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42"/>
  </p:notesMasterIdLst>
  <p:sldIdLst>
    <p:sldId id="291" r:id="rId2"/>
    <p:sldId id="282" r:id="rId3"/>
    <p:sldId id="283" r:id="rId4"/>
    <p:sldId id="284" r:id="rId5"/>
    <p:sldId id="305" r:id="rId6"/>
    <p:sldId id="303" r:id="rId7"/>
    <p:sldId id="304" r:id="rId8"/>
    <p:sldId id="285" r:id="rId9"/>
    <p:sldId id="286" r:id="rId10"/>
    <p:sldId id="287" r:id="rId11"/>
    <p:sldId id="302" r:id="rId12"/>
    <p:sldId id="289" r:id="rId13"/>
    <p:sldId id="295" r:id="rId14"/>
    <p:sldId id="296" r:id="rId15"/>
    <p:sldId id="292" r:id="rId16"/>
    <p:sldId id="300" r:id="rId17"/>
    <p:sldId id="257" r:id="rId18"/>
    <p:sldId id="258" r:id="rId19"/>
    <p:sldId id="260" r:id="rId20"/>
    <p:sldId id="261" r:id="rId21"/>
    <p:sldId id="306" r:id="rId22"/>
    <p:sldId id="265" r:id="rId23"/>
    <p:sldId id="307" r:id="rId24"/>
    <p:sldId id="267" r:id="rId25"/>
    <p:sldId id="268" r:id="rId26"/>
    <p:sldId id="269" r:id="rId27"/>
    <p:sldId id="259" r:id="rId28"/>
    <p:sldId id="271" r:id="rId29"/>
    <p:sldId id="272" r:id="rId30"/>
    <p:sldId id="274" r:id="rId31"/>
    <p:sldId id="276" r:id="rId32"/>
    <p:sldId id="277" r:id="rId33"/>
    <p:sldId id="280" r:id="rId34"/>
    <p:sldId id="281" r:id="rId35"/>
    <p:sldId id="312" r:id="rId36"/>
    <p:sldId id="309" r:id="rId37"/>
    <p:sldId id="310" r:id="rId38"/>
    <p:sldId id="311" r:id="rId39"/>
    <p:sldId id="273" r:id="rId40"/>
    <p:sldId id="30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2" autoAdjust="0"/>
  </p:normalViewPr>
  <p:slideViewPr>
    <p:cSldViewPr snapToGrid="0">
      <p:cViewPr varScale="1">
        <p:scale>
          <a:sx n="66" d="100"/>
          <a:sy n="66" d="100"/>
        </p:scale>
        <p:origin x="66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Environnement Virtuel Vmware 6.5 </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Feuil1!$C$17:$C$18</c:f>
              <c:strCache>
                <c:ptCount val="2"/>
                <c:pt idx="0">
                  <c:v>Environnement Virtuel Vmware 6.5</c:v>
                </c:pt>
                <c:pt idx="1">
                  <c:v>Quantité</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Feuil1!$B$19:$B$22</c:f>
              <c:strCache>
                <c:ptCount val="4"/>
                <c:pt idx="0">
                  <c:v>Serveurs LAMES</c:v>
                </c:pt>
                <c:pt idx="1">
                  <c:v>Machines Virtuelles</c:v>
                </c:pt>
                <c:pt idx="2">
                  <c:v>baie de disque (To)</c:v>
                </c:pt>
                <c:pt idx="3">
                  <c:v>NAS (To)</c:v>
                </c:pt>
              </c:strCache>
            </c:strRef>
          </c:cat>
          <c:val>
            <c:numRef>
              <c:f>Feuil1!$C$19:$C$22</c:f>
              <c:numCache>
                <c:formatCode>General</c:formatCode>
                <c:ptCount val="4"/>
                <c:pt idx="0">
                  <c:v>80</c:v>
                </c:pt>
                <c:pt idx="1">
                  <c:v>1100</c:v>
                </c:pt>
                <c:pt idx="2">
                  <c:v>240</c:v>
                </c:pt>
                <c:pt idx="3">
                  <c:v>105</c:v>
                </c:pt>
              </c:numCache>
            </c:numRef>
          </c:val>
          <c:extLst xmlns:c16r2="http://schemas.microsoft.com/office/drawing/2015/06/chart">
            <c:ext xmlns:c16="http://schemas.microsoft.com/office/drawing/2014/chart" uri="{C3380CC4-5D6E-409C-BE32-E72D297353CC}">
              <c16:uniqueId val="{00000000-73E7-466F-AAB9-F3078A91B051}"/>
            </c:ext>
          </c:extLst>
        </c:ser>
        <c:dLbls>
          <c:dLblPos val="outEnd"/>
          <c:showLegendKey val="0"/>
          <c:showVal val="1"/>
          <c:showCatName val="0"/>
          <c:showSerName val="0"/>
          <c:showPercent val="0"/>
          <c:showBubbleSize val="0"/>
        </c:dLbls>
        <c:gapWidth val="444"/>
        <c:overlap val="-90"/>
        <c:axId val="426976712"/>
        <c:axId val="426973184"/>
      </c:barChart>
      <c:catAx>
        <c:axId val="4269767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fr-FR"/>
          </a:p>
        </c:txPr>
        <c:crossAx val="426973184"/>
        <c:crosses val="autoZero"/>
        <c:auto val="1"/>
        <c:lblAlgn val="ctr"/>
        <c:lblOffset val="100"/>
        <c:noMultiLvlLbl val="0"/>
      </c:catAx>
      <c:valAx>
        <c:axId val="426973184"/>
        <c:scaling>
          <c:orientation val="minMax"/>
        </c:scaling>
        <c:delete val="1"/>
        <c:axPos val="l"/>
        <c:numFmt formatCode="General" sourceLinked="1"/>
        <c:majorTickMark val="none"/>
        <c:minorTickMark val="none"/>
        <c:tickLblPos val="nextTo"/>
        <c:crossAx val="4269767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Equipement d'accès </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Feuil1!$C$2:$C$3</c:f>
              <c:strCache>
                <c:ptCount val="2"/>
                <c:pt idx="0">
                  <c:v>Equipement d'accès</c:v>
                </c:pt>
                <c:pt idx="1">
                  <c:v>Quantité</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Feuil1!$B$4:$B$8</c:f>
              <c:strCache>
                <c:ptCount val="5"/>
                <c:pt idx="0">
                  <c:v>Switch nexus </c:v>
                </c:pt>
                <c:pt idx="1">
                  <c:v>Fire wall</c:v>
                </c:pt>
                <c:pt idx="2">
                  <c:v>Proxy reverse</c:v>
                </c:pt>
                <c:pt idx="3">
                  <c:v>Poxy</c:v>
                </c:pt>
                <c:pt idx="4">
                  <c:v>Web proxy</c:v>
                </c:pt>
              </c:strCache>
            </c:strRef>
          </c:cat>
          <c:val>
            <c:numRef>
              <c:f>Feuil1!$C$4:$C$8</c:f>
              <c:numCache>
                <c:formatCode>General</c:formatCode>
                <c:ptCount val="5"/>
                <c:pt idx="0">
                  <c:v>6</c:v>
                </c:pt>
                <c:pt idx="1">
                  <c:v>4</c:v>
                </c:pt>
                <c:pt idx="2">
                  <c:v>1</c:v>
                </c:pt>
                <c:pt idx="3">
                  <c:v>1</c:v>
                </c:pt>
                <c:pt idx="4">
                  <c:v>1</c:v>
                </c:pt>
              </c:numCache>
            </c:numRef>
          </c:val>
          <c:extLst xmlns:c16r2="http://schemas.microsoft.com/office/drawing/2015/06/chart">
            <c:ext xmlns:c16="http://schemas.microsoft.com/office/drawing/2014/chart" uri="{C3380CC4-5D6E-409C-BE32-E72D297353CC}">
              <c16:uniqueId val="{00000000-1E7A-42A2-8736-00189C97216B}"/>
            </c:ext>
          </c:extLst>
        </c:ser>
        <c:dLbls>
          <c:dLblPos val="outEnd"/>
          <c:showLegendKey val="0"/>
          <c:showVal val="1"/>
          <c:showCatName val="0"/>
          <c:showSerName val="0"/>
          <c:showPercent val="0"/>
          <c:showBubbleSize val="0"/>
        </c:dLbls>
        <c:gapWidth val="444"/>
        <c:overlap val="-90"/>
        <c:axId val="426976320"/>
        <c:axId val="426972008"/>
      </c:barChart>
      <c:catAx>
        <c:axId val="4269763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fr-FR"/>
          </a:p>
        </c:txPr>
        <c:crossAx val="426972008"/>
        <c:crosses val="autoZero"/>
        <c:auto val="1"/>
        <c:lblAlgn val="ctr"/>
        <c:lblOffset val="100"/>
        <c:noMultiLvlLbl val="0"/>
      </c:catAx>
      <c:valAx>
        <c:axId val="426972008"/>
        <c:scaling>
          <c:orientation val="minMax"/>
        </c:scaling>
        <c:delete val="1"/>
        <c:axPos val="l"/>
        <c:numFmt formatCode="General" sourceLinked="1"/>
        <c:majorTickMark val="none"/>
        <c:minorTickMark val="none"/>
        <c:tickLblPos val="nextTo"/>
        <c:crossAx val="426976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64186-DFAA-4812-A001-B8EBAB370876}" type="datetimeFigureOut">
              <a:rPr lang="fr-FR" smtClean="0"/>
              <a:t>09/09/2021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83630-3AF4-4D6F-9743-C7DCFDCD1257}" type="slidenum">
              <a:rPr lang="fr-FR" smtClean="0"/>
              <a:t>‹N°›</a:t>
            </a:fld>
            <a:endParaRPr lang="fr-FR"/>
          </a:p>
        </p:txBody>
      </p:sp>
    </p:spTree>
    <p:extLst>
      <p:ext uri="{BB962C8B-B14F-4D97-AF65-F5344CB8AC3E}">
        <p14:creationId xmlns:p14="http://schemas.microsoft.com/office/powerpoint/2010/main" val="4100812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706"/>
            <a:ext cx="2971800" cy="456835"/>
          </a:xfrm>
          <a:prstGeom prst="rect">
            <a:avLst/>
          </a:prstGeom>
        </p:spPr>
        <p:txBody>
          <a:bodyPr/>
          <a:lstStyle/>
          <a:p>
            <a:fld id="{885932DF-9606-4758-A2B5-AF1153FB1ABB}" type="slidenum">
              <a:rPr lang="en-GB" smtClean="0"/>
              <a:pPr/>
              <a:t>1</a:t>
            </a:fld>
            <a:endParaRPr lang="en-GB" dirty="0"/>
          </a:p>
        </p:txBody>
      </p:sp>
    </p:spTree>
    <p:extLst>
      <p:ext uri="{BB962C8B-B14F-4D97-AF65-F5344CB8AC3E}">
        <p14:creationId xmlns:p14="http://schemas.microsoft.com/office/powerpoint/2010/main" val="13701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5613" rtl="0" eaLnBrk="0" fontAlgn="base" latinLnBrk="0" hangingPunct="0">
              <a:lnSpc>
                <a:spcPct val="100000"/>
              </a:lnSpc>
              <a:spcBef>
                <a:spcPct val="0"/>
              </a:spcBef>
              <a:spcAft>
                <a:spcPct val="0"/>
              </a:spcAft>
              <a:buClrTx/>
              <a:buSzTx/>
              <a:buFont typeface="Arial" panose="020B0604020202020204" pitchFamily="34" charset="0"/>
              <a:buNone/>
              <a:tabLst/>
              <a:defRPr/>
            </a:pPr>
            <a:r>
              <a:rPr lang="fr-FR" sz="1200" b="0" i="1" u="sng" kern="1200" dirty="0" smtClean="0">
                <a:solidFill>
                  <a:schemeClr val="tx1"/>
                </a:solidFill>
                <a:effectLst/>
                <a:latin typeface="Calibri" pitchFamily="34" charset="0"/>
                <a:ea typeface="Calibri" pitchFamily="34" charset="0"/>
                <a:cs typeface="Calibri" pitchFamily="34" charset="0"/>
                <a:sym typeface="Calibri" pitchFamily="34" charset="0"/>
              </a:rPr>
              <a:t>Sources</a:t>
            </a:r>
          </a:p>
          <a:p>
            <a:pPr marL="0" marR="0" indent="0" algn="l" defTabSz="455613" rtl="0" eaLnBrk="0" fontAlgn="base" latinLnBrk="0" hangingPunct="0">
              <a:lnSpc>
                <a:spcPct val="100000"/>
              </a:lnSpc>
              <a:spcBef>
                <a:spcPct val="0"/>
              </a:spcBef>
              <a:spcAft>
                <a:spcPct val="0"/>
              </a:spcAft>
              <a:buClrTx/>
              <a:buSzTx/>
              <a:buFont typeface="Arial" panose="020B0604020202020204" pitchFamily="34" charset="0"/>
              <a:buNone/>
              <a:tabLst/>
              <a:defRPr/>
            </a:pPr>
            <a:r>
              <a:rPr lang="fr-FR" sz="1200" b="0" i="1" kern="1200" dirty="0" smtClean="0">
                <a:solidFill>
                  <a:schemeClr val="tx1"/>
                </a:solidFill>
                <a:effectLst/>
                <a:latin typeface="Calibri" pitchFamily="34" charset="0"/>
                <a:ea typeface="Calibri" pitchFamily="34" charset="0"/>
                <a:cs typeface="Calibri" pitchFamily="34" charset="0"/>
                <a:sym typeface="Calibri" pitchFamily="34" charset="0"/>
              </a:rPr>
              <a:t>67% =&gt; http://www.servicesmobiles.fr/progression-de-l-iot-france-36155/ </a:t>
            </a:r>
            <a:r>
              <a:rPr lang="fr-FR" sz="1200" b="0" i="1" kern="1200" baseline="0" dirty="0" smtClean="0">
                <a:solidFill>
                  <a:schemeClr val="tx1"/>
                </a:solidFill>
                <a:effectLst/>
                <a:latin typeface="Calibri" pitchFamily="34" charset="0"/>
                <a:ea typeface="Calibri" pitchFamily="34" charset="0"/>
                <a:cs typeface="Calibri" pitchFamily="34" charset="0"/>
                <a:sym typeface="Calibri" pitchFamily="34" charset="0"/>
              </a:rPr>
              <a:t>(source IDC, mars 2017)</a:t>
            </a:r>
            <a:endParaRPr lang="fr-FR" sz="1600" b="0" i="1" kern="1200" dirty="0" smtClean="0">
              <a:solidFill>
                <a:schemeClr val="tx1"/>
              </a:solidFill>
              <a:effectLst/>
              <a:latin typeface="Calibri" pitchFamily="34" charset="0"/>
              <a:ea typeface="Calibri" pitchFamily="34" charset="0"/>
              <a:cs typeface="Calibri" pitchFamily="34" charset="0"/>
              <a:sym typeface="Calibri" pitchFamily="34" charset="0"/>
            </a:endParaRPr>
          </a:p>
          <a:p>
            <a:pPr marL="0" marR="0" indent="0" algn="l" defTabSz="455613" rtl="0" eaLnBrk="0" fontAlgn="base" latinLnBrk="0" hangingPunct="0">
              <a:lnSpc>
                <a:spcPct val="100000"/>
              </a:lnSpc>
              <a:spcBef>
                <a:spcPct val="0"/>
              </a:spcBef>
              <a:spcAft>
                <a:spcPct val="0"/>
              </a:spcAft>
              <a:buClrTx/>
              <a:buSzTx/>
              <a:buFont typeface="Arial" panose="020B0604020202020204" pitchFamily="34" charset="0"/>
              <a:buNone/>
              <a:tabLst/>
              <a:defRPr/>
            </a:pPr>
            <a:r>
              <a:rPr lang="fr-FR" sz="1200" b="0" i="1" kern="1200" dirty="0" smtClean="0">
                <a:solidFill>
                  <a:schemeClr val="tx1"/>
                </a:solidFill>
                <a:effectLst/>
                <a:latin typeface="Calibri" pitchFamily="34" charset="0"/>
                <a:ea typeface="Calibri" pitchFamily="34" charset="0"/>
                <a:cs typeface="Calibri" pitchFamily="34" charset="0"/>
                <a:sym typeface="Calibri" pitchFamily="34" charset="0"/>
              </a:rPr>
              <a:t>89% =&gt;https://www.channelnews.fr/entreprises-francaises-acquises-a-linternet-objets-71039 (Etude IDC 2 2017 IOT M2M ) </a:t>
            </a:r>
            <a:endParaRPr lang="fr-FR" sz="1600" b="0" i="1" kern="1200" dirty="0" smtClean="0">
              <a:solidFill>
                <a:schemeClr val="tx1"/>
              </a:solidFill>
              <a:effectLst/>
              <a:latin typeface="Calibri" pitchFamily="34" charset="0"/>
              <a:ea typeface="Calibri" pitchFamily="34" charset="0"/>
              <a:cs typeface="Calibri" pitchFamily="34" charset="0"/>
              <a:sym typeface="Calibri" pitchFamily="34" charset="0"/>
            </a:endParaRPr>
          </a:p>
          <a:p>
            <a:pPr marL="0" marR="0" indent="0" algn="l" defTabSz="455613" rtl="0" eaLnBrk="0" fontAlgn="base" latinLnBrk="0" hangingPunct="0">
              <a:lnSpc>
                <a:spcPct val="100000"/>
              </a:lnSpc>
              <a:spcBef>
                <a:spcPct val="0"/>
              </a:spcBef>
              <a:spcAft>
                <a:spcPct val="0"/>
              </a:spcAft>
              <a:buClrTx/>
              <a:buSzTx/>
              <a:buFont typeface="Arial" panose="020B0604020202020204" pitchFamily="34" charset="0"/>
              <a:buNone/>
              <a:tabLst/>
              <a:defRPr/>
            </a:pPr>
            <a:r>
              <a:rPr lang="fr-FR" altLang="fr-FR" sz="1200" b="0" i="1" dirty="0" smtClean="0">
                <a:solidFill>
                  <a:srgbClr val="FFFFFF"/>
                </a:solidFill>
                <a:latin typeface="Helvetica" charset="0"/>
                <a:ea typeface="Helvetica" charset="0"/>
                <a:cs typeface="Helvetica" charset="0"/>
                <a:sym typeface="Helvetica" charset="0"/>
              </a:rPr>
              <a:t>83% =&gt; https://www.pac-online.com/83-des-soci-t-s-de-transport-europ-ennes-sont-pr-tes-renforcer-leur-iot</a:t>
            </a:r>
            <a:r>
              <a:rPr lang="fr-FR" altLang="fr-FR" sz="1200" b="0" i="1" dirty="0" smtClean="0">
                <a:solidFill>
                  <a:srgbClr val="FFFFFF"/>
                </a:solidFill>
                <a:cs typeface="Helvetica" charset="0"/>
                <a:sym typeface="Helvetica" charset="0"/>
              </a:rPr>
              <a:t> (</a:t>
            </a:r>
            <a:r>
              <a:rPr lang="fr-FR" sz="1200" b="0" i="1" dirty="0" smtClean="0"/>
              <a:t>Etude PAC, CXP Group, </a:t>
            </a:r>
            <a:r>
              <a:rPr lang="fr-FR" sz="1200" b="0" i="1" dirty="0" err="1" smtClean="0"/>
              <a:t>nov</a:t>
            </a:r>
            <a:r>
              <a:rPr lang="fr-FR" sz="1200" b="0" i="1" dirty="0" smtClean="0"/>
              <a:t> 2017)</a:t>
            </a:r>
            <a:endParaRPr lang="fr-FR" altLang="fr-FR" sz="1200" b="0" i="1" dirty="0" smtClean="0">
              <a:solidFill>
                <a:srgbClr val="FFFFFF"/>
              </a:solidFill>
              <a:cs typeface="Helvetica" charset="0"/>
              <a:sym typeface="Helvetica" charset="0"/>
            </a:endParaRPr>
          </a:p>
          <a:p>
            <a:pPr marL="0" marR="0" indent="0" algn="l" defTabSz="455613" rtl="0" eaLnBrk="0" fontAlgn="base" latinLnBrk="0" hangingPunct="0">
              <a:lnSpc>
                <a:spcPct val="100000"/>
              </a:lnSpc>
              <a:spcBef>
                <a:spcPct val="0"/>
              </a:spcBef>
              <a:spcAft>
                <a:spcPct val="0"/>
              </a:spcAft>
              <a:buClrTx/>
              <a:buSzTx/>
              <a:buFont typeface="Arial" panose="020B0604020202020204" pitchFamily="34" charset="0"/>
              <a:buNone/>
              <a:tabLst/>
              <a:defRPr/>
            </a:pPr>
            <a:r>
              <a:rPr lang="fr-FR" altLang="fr-FR" sz="1200" b="0" i="1" dirty="0" smtClean="0">
                <a:solidFill>
                  <a:srgbClr val="FFFFFF"/>
                </a:solidFill>
                <a:cs typeface="Helvetica" charset="0"/>
                <a:sym typeface="Helvetica" charset="0"/>
              </a:rPr>
              <a:t>9% =&gt; http://www.zdnet.fr/actualites/objets-connectes-la-confiance-des-consommateurs-est-encore-tres-limitee-39861470.htm</a:t>
            </a:r>
            <a:r>
              <a:rPr lang="fr-FR" sz="1200" b="0" i="1" dirty="0" smtClean="0"/>
              <a:t> (étude Cisco IoT</a:t>
            </a:r>
            <a:r>
              <a:rPr lang="fr-FR" sz="1200" b="0" i="1" baseline="0" dirty="0" smtClean="0"/>
              <a:t>, </a:t>
            </a:r>
            <a:r>
              <a:rPr lang="fr-FR" sz="1200" b="0" i="1" baseline="0" dirty="0" err="1" smtClean="0"/>
              <a:t>dec</a:t>
            </a:r>
            <a:r>
              <a:rPr lang="fr-FR" sz="1200" b="0" i="1" baseline="0" dirty="0" smtClean="0"/>
              <a:t> 2017)</a:t>
            </a:r>
            <a:endParaRPr lang="fr-FR" altLang="fr-FR" sz="1200" b="0" i="1" dirty="0" smtClean="0">
              <a:solidFill>
                <a:srgbClr val="FFFFFF"/>
              </a:solidFill>
              <a:cs typeface="Helvetica" charset="0"/>
              <a:sym typeface="Helvetica" charset="0"/>
            </a:endParaRPr>
          </a:p>
          <a:p>
            <a:pPr marL="0" marR="0" indent="0" algn="l" defTabSz="455613" rtl="0" eaLnBrk="0" fontAlgn="base" latinLnBrk="0" hangingPunct="0">
              <a:lnSpc>
                <a:spcPct val="100000"/>
              </a:lnSpc>
              <a:spcBef>
                <a:spcPct val="0"/>
              </a:spcBef>
              <a:spcAft>
                <a:spcPct val="0"/>
              </a:spcAft>
              <a:buClrTx/>
              <a:buSzTx/>
              <a:buFontTx/>
              <a:buNone/>
              <a:tabLst/>
              <a:defRPr/>
            </a:pPr>
            <a:endParaRPr lang="fr-FR" altLang="fr-FR" sz="1200" b="1" i="1" dirty="0" smtClean="0">
              <a:solidFill>
                <a:srgbClr val="FFFFFF"/>
              </a:solidFill>
              <a:latin typeface="Helvetica" charset="0"/>
              <a:ea typeface="Helvetica" charset="0"/>
              <a:cs typeface="Helvetica" charset="0"/>
              <a:sym typeface="Helvetica" charset="0"/>
            </a:endParaRPr>
          </a:p>
          <a:p>
            <a:pPr marL="0" marR="0" indent="0" algn="l" defTabSz="455613" rtl="0" eaLnBrk="0" fontAlgn="base" latinLnBrk="0" hangingPunct="0">
              <a:lnSpc>
                <a:spcPct val="100000"/>
              </a:lnSpc>
              <a:spcBef>
                <a:spcPct val="0"/>
              </a:spcBef>
              <a:spcAft>
                <a:spcPct val="0"/>
              </a:spcAft>
              <a:buClrTx/>
              <a:buSzTx/>
              <a:buFontTx/>
              <a:buNone/>
              <a:tabLst/>
              <a:defRPr/>
            </a:pPr>
            <a:endParaRPr lang="fr-FR" altLang="fr-FR" sz="1200" b="1" dirty="0" smtClean="0">
              <a:solidFill>
                <a:srgbClr val="FFFFFF"/>
              </a:solidFill>
              <a:latin typeface="Helvetica" charset="0"/>
              <a:ea typeface="Helvetica" charset="0"/>
              <a:cs typeface="Helvetica" charset="0"/>
              <a:sym typeface="Helvetica" charset="0"/>
            </a:endParaRPr>
          </a:p>
          <a:p>
            <a:pPr marL="0" marR="0" indent="0" algn="l" defTabSz="455613" rtl="0" eaLnBrk="0" fontAlgn="base" latinLnBrk="0" hangingPunct="0">
              <a:lnSpc>
                <a:spcPct val="100000"/>
              </a:lnSpc>
              <a:spcBef>
                <a:spcPct val="0"/>
              </a:spcBef>
              <a:spcAft>
                <a:spcPct val="0"/>
              </a:spcAft>
              <a:buClrTx/>
              <a:buSzTx/>
              <a:buFontTx/>
              <a:buNone/>
              <a:tabLst/>
              <a:defRPr/>
            </a:pPr>
            <a:r>
              <a:rPr lang="fr-FR" altLang="fr-FR" sz="1200" b="0" baseline="0" dirty="0" smtClean="0">
                <a:solidFill>
                  <a:srgbClr val="FFFFFF"/>
                </a:solidFill>
                <a:latin typeface="Helvetica" charset="0"/>
                <a:ea typeface="Helvetica" charset="0"/>
                <a:cs typeface="Helvetica" charset="0"/>
                <a:sym typeface="Helvetica" charset="0"/>
              </a:rPr>
              <a:t>Les investissements dans l’IOT devraient franchir la barre des 1000 milliards de $ en 2020 (environ +15% chaque année) contre 674 Mds de $ en 2017. Un marché composé essentiellement des équipements IoT, des logiciels et des services</a:t>
            </a:r>
          </a:p>
          <a:p>
            <a:pPr marL="0" marR="0" indent="0" algn="l" defTabSz="455613" rtl="0" eaLnBrk="0" fontAlgn="base" latinLnBrk="0" hangingPunct="0">
              <a:lnSpc>
                <a:spcPct val="100000"/>
              </a:lnSpc>
              <a:spcBef>
                <a:spcPct val="0"/>
              </a:spcBef>
              <a:spcAft>
                <a:spcPct val="0"/>
              </a:spcAft>
              <a:buClrTx/>
              <a:buSzTx/>
              <a:buFontTx/>
              <a:buNone/>
              <a:tabLst/>
              <a:defRPr/>
            </a:pPr>
            <a:r>
              <a:rPr lang="fr-FR" altLang="fr-FR" sz="1200" b="0" baseline="0" dirty="0" smtClean="0">
                <a:solidFill>
                  <a:srgbClr val="FFFFFF"/>
                </a:solidFill>
                <a:latin typeface="Helvetica" charset="0"/>
                <a:ea typeface="Helvetica" charset="0"/>
                <a:cs typeface="Helvetica" charset="0"/>
                <a:sym typeface="Helvetica" charset="0"/>
              </a:rPr>
              <a:t>84% des entreprises ayant déployées une solution IoT ont constaté une croissance de son usage au cours des 12 derniers mois. Certaines industries avancent plus vite que d’autres comme l’automobile, le </a:t>
            </a:r>
            <a:r>
              <a:rPr lang="fr-FR" altLang="fr-FR" sz="1200" b="0" baseline="0" dirty="0" err="1" smtClean="0">
                <a:solidFill>
                  <a:srgbClr val="FFFFFF"/>
                </a:solidFill>
                <a:latin typeface="Helvetica" charset="0"/>
                <a:ea typeface="Helvetica" charset="0"/>
                <a:cs typeface="Helvetica" charset="0"/>
                <a:sym typeface="Helvetica" charset="0"/>
              </a:rPr>
              <a:t>manufacturing</a:t>
            </a:r>
            <a:r>
              <a:rPr lang="fr-FR" altLang="fr-FR" sz="1200" b="0" baseline="0" dirty="0" smtClean="0">
                <a:solidFill>
                  <a:srgbClr val="FFFFFF"/>
                </a:solidFill>
                <a:latin typeface="Helvetica" charset="0"/>
                <a:ea typeface="Helvetica" charset="0"/>
                <a:cs typeface="Helvetica" charset="0"/>
                <a:sym typeface="Helvetica" charset="0"/>
              </a:rPr>
              <a:t> ou l’</a:t>
            </a:r>
            <a:r>
              <a:rPr lang="fr-FR" altLang="fr-FR" sz="1200" b="0" baseline="0" dirty="0" err="1" smtClean="0">
                <a:solidFill>
                  <a:srgbClr val="FFFFFF"/>
                </a:solidFill>
                <a:latin typeface="Helvetica" charset="0"/>
                <a:ea typeface="Helvetica" charset="0"/>
                <a:cs typeface="Helvetica" charset="0"/>
                <a:sym typeface="Helvetica" charset="0"/>
              </a:rPr>
              <a:t>electronique</a:t>
            </a:r>
            <a:r>
              <a:rPr lang="fr-FR" altLang="fr-FR" sz="1200" b="0" baseline="0" dirty="0" smtClean="0">
                <a:solidFill>
                  <a:srgbClr val="FFFFFF"/>
                </a:solidFill>
                <a:latin typeface="Helvetica" charset="0"/>
                <a:ea typeface="Helvetica" charset="0"/>
                <a:cs typeface="Helvetica" charset="0"/>
                <a:sym typeface="Helvetica" charset="0"/>
              </a:rPr>
              <a:t> GP.</a:t>
            </a:r>
          </a:p>
          <a:p>
            <a:pPr marL="0" marR="0" indent="0" algn="l" defTabSz="455613" rtl="0" eaLnBrk="0" fontAlgn="base" latinLnBrk="0" hangingPunct="0">
              <a:lnSpc>
                <a:spcPct val="100000"/>
              </a:lnSpc>
              <a:spcBef>
                <a:spcPct val="0"/>
              </a:spcBef>
              <a:spcAft>
                <a:spcPct val="0"/>
              </a:spcAft>
              <a:buClrTx/>
              <a:buSzTx/>
              <a:buFontTx/>
              <a:buNone/>
              <a:tabLst/>
              <a:defRPr/>
            </a:pPr>
            <a:r>
              <a:rPr lang="fr-FR" altLang="fr-FR" sz="1200" b="0" baseline="0" dirty="0" smtClean="0">
                <a:solidFill>
                  <a:srgbClr val="FFFFFF"/>
                </a:solidFill>
                <a:latin typeface="Helvetica" charset="0"/>
                <a:ea typeface="Helvetica" charset="0"/>
                <a:cs typeface="Helvetica" charset="0"/>
                <a:sym typeface="Helvetica" charset="0"/>
              </a:rPr>
              <a:t>Cependant, 12% des entreprises ont jusqu’à 10 000 objets connectés, et seulement 6% en ont plus de 50 000.</a:t>
            </a:r>
          </a:p>
          <a:p>
            <a:pPr marL="0" marR="0" indent="0" algn="l" defTabSz="455613" rtl="0" eaLnBrk="0" fontAlgn="base" latinLnBrk="0" hangingPunct="0">
              <a:lnSpc>
                <a:spcPct val="100000"/>
              </a:lnSpc>
              <a:spcBef>
                <a:spcPct val="0"/>
              </a:spcBef>
              <a:spcAft>
                <a:spcPct val="0"/>
              </a:spcAft>
              <a:buClrTx/>
              <a:buSzTx/>
              <a:buFontTx/>
              <a:buNone/>
              <a:tabLst/>
              <a:defRPr/>
            </a:pPr>
            <a:r>
              <a:rPr lang="fr-FR" altLang="fr-FR" sz="1200" b="0" baseline="0" dirty="0" smtClean="0">
                <a:solidFill>
                  <a:srgbClr val="FFFFFF"/>
                </a:solidFill>
                <a:latin typeface="Helvetica" charset="0"/>
                <a:ea typeface="Helvetica" charset="0"/>
                <a:cs typeface="Helvetica" charset="0"/>
                <a:sym typeface="Helvetica" charset="0"/>
              </a:rPr>
              <a:t>53% des entreprises qui ont adopté l’IoT confirme un ROI. </a:t>
            </a:r>
          </a:p>
          <a:p>
            <a:pPr marL="0" marR="0" indent="0" algn="l" defTabSz="455613" rtl="0" eaLnBrk="0" fontAlgn="base" latinLnBrk="0" hangingPunct="0">
              <a:lnSpc>
                <a:spcPct val="100000"/>
              </a:lnSpc>
              <a:spcBef>
                <a:spcPct val="0"/>
              </a:spcBef>
              <a:spcAft>
                <a:spcPct val="0"/>
              </a:spcAft>
              <a:buClrTx/>
              <a:buSzTx/>
              <a:buFontTx/>
              <a:buNone/>
              <a:tabLst/>
              <a:defRPr/>
            </a:pPr>
            <a:r>
              <a:rPr lang="fr-FR" altLang="fr-FR" sz="1200" b="0" baseline="0" dirty="0" smtClean="0">
                <a:solidFill>
                  <a:srgbClr val="FFFFFF"/>
                </a:solidFill>
                <a:latin typeface="Helvetica" charset="0"/>
                <a:ea typeface="Helvetica" charset="0"/>
                <a:cs typeface="Helvetica" charset="0"/>
                <a:sym typeface="Helvetica" charset="0"/>
              </a:rPr>
              <a:t>85% des entreprises ayant des projets IoT considère que cela est un facteur clé de succès, quel que soit son secteur (le chiffre monte à 91% pour l’</a:t>
            </a:r>
            <a:r>
              <a:rPr lang="fr-FR" altLang="fr-FR" sz="1200" b="0" baseline="0" dirty="0" err="1" smtClean="0">
                <a:solidFill>
                  <a:srgbClr val="FFFFFF"/>
                </a:solidFill>
                <a:latin typeface="Helvetica" charset="0"/>
                <a:ea typeface="Helvetica" charset="0"/>
                <a:cs typeface="Helvetica" charset="0"/>
                <a:sym typeface="Helvetica" charset="0"/>
              </a:rPr>
              <a:t>electronique</a:t>
            </a:r>
            <a:r>
              <a:rPr lang="fr-FR" altLang="fr-FR" sz="1200" b="0" baseline="0" dirty="0" smtClean="0">
                <a:solidFill>
                  <a:srgbClr val="FFFFFF"/>
                </a:solidFill>
                <a:latin typeface="Helvetica" charset="0"/>
                <a:ea typeface="Helvetica" charset="0"/>
                <a:cs typeface="Helvetica" charset="0"/>
                <a:sym typeface="Helvetica" charset="0"/>
              </a:rPr>
              <a:t> GP et à 95% pour le retail)</a:t>
            </a:r>
          </a:p>
          <a:p>
            <a:pPr marL="0" marR="0" indent="0" algn="l" defTabSz="455613" rtl="0" eaLnBrk="0" fontAlgn="base" latinLnBrk="0" hangingPunct="0">
              <a:lnSpc>
                <a:spcPct val="100000"/>
              </a:lnSpc>
              <a:spcBef>
                <a:spcPct val="0"/>
              </a:spcBef>
              <a:spcAft>
                <a:spcPct val="0"/>
              </a:spcAft>
              <a:buClrTx/>
              <a:buSzTx/>
              <a:buFontTx/>
              <a:buNone/>
              <a:tabLst/>
              <a:defRPr/>
            </a:pPr>
            <a:r>
              <a:rPr lang="fr-FR" sz="1000" b="0" i="1" kern="1200" dirty="0" smtClean="0">
                <a:solidFill>
                  <a:schemeClr val="tx1"/>
                </a:solidFill>
                <a:effectLst/>
                <a:latin typeface="Calibri" pitchFamily="34" charset="0"/>
                <a:ea typeface="Calibri" pitchFamily="34" charset="0"/>
                <a:cs typeface="Calibri" pitchFamily="34" charset="0"/>
                <a:sym typeface="Calibri" pitchFamily="34" charset="0"/>
              </a:rPr>
              <a:t>(Etude IDC 2 2017 IOT M2M ) </a:t>
            </a:r>
          </a:p>
          <a:p>
            <a:pPr marL="0" marR="0" indent="0" algn="l" defTabSz="455613" rtl="0" eaLnBrk="0" fontAlgn="base" latinLnBrk="0" hangingPunct="0">
              <a:lnSpc>
                <a:spcPct val="100000"/>
              </a:lnSpc>
              <a:spcBef>
                <a:spcPct val="0"/>
              </a:spcBef>
              <a:spcAft>
                <a:spcPct val="0"/>
              </a:spcAft>
              <a:buClrTx/>
              <a:buSzTx/>
              <a:buFontTx/>
              <a:buNone/>
              <a:tabLst/>
              <a:defRPr/>
            </a:pPr>
            <a:endParaRPr lang="fr-FR" altLang="fr-FR" sz="1200" b="0" baseline="0" dirty="0" smtClean="0">
              <a:solidFill>
                <a:srgbClr val="FFFFFF"/>
              </a:solidFill>
              <a:latin typeface="Helvetica" charset="0"/>
              <a:ea typeface="Helvetica" charset="0"/>
              <a:cs typeface="Helvetica" charset="0"/>
              <a:sym typeface="Helvetica" charset="0"/>
            </a:endParaRPr>
          </a:p>
          <a:p>
            <a:pPr marL="0" marR="0" indent="0" algn="l" defTabSz="455613" rtl="0" eaLnBrk="0" fontAlgn="base" latinLnBrk="0" hangingPunct="0">
              <a:lnSpc>
                <a:spcPct val="100000"/>
              </a:lnSpc>
              <a:spcBef>
                <a:spcPct val="0"/>
              </a:spcBef>
              <a:spcAft>
                <a:spcPct val="0"/>
              </a:spcAft>
              <a:buClrTx/>
              <a:buSzTx/>
              <a:buFontTx/>
              <a:buNone/>
              <a:tabLst/>
              <a:defRPr/>
            </a:pPr>
            <a:r>
              <a:rPr lang="fr-FR" altLang="fr-FR" sz="1200" b="0" baseline="0" dirty="0" smtClean="0">
                <a:solidFill>
                  <a:srgbClr val="FFFFFF"/>
                </a:solidFill>
                <a:latin typeface="Helvetica" charset="0"/>
                <a:ea typeface="Helvetica" charset="0"/>
                <a:cs typeface="Helvetica" charset="0"/>
                <a:sym typeface="Helvetica" charset="0"/>
              </a:rPr>
              <a:t>Bénéfices attendus par les entreprises:</a:t>
            </a:r>
          </a:p>
          <a:p>
            <a:pPr marL="171450" marR="0" indent="-171450" algn="l" defTabSz="455613" rtl="0" eaLnBrk="0" fontAlgn="base" latinLnBrk="0" hangingPunct="0">
              <a:lnSpc>
                <a:spcPct val="100000"/>
              </a:lnSpc>
              <a:spcBef>
                <a:spcPct val="0"/>
              </a:spcBef>
              <a:spcAft>
                <a:spcPct val="0"/>
              </a:spcAft>
              <a:buClrTx/>
              <a:buSzTx/>
              <a:buFontTx/>
              <a:buChar char="-"/>
              <a:tabLst/>
              <a:defRPr/>
            </a:pPr>
            <a:r>
              <a:rPr lang="fr-FR" altLang="fr-FR" sz="1200" b="0" baseline="0" dirty="0" smtClean="0">
                <a:solidFill>
                  <a:srgbClr val="FFFFFF"/>
                </a:solidFill>
                <a:latin typeface="Helvetica" charset="0"/>
                <a:ea typeface="Helvetica" charset="0"/>
                <a:cs typeface="Helvetica" charset="0"/>
                <a:sym typeface="Helvetica" charset="0"/>
              </a:rPr>
              <a:t>Augmentation de l’efficacité: 55%</a:t>
            </a:r>
          </a:p>
          <a:p>
            <a:pPr marL="171450" marR="0" indent="-171450" algn="l" defTabSz="455613" rtl="0" eaLnBrk="0" fontAlgn="base" latinLnBrk="0" hangingPunct="0">
              <a:lnSpc>
                <a:spcPct val="100000"/>
              </a:lnSpc>
              <a:spcBef>
                <a:spcPct val="0"/>
              </a:spcBef>
              <a:spcAft>
                <a:spcPct val="0"/>
              </a:spcAft>
              <a:buClrTx/>
              <a:buSzTx/>
              <a:buFontTx/>
              <a:buChar char="-"/>
              <a:tabLst/>
              <a:defRPr/>
            </a:pPr>
            <a:r>
              <a:rPr lang="fr-FR" altLang="fr-FR" sz="1200" b="0" baseline="0" dirty="0" smtClean="0">
                <a:solidFill>
                  <a:srgbClr val="FFFFFF"/>
                </a:solidFill>
                <a:latin typeface="Helvetica" charset="0"/>
                <a:ea typeface="Helvetica" charset="0"/>
                <a:cs typeface="Helvetica" charset="0"/>
                <a:sym typeface="Helvetica" charset="0"/>
              </a:rPr>
              <a:t>Réduction des coûts: 49%</a:t>
            </a:r>
          </a:p>
          <a:p>
            <a:pPr marL="171450" marR="0" indent="-171450" algn="l" defTabSz="455613" rtl="0" eaLnBrk="0" fontAlgn="base" latinLnBrk="0" hangingPunct="0">
              <a:lnSpc>
                <a:spcPct val="100000"/>
              </a:lnSpc>
              <a:spcBef>
                <a:spcPct val="0"/>
              </a:spcBef>
              <a:spcAft>
                <a:spcPct val="0"/>
              </a:spcAft>
              <a:buClrTx/>
              <a:buSzTx/>
              <a:buFontTx/>
              <a:buChar char="-"/>
              <a:tabLst/>
              <a:defRPr/>
            </a:pPr>
            <a:r>
              <a:rPr lang="fr-FR" altLang="fr-FR" sz="1200" b="0" baseline="0" dirty="0" smtClean="0">
                <a:solidFill>
                  <a:srgbClr val="FFFFFF"/>
                </a:solidFill>
                <a:latin typeface="Helvetica" charset="0"/>
                <a:ea typeface="Helvetica" charset="0"/>
                <a:cs typeface="Helvetica" charset="0"/>
                <a:sym typeface="Helvetica" charset="0"/>
              </a:rPr>
              <a:t>Réduction des risques: 49%</a:t>
            </a:r>
          </a:p>
          <a:p>
            <a:pPr marL="171450" marR="0" indent="-171450" algn="l" defTabSz="455613" rtl="0" eaLnBrk="0" fontAlgn="base" latinLnBrk="0" hangingPunct="0">
              <a:lnSpc>
                <a:spcPct val="100000"/>
              </a:lnSpc>
              <a:spcBef>
                <a:spcPct val="0"/>
              </a:spcBef>
              <a:spcAft>
                <a:spcPct val="0"/>
              </a:spcAft>
              <a:buClrTx/>
              <a:buSzTx/>
              <a:buFontTx/>
              <a:buChar char="-"/>
              <a:tabLst/>
              <a:defRPr/>
            </a:pPr>
            <a:r>
              <a:rPr lang="fr-FR" altLang="fr-FR" sz="1200" b="0" baseline="0" dirty="0" smtClean="0">
                <a:solidFill>
                  <a:srgbClr val="FFFFFF"/>
                </a:solidFill>
                <a:latin typeface="Helvetica" charset="0"/>
                <a:ea typeface="Helvetica" charset="0"/>
                <a:cs typeface="Helvetica" charset="0"/>
                <a:sym typeface="Helvetica" charset="0"/>
              </a:rPr>
              <a:t>Augmentation des revenus: 49%</a:t>
            </a:r>
          </a:p>
          <a:p>
            <a:pPr marL="0" marR="0" indent="0" algn="l" defTabSz="455613" rtl="0" eaLnBrk="0" fontAlgn="base" latinLnBrk="0" hangingPunct="0">
              <a:lnSpc>
                <a:spcPct val="100000"/>
              </a:lnSpc>
              <a:spcBef>
                <a:spcPct val="0"/>
              </a:spcBef>
              <a:spcAft>
                <a:spcPct val="0"/>
              </a:spcAft>
              <a:buClrTx/>
              <a:buSzTx/>
              <a:buFontTx/>
              <a:buNone/>
              <a:tabLst/>
              <a:defRPr/>
            </a:pPr>
            <a:r>
              <a:rPr lang="fr-FR" altLang="fr-FR" sz="1200" b="0" baseline="0" dirty="0" smtClean="0">
                <a:solidFill>
                  <a:srgbClr val="FFFFFF"/>
                </a:solidFill>
                <a:latin typeface="Helvetica" charset="0"/>
                <a:ea typeface="Helvetica" charset="0"/>
                <a:cs typeface="Helvetica" charset="0"/>
                <a:sym typeface="Helvetica" charset="0"/>
              </a:rPr>
              <a:t>(source </a:t>
            </a:r>
            <a:r>
              <a:rPr lang="fr-FR" altLang="fr-FR" sz="1200" b="0" baseline="0" dirty="0" err="1" smtClean="0">
                <a:solidFill>
                  <a:srgbClr val="FFFFFF"/>
                </a:solidFill>
                <a:latin typeface="Helvetica" charset="0"/>
                <a:ea typeface="Helvetica" charset="0"/>
                <a:cs typeface="Helvetica" charset="0"/>
                <a:sym typeface="Helvetica" charset="0"/>
              </a:rPr>
              <a:t>vodafone</a:t>
            </a:r>
            <a:r>
              <a:rPr lang="fr-FR" altLang="fr-FR" sz="1200" b="0" baseline="0" dirty="0" smtClean="0">
                <a:solidFill>
                  <a:srgbClr val="FFFFFF"/>
                </a:solidFill>
                <a:latin typeface="Helvetica" charset="0"/>
                <a:ea typeface="Helvetica" charset="0"/>
                <a:cs typeface="Helvetica" charset="0"/>
                <a:sym typeface="Helvetica" charset="0"/>
              </a:rPr>
              <a:t> IOT </a:t>
            </a:r>
            <a:r>
              <a:rPr lang="fr-FR" altLang="fr-FR" sz="1200" b="0" baseline="0" dirty="0" err="1" smtClean="0">
                <a:solidFill>
                  <a:srgbClr val="FFFFFF"/>
                </a:solidFill>
                <a:latin typeface="Helvetica" charset="0"/>
                <a:ea typeface="Helvetica" charset="0"/>
                <a:cs typeface="Helvetica" charset="0"/>
                <a:sym typeface="Helvetica" charset="0"/>
              </a:rPr>
              <a:t>barometre</a:t>
            </a:r>
            <a:r>
              <a:rPr lang="fr-FR" altLang="fr-FR" sz="1200" b="0" baseline="0" dirty="0" smtClean="0">
                <a:solidFill>
                  <a:srgbClr val="FFFFFF"/>
                </a:solidFill>
                <a:latin typeface="Helvetica" charset="0"/>
                <a:ea typeface="Helvetica" charset="0"/>
                <a:cs typeface="Helvetica" charset="0"/>
                <a:sym typeface="Helvetica" charset="0"/>
              </a:rPr>
              <a:t> 2017/18)</a:t>
            </a:r>
          </a:p>
          <a:p>
            <a:pPr marL="0" marR="0" indent="0" algn="l" defTabSz="455613" rtl="0" eaLnBrk="0" fontAlgn="base" latinLnBrk="0" hangingPunct="0">
              <a:lnSpc>
                <a:spcPct val="100000"/>
              </a:lnSpc>
              <a:spcBef>
                <a:spcPct val="0"/>
              </a:spcBef>
              <a:spcAft>
                <a:spcPct val="0"/>
              </a:spcAft>
              <a:buClrTx/>
              <a:buSzTx/>
              <a:buFontTx/>
              <a:buNone/>
              <a:tabLst/>
              <a:defRPr/>
            </a:pPr>
            <a:endParaRPr lang="fr-FR" altLang="fr-FR" sz="1000" b="0" dirty="0" smtClean="0">
              <a:solidFill>
                <a:srgbClr val="FFFFFF"/>
              </a:solidFill>
              <a:latin typeface="Helvetica" charset="0"/>
              <a:ea typeface="Helvetica" charset="0"/>
              <a:cs typeface="Helvetica" charset="0"/>
              <a:sym typeface="Helvetica" charset="0"/>
            </a:endParaRPr>
          </a:p>
        </p:txBody>
      </p:sp>
      <p:sp>
        <p:nvSpPr>
          <p:cNvPr id="4" name="Slide Number Placeholder 3"/>
          <p:cNvSpPr>
            <a:spLocks noGrp="1"/>
          </p:cNvSpPr>
          <p:nvPr>
            <p:ph type="sldNum" sz="quarter" idx="10"/>
          </p:nvPr>
        </p:nvSpPr>
        <p:spPr>
          <a:xfrm>
            <a:off x="3884613" y="8685706"/>
            <a:ext cx="2971800" cy="456835"/>
          </a:xfrm>
          <a:prstGeom prst="rect">
            <a:avLst/>
          </a:prstGeom>
        </p:spPr>
        <p:txBody>
          <a:bodyPr/>
          <a:lstStyle/>
          <a:p>
            <a:pPr defTabSz="914400" fontAlgn="auto" hangingPunct="1">
              <a:spcBef>
                <a:spcPts val="0"/>
              </a:spcBef>
              <a:spcAft>
                <a:spcPts val="0"/>
              </a:spcAft>
              <a:defRPr/>
            </a:pPr>
            <a:fld id="{885932DF-9606-4758-A2B5-AF1153FB1ABB}" type="slidenum">
              <a:rPr lang="en-GB" smtClean="0">
                <a:solidFill>
                  <a:prstClr val="black"/>
                </a:solidFill>
                <a:latin typeface="Helvetica 55 Roman" panose="020B0604020202020204" pitchFamily="34" charset="0"/>
                <a:ea typeface="+mn-ea"/>
                <a:cs typeface="+mn-cs"/>
              </a:rPr>
              <a:pPr defTabSz="914400" fontAlgn="auto" hangingPunct="1">
                <a:spcBef>
                  <a:spcPts val="0"/>
                </a:spcBef>
                <a:spcAft>
                  <a:spcPts val="0"/>
                </a:spcAft>
                <a:defRPr/>
              </a:pPr>
              <a:t>23</a:t>
            </a:fld>
            <a:endParaRPr lang="en-GB">
              <a:solidFill>
                <a:prstClr val="black"/>
              </a:solidFill>
              <a:latin typeface="Helvetica 55 Roman" panose="020B0604020202020204" pitchFamily="34" charset="0"/>
              <a:ea typeface="+mn-ea"/>
              <a:cs typeface="+mn-cs"/>
            </a:endParaRPr>
          </a:p>
        </p:txBody>
      </p:sp>
    </p:spTree>
    <p:extLst>
      <p:ext uri="{BB962C8B-B14F-4D97-AF65-F5344CB8AC3E}">
        <p14:creationId xmlns:p14="http://schemas.microsoft.com/office/powerpoint/2010/main" val="2874062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Modification NCH: </a:t>
            </a:r>
          </a:p>
          <a:p>
            <a:pPr marL="171450" indent="-171450">
              <a:buFontTx/>
              <a:buChar char="-"/>
            </a:pPr>
            <a:r>
              <a:rPr lang="fr-FR" dirty="0"/>
              <a:t>ajout d’un lien </a:t>
            </a:r>
            <a:r>
              <a:rPr lang="fr-FR" dirty="0" err="1"/>
              <a:t>Level</a:t>
            </a:r>
            <a:r>
              <a:rPr lang="fr-FR" dirty="0"/>
              <a:t> 2 vers Editeurs/constructeurs/CSP</a:t>
            </a:r>
          </a:p>
          <a:p>
            <a:pPr marL="171450" indent="-171450">
              <a:buFontTx/>
              <a:buChar char="-"/>
            </a:pPr>
            <a:r>
              <a:rPr lang="fr-FR" dirty="0"/>
              <a:t>Suppression</a:t>
            </a:r>
            <a:r>
              <a:rPr lang="fr-FR" baseline="0" dirty="0"/>
              <a:t> de la séparation entre level2 et </a:t>
            </a:r>
            <a:r>
              <a:rPr lang="fr-FR" baseline="0" dirty="0" err="1"/>
              <a:t>level</a:t>
            </a:r>
            <a:r>
              <a:rPr lang="fr-FR" baseline="0" dirty="0"/>
              <a:t> 3. 2 activités mais une seule équipe.</a:t>
            </a:r>
            <a:endParaRPr lang="fr-FR" dirty="0"/>
          </a:p>
        </p:txBody>
      </p:sp>
    </p:spTree>
    <p:extLst>
      <p:ext uri="{BB962C8B-B14F-4D97-AF65-F5344CB8AC3E}">
        <p14:creationId xmlns:p14="http://schemas.microsoft.com/office/powerpoint/2010/main" val="4019557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normAutofit/>
          </a:bodyPr>
          <a:lstStyle/>
          <a:p>
            <a:endParaRPr lang="fr-FR" dirty="0"/>
          </a:p>
        </p:txBody>
      </p:sp>
    </p:spTree>
    <p:extLst>
      <p:ext uri="{BB962C8B-B14F-4D97-AF65-F5344CB8AC3E}">
        <p14:creationId xmlns:p14="http://schemas.microsoft.com/office/powerpoint/2010/main" val="3648443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43424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2340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706"/>
            <a:ext cx="2971800" cy="456835"/>
          </a:xfrm>
          <a:prstGeom prst="rect">
            <a:avLst/>
          </a:prstGeom>
        </p:spPr>
        <p:txBody>
          <a:bodyPr/>
          <a:lstStyle/>
          <a:p>
            <a:pPr defTabSz="914400" fontAlgn="auto" hangingPunct="1">
              <a:spcBef>
                <a:spcPts val="0"/>
              </a:spcBef>
              <a:spcAft>
                <a:spcPts val="0"/>
              </a:spcAft>
              <a:defRPr/>
            </a:pPr>
            <a:fld id="{885932DF-9606-4758-A2B5-AF1153FB1ABB}" type="slidenum">
              <a:rPr lang="en-GB" smtClean="0">
                <a:solidFill>
                  <a:prstClr val="black"/>
                </a:solidFill>
                <a:latin typeface="Helvetica 55 Roman" panose="020B0604020202020204" pitchFamily="34" charset="0"/>
                <a:ea typeface="+mn-ea"/>
                <a:cs typeface="+mn-cs"/>
              </a:rPr>
              <a:pPr defTabSz="914400" fontAlgn="auto" hangingPunct="1">
                <a:spcBef>
                  <a:spcPts val="0"/>
                </a:spcBef>
                <a:spcAft>
                  <a:spcPts val="0"/>
                </a:spcAft>
                <a:defRPr/>
              </a:pPr>
              <a:t>36</a:t>
            </a:fld>
            <a:endParaRPr lang="en-GB">
              <a:solidFill>
                <a:prstClr val="black"/>
              </a:solidFill>
              <a:latin typeface="Helvetica 55 Roman" panose="020B0604020202020204" pitchFamily="34" charset="0"/>
              <a:ea typeface="+mn-ea"/>
              <a:cs typeface="+mn-cs"/>
            </a:endParaRPr>
          </a:p>
        </p:txBody>
      </p:sp>
    </p:spTree>
    <p:extLst>
      <p:ext uri="{BB962C8B-B14F-4D97-AF65-F5344CB8AC3E}">
        <p14:creationId xmlns:p14="http://schemas.microsoft.com/office/powerpoint/2010/main" val="3707856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706"/>
            <a:ext cx="2971800" cy="456835"/>
          </a:xfrm>
          <a:prstGeom prst="rect">
            <a:avLst/>
          </a:prstGeom>
        </p:spPr>
        <p:txBody>
          <a:bodyPr/>
          <a:lstStyle/>
          <a:p>
            <a:fld id="{885932DF-9606-4758-A2B5-AF1153FB1ABB}" type="slidenum">
              <a:rPr lang="en-GB" smtClean="0"/>
              <a:pPr/>
              <a:t>37</a:t>
            </a:fld>
            <a:endParaRPr lang="en-GB"/>
          </a:p>
        </p:txBody>
      </p:sp>
    </p:spTree>
    <p:extLst>
      <p:ext uri="{BB962C8B-B14F-4D97-AF65-F5344CB8AC3E}">
        <p14:creationId xmlns:p14="http://schemas.microsoft.com/office/powerpoint/2010/main" val="248679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706"/>
            <a:ext cx="2971800" cy="456835"/>
          </a:xfrm>
          <a:prstGeom prst="rect">
            <a:avLst/>
          </a:prstGeom>
        </p:spPr>
        <p:txBody>
          <a:bodyPr/>
          <a:lstStyle/>
          <a:p>
            <a:fld id="{885932DF-9606-4758-A2B5-AF1153FB1ABB}" type="slidenum">
              <a:rPr lang="en-GB" smtClean="0"/>
              <a:pPr/>
              <a:t>38</a:t>
            </a:fld>
            <a:endParaRPr lang="en-GB"/>
          </a:p>
        </p:txBody>
      </p:sp>
    </p:spTree>
    <p:extLst>
      <p:ext uri="{BB962C8B-B14F-4D97-AF65-F5344CB8AC3E}">
        <p14:creationId xmlns:p14="http://schemas.microsoft.com/office/powerpoint/2010/main" val="248679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en-US"/>
          </a:p>
        </p:txBody>
      </p:sp>
    </p:spTree>
    <p:extLst>
      <p:ext uri="{BB962C8B-B14F-4D97-AF65-F5344CB8AC3E}">
        <p14:creationId xmlns:p14="http://schemas.microsoft.com/office/powerpoint/2010/main" val="851941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2215290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706"/>
            <a:ext cx="2971800" cy="456835"/>
          </a:xfrm>
          <a:prstGeom prst="rect">
            <a:avLst/>
          </a:prstGeom>
        </p:spPr>
        <p:txBody>
          <a:bodyPr/>
          <a:lstStyle/>
          <a:p>
            <a:pPr defTabSz="914400" fontAlgn="auto" hangingPunct="1">
              <a:spcBef>
                <a:spcPts val="0"/>
              </a:spcBef>
              <a:spcAft>
                <a:spcPts val="0"/>
              </a:spcAft>
              <a:defRPr/>
            </a:pPr>
            <a:fld id="{885932DF-9606-4758-A2B5-AF1153FB1ABB}" type="slidenum">
              <a:rPr lang="en-GB" smtClean="0">
                <a:solidFill>
                  <a:prstClr val="black"/>
                </a:solidFill>
                <a:latin typeface="Helvetica 55 Roman" panose="020B0604020202020204" pitchFamily="34" charset="0"/>
                <a:ea typeface="+mn-ea"/>
                <a:cs typeface="+mn-cs"/>
              </a:rPr>
              <a:pPr defTabSz="914400" fontAlgn="auto" hangingPunct="1">
                <a:spcBef>
                  <a:spcPts val="0"/>
                </a:spcBef>
                <a:spcAft>
                  <a:spcPts val="0"/>
                </a:spcAft>
                <a:defRPr/>
              </a:pPr>
              <a:t>5</a:t>
            </a:fld>
            <a:endParaRPr lang="en-GB">
              <a:solidFill>
                <a:prstClr val="black"/>
              </a:solidFill>
              <a:latin typeface="Helvetica 55 Roman" panose="020B0604020202020204" pitchFamily="34" charset="0"/>
              <a:ea typeface="+mn-ea"/>
              <a:cs typeface="+mn-cs"/>
            </a:endParaRPr>
          </a:p>
        </p:txBody>
      </p:sp>
    </p:spTree>
    <p:extLst>
      <p:ext uri="{BB962C8B-B14F-4D97-AF65-F5344CB8AC3E}">
        <p14:creationId xmlns:p14="http://schemas.microsoft.com/office/powerpoint/2010/main" val="648657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5932DF-9606-4758-A2B5-AF1153FB1ABB}" type="slidenum">
              <a:rPr kumimoji="0" lang="en-GB" sz="1200" b="0" i="0" u="none" strike="noStrike" kern="1200" cap="none" spc="0" normalizeH="0" baseline="0" noProof="0" smtClean="0">
                <a:ln>
                  <a:noFill/>
                </a:ln>
                <a:solidFill>
                  <a:prstClr val="black"/>
                </a:solidFill>
                <a:effectLst/>
                <a:uLnTx/>
                <a:uFillTx/>
                <a:latin typeface="Helvetica 55 Roman"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p14="http://schemas.microsoft.com/office/powerpoint/2010/main" val="1037433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885932DF-9606-4758-A2B5-AF1153FB1ABB}" type="slidenum">
              <a:rPr kumimoji="0" lang="en-GB" sz="12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p14="http://schemas.microsoft.com/office/powerpoint/2010/main" val="137955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2075"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rgbClr val="FF7900"/>
                </a:solidFill>
              </a:rPr>
              <a:t>Our vision</a:t>
            </a:r>
            <a:r>
              <a:rPr lang="en-GB" sz="1200" baseline="0" dirty="0" smtClean="0">
                <a:solidFill>
                  <a:srgbClr val="FF7900"/>
                </a:solidFill>
              </a:rPr>
              <a:t> i</a:t>
            </a:r>
            <a:r>
              <a:rPr lang="en-GB" sz="1000" dirty="0" smtClean="0">
                <a:solidFill>
                  <a:srgbClr val="FF7900"/>
                </a:solidFill>
              </a:rPr>
              <a:t>s to facilitate you in the successful transition towards a secure, connected, automated multi-cloud</a:t>
            </a:r>
          </a:p>
          <a:p>
            <a:endParaRPr lang="en-US" dirty="0"/>
          </a:p>
        </p:txBody>
      </p:sp>
      <p:sp>
        <p:nvSpPr>
          <p:cNvPr id="4" name="Slide Number Placeholder 3"/>
          <p:cNvSpPr>
            <a:spLocks noGrp="1"/>
          </p:cNvSpPr>
          <p:nvPr>
            <p:ph type="sldNum" sz="quarter" idx="10"/>
          </p:nvPr>
        </p:nvSpPr>
        <p:spPr>
          <a:xfrm>
            <a:off x="3884121" y="8685633"/>
            <a:ext cx="2972280" cy="456909"/>
          </a:xfrm>
          <a:prstGeom prst="rect">
            <a:avLst/>
          </a:prstGeom>
        </p:spPr>
        <p:txBody>
          <a:bodyPr/>
          <a:lstStyle/>
          <a:p>
            <a:fld id="{885932DF-9606-4758-A2B5-AF1153FB1ABB}"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3267889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712524">
              <a:buFont typeface="Arial" panose="020B0604020202020204" pitchFamily="34" charset="0"/>
              <a:buNone/>
              <a:defRPr/>
            </a:pPr>
            <a:r>
              <a:rPr lang="fr-FR" altLang="fr-FR" sz="800" b="0" i="1" u="sng" dirty="0" smtClean="0">
                <a:solidFill>
                  <a:srgbClr val="FFFFFF"/>
                </a:solidFill>
                <a:latin typeface="Helvetica" charset="0"/>
                <a:ea typeface="Helvetica" charset="0"/>
                <a:cs typeface="Helvetica" charset="0"/>
                <a:sym typeface="Helvetica" charset="0"/>
              </a:rPr>
              <a:t>Sources:</a:t>
            </a:r>
            <a:r>
              <a:rPr lang="fr-FR" altLang="fr-FR" sz="800" b="0" i="1" u="none" dirty="0" smtClean="0">
                <a:solidFill>
                  <a:srgbClr val="FFFFFF"/>
                </a:solidFill>
                <a:latin typeface="Helvetica" charset="0"/>
                <a:ea typeface="Helvetica" charset="0"/>
                <a:cs typeface="Helvetica" charset="0"/>
                <a:sym typeface="Helvetica" charset="0"/>
              </a:rPr>
              <a:t> </a:t>
            </a:r>
          </a:p>
          <a:p>
            <a:pPr marL="0" indent="0" defTabSz="712524">
              <a:buFont typeface="Arial" panose="020B0604020202020204" pitchFamily="34" charset="0"/>
              <a:buNone/>
              <a:defRPr/>
            </a:pPr>
            <a:r>
              <a:rPr lang="fr-FR" altLang="fr-FR" sz="800" b="0" i="1" u="none" dirty="0" smtClean="0">
                <a:solidFill>
                  <a:srgbClr val="FFFFFF"/>
                </a:solidFill>
                <a:latin typeface="Helvetica" charset="0"/>
                <a:ea typeface="Helvetica" charset="0"/>
                <a:cs typeface="Helvetica" charset="0"/>
                <a:sym typeface="Helvetica" charset="0"/>
              </a:rPr>
              <a:t>x2 =&gt; https://www.itpro.fr/applications-cloud-natives-accelerent-linnovation-21978</a:t>
            </a:r>
            <a:r>
              <a:rPr lang="fr-FR" altLang="fr-FR" sz="800" b="0" i="1" u="none" baseline="0" dirty="0" smtClean="0">
                <a:solidFill>
                  <a:srgbClr val="FFFFFF"/>
                </a:solidFill>
                <a:latin typeface="Helvetica" charset="0"/>
                <a:ea typeface="Helvetica" charset="0"/>
                <a:cs typeface="Helvetica" charset="0"/>
                <a:sym typeface="Helvetica" charset="0"/>
              </a:rPr>
              <a:t> (Et</a:t>
            </a:r>
            <a:r>
              <a:rPr lang="fr-FR" sz="800" i="1" dirty="0" smtClean="0"/>
              <a:t>ude </a:t>
            </a:r>
            <a:r>
              <a:rPr lang="fr-FR" sz="800" i="1" dirty="0" err="1" smtClean="0"/>
              <a:t>Capgemini</a:t>
            </a:r>
            <a:r>
              <a:rPr lang="fr-FR" sz="800" i="1" dirty="0" smtClean="0"/>
              <a:t> 2017 menée par Longitude </a:t>
            </a:r>
            <a:r>
              <a:rPr lang="fr-FR" sz="800" i="1" dirty="0" err="1" smtClean="0"/>
              <a:t>Research</a:t>
            </a:r>
            <a:r>
              <a:rPr lang="fr-FR" sz="800" i="1" dirty="0" smtClean="0"/>
              <a:t> auprès de 900 experts IT et business en Europe, Etats-Unis et Australie)</a:t>
            </a:r>
            <a:endParaRPr lang="fr-FR" altLang="fr-FR" sz="800" b="0" i="1" u="none" dirty="0" smtClean="0">
              <a:solidFill>
                <a:srgbClr val="FFFFFF"/>
              </a:solidFill>
              <a:latin typeface="Helvetica" charset="0"/>
              <a:ea typeface="Helvetica" charset="0"/>
              <a:cs typeface="Helvetica" charset="0"/>
              <a:sym typeface="Helvetica" charset="0"/>
            </a:endParaRPr>
          </a:p>
          <a:p>
            <a:pPr marL="0" indent="0" defTabSz="712524">
              <a:buFont typeface="Arial" panose="020B0604020202020204" pitchFamily="34" charset="0"/>
              <a:buNone/>
              <a:defRPr/>
            </a:pPr>
            <a:r>
              <a:rPr lang="fr-FR" altLang="fr-FR" sz="800" b="0" i="1" u="none" dirty="0" smtClean="0">
                <a:solidFill>
                  <a:srgbClr val="FFFFFF"/>
                </a:solidFill>
                <a:latin typeface="Helvetica" charset="0"/>
                <a:ea typeface="Helvetica" charset="0"/>
                <a:cs typeface="Helvetica" charset="0"/>
                <a:sym typeface="Helvetica" charset="0"/>
              </a:rPr>
              <a:t>35% =&gt; http://www.blog-idcfrance.com/le-cloud-computing-premier-pilier-de-la-transformation-numerique/ (IDC, Février 2017)</a:t>
            </a:r>
          </a:p>
          <a:p>
            <a:pPr marL="0" marR="0" indent="0" algn="l" defTabSz="712524" rtl="0" eaLnBrk="0" fontAlgn="base" latinLnBrk="0" hangingPunct="0">
              <a:lnSpc>
                <a:spcPct val="100000"/>
              </a:lnSpc>
              <a:spcBef>
                <a:spcPct val="0"/>
              </a:spcBef>
              <a:spcAft>
                <a:spcPct val="0"/>
              </a:spcAft>
              <a:buClrTx/>
              <a:buSzTx/>
              <a:buFont typeface="Arial" panose="020B0604020202020204" pitchFamily="34" charset="0"/>
              <a:buNone/>
              <a:tabLst/>
              <a:defRPr/>
            </a:pPr>
            <a:r>
              <a:rPr lang="fr-FR" altLang="fr-FR" sz="800" b="0" i="1" u="none" dirty="0" smtClean="0">
                <a:solidFill>
                  <a:srgbClr val="FFFFFF"/>
                </a:solidFill>
                <a:latin typeface="Helvetica" charset="0"/>
                <a:ea typeface="Helvetica" charset="0"/>
                <a:cs typeface="Helvetica" charset="0"/>
                <a:sym typeface="Helvetica" charset="0"/>
              </a:rPr>
              <a:t>70% =&gt; http://www.blog-idcfrance.com/le-cloud-computing-premier-pilier-de-la-transformation-numerique/ (IDC, Février 2017)</a:t>
            </a:r>
          </a:p>
          <a:p>
            <a:pPr marL="0" indent="0" defTabSz="712524">
              <a:buFont typeface="Arial" panose="020B0604020202020204" pitchFamily="34" charset="0"/>
              <a:buNone/>
              <a:defRPr/>
            </a:pPr>
            <a:endParaRPr lang="fr-FR" altLang="fr-FR" sz="800" b="1" u="sng" dirty="0" smtClean="0">
              <a:solidFill>
                <a:srgbClr val="FFFFFF"/>
              </a:solidFill>
              <a:latin typeface="Helvetica" charset="0"/>
              <a:ea typeface="Helvetica" charset="0"/>
              <a:cs typeface="Helvetica" charset="0"/>
              <a:sym typeface="Helvetica" charset="0"/>
            </a:endParaRPr>
          </a:p>
          <a:p>
            <a:pPr marL="0" indent="0" defTabSz="712524">
              <a:buFont typeface="Arial" panose="020B0604020202020204" pitchFamily="34" charset="0"/>
              <a:buNone/>
              <a:defRPr/>
            </a:pPr>
            <a:endParaRPr lang="fr-FR" altLang="fr-FR" sz="800" b="1" u="sng" dirty="0" smtClean="0">
              <a:solidFill>
                <a:srgbClr val="FFFFFF"/>
              </a:solidFill>
              <a:latin typeface="Helvetica" charset="0"/>
              <a:ea typeface="Helvetica" charset="0"/>
              <a:cs typeface="Helvetica" charset="0"/>
              <a:sym typeface="Helvetica" charset="0"/>
            </a:endParaRPr>
          </a:p>
          <a:p>
            <a:pPr marL="0" indent="0" defTabSz="712524">
              <a:buFont typeface="Arial" panose="020B0604020202020204" pitchFamily="34" charset="0"/>
              <a:buNone/>
              <a:defRPr/>
            </a:pPr>
            <a:r>
              <a:rPr lang="fr-FR" altLang="fr-FR" sz="800" b="1" u="sng" dirty="0" smtClean="0">
                <a:solidFill>
                  <a:srgbClr val="FFFFFF"/>
                </a:solidFill>
                <a:latin typeface="Helvetica" charset="0"/>
                <a:ea typeface="Helvetica" charset="0"/>
                <a:cs typeface="Helvetica" charset="0"/>
                <a:sym typeface="Helvetica" charset="0"/>
              </a:rPr>
              <a:t>Les services de cloud et traitement</a:t>
            </a:r>
            <a:r>
              <a:rPr lang="fr-FR" altLang="fr-FR" sz="800" b="1" u="sng" baseline="0" dirty="0" smtClean="0">
                <a:solidFill>
                  <a:srgbClr val="FFFFFF"/>
                </a:solidFill>
                <a:latin typeface="Helvetica" charset="0"/>
                <a:ea typeface="Helvetica" charset="0"/>
                <a:cs typeface="Helvetica" charset="0"/>
                <a:sym typeface="Helvetica" charset="0"/>
              </a:rPr>
              <a:t> de l’information:</a:t>
            </a:r>
            <a:r>
              <a:rPr lang="fr-FR" altLang="fr-FR" sz="800" b="1" u="none" baseline="0" dirty="0" smtClean="0">
                <a:solidFill>
                  <a:srgbClr val="FFFFFF"/>
                </a:solidFill>
                <a:latin typeface="Helvetica" charset="0"/>
                <a:ea typeface="Helvetica" charset="0"/>
                <a:cs typeface="Helvetica" charset="0"/>
                <a:sym typeface="Helvetica" charset="0"/>
              </a:rPr>
              <a:t> définition et enjeux</a:t>
            </a:r>
            <a:endParaRPr lang="fr-FR" altLang="fr-FR" sz="800" b="1" u="none" dirty="0" smtClean="0">
              <a:solidFill>
                <a:srgbClr val="FFFFFF"/>
              </a:solidFill>
              <a:latin typeface="Helvetica" charset="0"/>
              <a:ea typeface="Helvetica" charset="0"/>
              <a:cs typeface="Helvetica" charset="0"/>
              <a:sym typeface="Helvetica" charset="0"/>
            </a:endParaRPr>
          </a:p>
          <a:p>
            <a:pPr marL="0" indent="0" defTabSz="712524">
              <a:buFont typeface="Arial" panose="020B0604020202020204" pitchFamily="34" charset="0"/>
              <a:buNone/>
              <a:defRPr/>
            </a:pPr>
            <a:endParaRPr lang="fr-FR" altLang="fr-FR" sz="800" b="1" dirty="0" smtClean="0">
              <a:solidFill>
                <a:srgbClr val="FFFFFF"/>
              </a:solidFill>
              <a:latin typeface="Helvetica" charset="0"/>
              <a:ea typeface="Helvetica" charset="0"/>
              <a:cs typeface="Helvetica" charset="0"/>
              <a:sym typeface="Helvetica" charset="0"/>
            </a:endParaRPr>
          </a:p>
          <a:p>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L’objectif</a:t>
            </a:r>
            <a:r>
              <a:rPr lang="fr-FR" sz="1100" kern="1200" baseline="0" dirty="0" smtClean="0">
                <a:solidFill>
                  <a:srgbClr val="000000"/>
                </a:solidFill>
                <a:effectLst/>
                <a:latin typeface="Calibri" pitchFamily="34" charset="0"/>
                <a:ea typeface="Calibri" pitchFamily="34" charset="0"/>
                <a:cs typeface="Calibri" pitchFamily="34" charset="0"/>
                <a:sym typeface="Calibri" pitchFamily="34" charset="0"/>
              </a:rPr>
              <a:t> de ces services est </a:t>
            </a:r>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de gérer les infrastructures informatiques et les applications d’entreprises. </a:t>
            </a:r>
          </a:p>
          <a:p>
            <a:endParaRPr lang="fr-FR" sz="1100" kern="1200" dirty="0" smtClean="0">
              <a:solidFill>
                <a:srgbClr val="000000"/>
              </a:solidFill>
              <a:effectLst/>
              <a:latin typeface="Calibri" pitchFamily="34" charset="0"/>
              <a:ea typeface="Calibri" pitchFamily="34" charset="0"/>
              <a:cs typeface="Calibri" pitchFamily="34" charset="0"/>
              <a:sym typeface="Calibri" pitchFamily="34" charset="0"/>
            </a:endParaRPr>
          </a:p>
          <a:p>
            <a:r>
              <a:rPr lang="fr-FR" sz="1100" u="sng" kern="1200" dirty="0" smtClean="0">
                <a:solidFill>
                  <a:srgbClr val="000000"/>
                </a:solidFill>
                <a:effectLst/>
                <a:latin typeface="Calibri" pitchFamily="34" charset="0"/>
                <a:ea typeface="Calibri" pitchFamily="34" charset="0"/>
                <a:cs typeface="Calibri" pitchFamily="34" charset="0"/>
                <a:sym typeface="Calibri" pitchFamily="34" charset="0"/>
              </a:rPr>
              <a:t>Pourquoi dans le cloud? </a:t>
            </a:r>
          </a:p>
          <a:p>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De manière très pragmatique les entreprises sont intéressées par des services facturés à l’utilisation et qui apportent plus de flexibilité dans l’utilisation et la gestion des infrastructures techniques </a:t>
            </a:r>
            <a:r>
              <a:rPr lang="fr-FR" sz="1100" b="1" kern="1200" dirty="0" smtClean="0">
                <a:solidFill>
                  <a:srgbClr val="000000"/>
                </a:solidFill>
                <a:effectLst/>
                <a:latin typeface="Calibri" pitchFamily="34" charset="0"/>
                <a:ea typeface="Calibri" pitchFamily="34" charset="0"/>
                <a:cs typeface="Calibri" pitchFamily="34" charset="0"/>
                <a:sym typeface="Calibri" pitchFamily="34" charset="0"/>
              </a:rPr>
              <a:t>(Infrastructures as a Service)</a:t>
            </a:r>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 mais aussi offrent des environnements logiciels prêts à l’emploi pour le développement de nouvelles applications </a:t>
            </a:r>
            <a:r>
              <a:rPr lang="fr-FR" sz="1100" b="1" kern="1200" dirty="0" smtClean="0">
                <a:solidFill>
                  <a:srgbClr val="000000"/>
                </a:solidFill>
                <a:effectLst/>
                <a:latin typeface="Calibri" pitchFamily="34" charset="0"/>
                <a:ea typeface="Calibri" pitchFamily="34" charset="0"/>
                <a:cs typeface="Calibri" pitchFamily="34" charset="0"/>
                <a:sym typeface="Calibri" pitchFamily="34" charset="0"/>
              </a:rPr>
              <a:t>(</a:t>
            </a:r>
            <a:r>
              <a:rPr lang="fr-FR" sz="1100" b="1" kern="1200" dirty="0" err="1" smtClean="0">
                <a:solidFill>
                  <a:srgbClr val="000000"/>
                </a:solidFill>
                <a:effectLst/>
                <a:latin typeface="Calibri" pitchFamily="34" charset="0"/>
                <a:ea typeface="Calibri" pitchFamily="34" charset="0"/>
                <a:cs typeface="Calibri" pitchFamily="34" charset="0"/>
                <a:sym typeface="Calibri" pitchFamily="34" charset="0"/>
              </a:rPr>
              <a:t>Plateform</a:t>
            </a:r>
            <a:r>
              <a:rPr lang="fr-FR" sz="1100" b="1" kern="1200" dirty="0" smtClean="0">
                <a:solidFill>
                  <a:srgbClr val="000000"/>
                </a:solidFill>
                <a:effectLst/>
                <a:latin typeface="Calibri" pitchFamily="34" charset="0"/>
                <a:ea typeface="Calibri" pitchFamily="34" charset="0"/>
                <a:cs typeface="Calibri" pitchFamily="34" charset="0"/>
                <a:sym typeface="Calibri" pitchFamily="34" charset="0"/>
              </a:rPr>
              <a:t> as a Service)</a:t>
            </a:r>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  ou la mise à disposition d’application directement utilisables par les utilisateurs finaux </a:t>
            </a:r>
            <a:r>
              <a:rPr lang="fr-FR" sz="1100" b="1" kern="1200" dirty="0" smtClean="0">
                <a:solidFill>
                  <a:srgbClr val="000000"/>
                </a:solidFill>
                <a:effectLst/>
                <a:latin typeface="Calibri" pitchFamily="34" charset="0"/>
                <a:ea typeface="Calibri" pitchFamily="34" charset="0"/>
                <a:cs typeface="Calibri" pitchFamily="34" charset="0"/>
                <a:sym typeface="Calibri" pitchFamily="34" charset="0"/>
              </a:rPr>
              <a:t>(Software as a Service)</a:t>
            </a:r>
            <a:endParaRPr lang="fr-FR" sz="1100" kern="1200" dirty="0" smtClean="0">
              <a:solidFill>
                <a:srgbClr val="000000"/>
              </a:solidFill>
              <a:effectLst/>
              <a:latin typeface="Calibri" pitchFamily="34" charset="0"/>
              <a:ea typeface="Calibri" pitchFamily="34" charset="0"/>
              <a:cs typeface="Calibri" pitchFamily="34" charset="0"/>
              <a:sym typeface="Calibri" pitchFamily="34" charset="0"/>
            </a:endParaRPr>
          </a:p>
          <a:p>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Il en résulte que le cloud est de plus en plus multiple avec des cloud adaptés à chaque usage, comme par exemple : la messagerie d’entreprise ; des solutions de gestion des contacts clients ; des services d’infrastructures pour la migration des applications existantes ; ou des plateformes de développement et déploiement de nouvelles applications métiers.</a:t>
            </a:r>
          </a:p>
          <a:p>
            <a:pPr marL="0" indent="0" defTabSz="712524">
              <a:buFont typeface="Arial" panose="020B0604020202020204" pitchFamily="34" charset="0"/>
              <a:buNone/>
              <a:defRPr/>
            </a:pPr>
            <a:endParaRPr lang="fr-FR" altLang="fr-FR" sz="800" b="1" dirty="0" smtClean="0">
              <a:solidFill>
                <a:srgbClr val="FFFFFF"/>
              </a:solidFill>
              <a:latin typeface="Helvetica" charset="0"/>
              <a:ea typeface="Helvetica" charset="0"/>
              <a:cs typeface="Helvetica" charset="0"/>
              <a:sym typeface="Helvetica" charset="0"/>
            </a:endParaRPr>
          </a:p>
          <a:p>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Mais cette simplicité et souplesse, si elle est mal orchestrée, peut à terme se révéler handicapante avec la nécessité de coordonner de nombreux services et fournisseurs que ce soit sur le plan des contrats, des coûts, de l’intégration des solutions ou de la sécurité.</a:t>
            </a:r>
          </a:p>
          <a:p>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Orange propose donc d’orchestrer et optimiser </a:t>
            </a:r>
            <a:r>
              <a:rPr lang="fr-FR" sz="1100" b="1" kern="1200" dirty="0" smtClean="0">
                <a:solidFill>
                  <a:srgbClr val="000000"/>
                </a:solidFill>
                <a:effectLst/>
                <a:latin typeface="Calibri" pitchFamily="34" charset="0"/>
                <a:ea typeface="Calibri" pitchFamily="34" charset="0"/>
                <a:cs typeface="Calibri" pitchFamily="34" charset="0"/>
                <a:sym typeface="Calibri" pitchFamily="34" charset="0"/>
              </a:rPr>
              <a:t>le multi cloud</a:t>
            </a:r>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 en simplifiant la gestion des services. A titre d’illustration Orange peut prendre en charge la gestion des bases de données où qu’elles se trouvent, </a:t>
            </a:r>
            <a:r>
              <a:rPr lang="fr-FR" sz="1100" u="sng" kern="1200" dirty="0" smtClean="0">
                <a:solidFill>
                  <a:srgbClr val="000000"/>
                </a:solidFill>
                <a:effectLst/>
                <a:latin typeface="Calibri" pitchFamily="34" charset="0"/>
                <a:ea typeface="Calibri" pitchFamily="34" charset="0"/>
                <a:cs typeface="Calibri" pitchFamily="34" charset="0"/>
                <a:sym typeface="Calibri" pitchFamily="34" charset="0"/>
              </a:rPr>
              <a:t>y compris dans le cloud de fournisseurs tiers</a:t>
            </a:r>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 afin de mieux faire circuler les données au sein du</a:t>
            </a:r>
            <a:r>
              <a:rPr lang="fr-FR" sz="1100" kern="1200" baseline="0" dirty="0" smtClean="0">
                <a:solidFill>
                  <a:srgbClr val="000000"/>
                </a:solidFill>
                <a:effectLst/>
                <a:latin typeface="Calibri" pitchFamily="34" charset="0"/>
                <a:ea typeface="Calibri" pitchFamily="34" charset="0"/>
                <a:cs typeface="Calibri" pitchFamily="34" charset="0"/>
                <a:sym typeface="Calibri" pitchFamily="34" charset="0"/>
              </a:rPr>
              <a:t> SI</a:t>
            </a:r>
          </a:p>
          <a:p>
            <a:endParaRPr lang="fr-FR" sz="1100" kern="1200" baseline="0" dirty="0" smtClean="0">
              <a:solidFill>
                <a:srgbClr val="000000"/>
              </a:solidFill>
              <a:effectLst/>
              <a:latin typeface="Calibri" pitchFamily="34" charset="0"/>
              <a:ea typeface="Calibri" pitchFamily="34" charset="0"/>
              <a:cs typeface="Calibri" pitchFamily="34" charset="0"/>
              <a:sym typeface="Calibri" pitchFamily="34" charset="0"/>
            </a:endParaRPr>
          </a:p>
          <a:p>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Nous accompagnons les clients sur l’évolution de leurs infrastructures et de leurs applications </a:t>
            </a:r>
          </a:p>
          <a:p>
            <a:pPr lvl="0"/>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D’une part avec une assistance en amont de projet, pour élaborer la meilleure stratégie et le meilleur chemin de transformation :</a:t>
            </a:r>
          </a:p>
          <a:p>
            <a:pPr marL="0" marR="0" lvl="2" indent="0" algn="l" defTabSz="712788" rtl="0" eaLnBrk="1" fontAlgn="base" latinLnBrk="0" hangingPunct="0">
              <a:lnSpc>
                <a:spcPct val="100000"/>
              </a:lnSpc>
              <a:spcBef>
                <a:spcPts val="400"/>
              </a:spcBef>
              <a:spcAft>
                <a:spcPct val="0"/>
              </a:spcAft>
              <a:buClrTx/>
              <a:buSzTx/>
              <a:buFontTx/>
              <a:buNone/>
              <a:tabLst/>
              <a:defRPr/>
            </a:pPr>
            <a:endParaRPr lang="fr-FR" altLang="fr-FR" sz="800" b="1" dirty="0" smtClean="0">
              <a:solidFill>
                <a:srgbClr val="FFFFFF"/>
              </a:solidFill>
              <a:latin typeface="Helvetica" charset="0"/>
              <a:ea typeface="Helvetica" charset="0"/>
              <a:cs typeface="Helvetica" charset="0"/>
              <a:sym typeface="Helvetica" charset="0"/>
            </a:endParaRPr>
          </a:p>
          <a:p>
            <a:pPr marL="0" marR="0" lvl="2" indent="0" algn="l" defTabSz="712788" rtl="0" eaLnBrk="1" fontAlgn="base" latinLnBrk="0" hangingPunct="0">
              <a:lnSpc>
                <a:spcPct val="100000"/>
              </a:lnSpc>
              <a:spcBef>
                <a:spcPts val="400"/>
              </a:spcBef>
              <a:spcAft>
                <a:spcPct val="0"/>
              </a:spcAft>
              <a:buClrTx/>
              <a:buSzTx/>
              <a:buFontTx/>
              <a:buNone/>
              <a:tabLst/>
              <a:defRPr/>
            </a:pPr>
            <a:r>
              <a:rPr lang="fr-FR" altLang="fr-FR" sz="800" b="1" dirty="0" smtClean="0">
                <a:solidFill>
                  <a:srgbClr val="FFFFFF"/>
                </a:solidFill>
                <a:latin typeface="Helvetica" charset="0"/>
                <a:ea typeface="Helvetica" charset="0"/>
                <a:cs typeface="Helvetica" charset="0"/>
                <a:sym typeface="Helvetica" charset="0"/>
              </a:rPr>
              <a:t> </a:t>
            </a:r>
            <a:r>
              <a:rPr lang="fr-FR" altLang="fr-FR" sz="800" b="1" i="1" dirty="0" smtClean="0">
                <a:solidFill>
                  <a:srgbClr val="FFFFFF"/>
                </a:solidFill>
                <a:latin typeface="Helvetica" charset="0"/>
                <a:ea typeface="Helvetica" charset="0"/>
                <a:cs typeface="Helvetica" charset="0"/>
                <a:sym typeface="Helvetica" charset="0"/>
              </a:rPr>
              <a:t>Gérer, à son rythme, les demandes d’évolutions du SI vers le cloud en rénovant l’existant</a:t>
            </a:r>
          </a:p>
          <a:p>
            <a:pPr marL="0" marR="0" indent="0" algn="l" defTabSz="455613" rtl="0" eaLnBrk="1" fontAlgn="base" latinLnBrk="0" hangingPunct="0">
              <a:lnSpc>
                <a:spcPct val="90000"/>
              </a:lnSpc>
              <a:spcBef>
                <a:spcPts val="300"/>
              </a:spcBef>
              <a:spcAft>
                <a:spcPct val="0"/>
              </a:spcAft>
              <a:buClr>
                <a:srgbClr val="FF6600"/>
              </a:buClr>
              <a:buSzPct val="100000"/>
              <a:buFontTx/>
              <a:buChar char="▪"/>
              <a:tabLst/>
              <a:defRPr/>
            </a:pPr>
            <a:r>
              <a:rPr lang="fr-FR" altLang="fr-FR" sz="900" i="1" baseline="0" dirty="0" smtClean="0">
                <a:latin typeface="Helvetica" charset="0"/>
                <a:ea typeface="Helvetica" charset="0"/>
                <a:cs typeface="Helvetica" charset="0"/>
                <a:sym typeface="Helvetica" charset="0"/>
              </a:rPr>
              <a:t>Être accompagné </a:t>
            </a:r>
            <a:r>
              <a:rPr lang="fr-FR" sz="900" i="1" dirty="0" smtClean="0">
                <a:solidFill>
                  <a:srgbClr val="FFFFFF"/>
                </a:solidFill>
                <a:latin typeface="Helvetica 75 Bold" panose="020B0804020202020204" pitchFamily="34" charset="0"/>
              </a:rPr>
              <a:t>et conseillé afin de définir la meilleure stratégie pour réussir la migration vers le cloud (cloud </a:t>
            </a:r>
            <a:r>
              <a:rPr lang="fr-FR" sz="900" i="1" dirty="0" err="1" smtClean="0">
                <a:solidFill>
                  <a:srgbClr val="FFFFFF"/>
                </a:solidFill>
                <a:latin typeface="Helvetica 75 Bold" panose="020B0804020202020204" pitchFamily="34" charset="0"/>
              </a:rPr>
              <a:t>readiness</a:t>
            </a:r>
            <a:r>
              <a:rPr lang="fr-FR" sz="900" i="1" dirty="0" smtClean="0">
                <a:solidFill>
                  <a:srgbClr val="FFFFFF"/>
                </a:solidFill>
                <a:latin typeface="Helvetica 75 Bold" panose="020B0804020202020204" pitchFamily="34" charset="0"/>
              </a:rPr>
              <a:t>) sans </a:t>
            </a:r>
            <a:r>
              <a:rPr lang="fr-FR" sz="900" i="1" dirty="0" smtClean="0">
                <a:latin typeface="Helvetica 55 Roman" panose="020B0604020202020204" pitchFamily="2" charset="0"/>
                <a:cs typeface="Helvetica 55 Roman"/>
              </a:rPr>
              <a:t>avoir à supporter d’interruptions de services </a:t>
            </a:r>
            <a:endParaRPr lang="fr-FR" altLang="fr-FR" sz="900" i="1" baseline="0" dirty="0" smtClean="0">
              <a:latin typeface="Helvetica" charset="0"/>
              <a:ea typeface="Helvetica" charset="0"/>
              <a:cs typeface="Helvetica" charset="0"/>
              <a:sym typeface="Helvetica" charset="0"/>
            </a:endParaRPr>
          </a:p>
          <a:p>
            <a:pPr marL="0" marR="0" indent="0" algn="l" defTabSz="455613" rtl="0" eaLnBrk="1" fontAlgn="base" latinLnBrk="0" hangingPunct="0">
              <a:lnSpc>
                <a:spcPct val="90000"/>
              </a:lnSpc>
              <a:spcBef>
                <a:spcPts val="300"/>
              </a:spcBef>
              <a:spcAft>
                <a:spcPct val="0"/>
              </a:spcAft>
              <a:buClr>
                <a:srgbClr val="FF6600"/>
              </a:buClr>
              <a:buSzPct val="100000"/>
              <a:buFontTx/>
              <a:buChar char="▪"/>
              <a:tabLst/>
              <a:defRPr/>
            </a:pPr>
            <a:r>
              <a:rPr lang="fr-FR" altLang="fr-FR" sz="900" i="1" dirty="0" smtClean="0">
                <a:latin typeface="Helvetica" charset="0"/>
                <a:ea typeface="Helvetica" charset="0"/>
                <a:cs typeface="Helvetica" charset="0"/>
                <a:sym typeface="Helvetica" charset="0"/>
              </a:rPr>
              <a:t>Accélérer la mise à disposition des applications dans le cloud tout en rénovant l’existant pour optimiser et réduire les coûts</a:t>
            </a:r>
            <a:r>
              <a:rPr lang="fr-FR" altLang="fr-FR" sz="900" i="1" baseline="0" dirty="0" smtClean="0">
                <a:latin typeface="Helvetica" charset="0"/>
                <a:ea typeface="Helvetica" charset="0"/>
                <a:cs typeface="Helvetica" charset="0"/>
                <a:sym typeface="Helvetica" charset="0"/>
              </a:rPr>
              <a:t> (shift to cloud : opérer la migration technique d’</a:t>
            </a:r>
            <a:r>
              <a:rPr lang="fr-FR" altLang="fr-FR" sz="900" i="1" baseline="0" dirty="0" err="1" smtClean="0">
                <a:latin typeface="Helvetica" charset="0"/>
                <a:ea typeface="Helvetica" charset="0"/>
                <a:cs typeface="Helvetica" charset="0"/>
                <a:sym typeface="Helvetica" charset="0"/>
              </a:rPr>
              <a:t>appliacations</a:t>
            </a:r>
            <a:r>
              <a:rPr lang="fr-FR" altLang="fr-FR" sz="900" i="1" baseline="0" dirty="0" smtClean="0">
                <a:latin typeface="Helvetica" charset="0"/>
                <a:ea typeface="Helvetica" charset="0"/>
                <a:cs typeface="Helvetica" charset="0"/>
                <a:sym typeface="Helvetica" charset="0"/>
              </a:rPr>
              <a:t> « on </a:t>
            </a:r>
            <a:r>
              <a:rPr lang="fr-FR" altLang="fr-FR" sz="900" i="1" baseline="0" dirty="0" err="1" smtClean="0">
                <a:latin typeface="Helvetica" charset="0"/>
                <a:ea typeface="Helvetica" charset="0"/>
                <a:cs typeface="Helvetica" charset="0"/>
                <a:sym typeface="Helvetica" charset="0"/>
              </a:rPr>
              <a:t>premise</a:t>
            </a:r>
            <a:r>
              <a:rPr lang="fr-FR" altLang="fr-FR" sz="900" i="1" baseline="0" dirty="0" smtClean="0">
                <a:latin typeface="Helvetica" charset="0"/>
                <a:ea typeface="Helvetica" charset="0"/>
                <a:cs typeface="Helvetica" charset="0"/>
                <a:sym typeface="Helvetica" charset="0"/>
              </a:rPr>
              <a:t> » vers le cloud)</a:t>
            </a:r>
            <a:endParaRPr lang="fr-FR" altLang="fr-FR" sz="900" i="1" dirty="0" smtClean="0">
              <a:latin typeface="Helvetica" charset="0"/>
              <a:ea typeface="Helvetica" charset="0"/>
              <a:cs typeface="Helvetica" charset="0"/>
              <a:sym typeface="Helvetica" charset="0"/>
            </a:endParaRPr>
          </a:p>
          <a:p>
            <a:pPr lvl="0"/>
            <a:endParaRPr lang="fr-FR" sz="1100" kern="1200" dirty="0" smtClean="0">
              <a:solidFill>
                <a:srgbClr val="000000"/>
              </a:solidFill>
              <a:effectLst/>
              <a:latin typeface="Calibri" pitchFamily="34" charset="0"/>
              <a:ea typeface="Calibri" pitchFamily="34" charset="0"/>
              <a:cs typeface="Calibri" pitchFamily="34" charset="0"/>
              <a:sym typeface="Calibri" pitchFamily="34" charset="0"/>
            </a:endParaRPr>
          </a:p>
          <a:p>
            <a:pPr lvl="0"/>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D’autre part, dans la transformation et l’évolution du parc applicatif : que ce soit pour la migration et le</a:t>
            </a:r>
            <a:r>
              <a:rPr lang="fr-FR" sz="1100" kern="1200" baseline="0" dirty="0" smtClean="0">
                <a:solidFill>
                  <a:srgbClr val="000000"/>
                </a:solidFill>
                <a:effectLst/>
                <a:latin typeface="Calibri" pitchFamily="34" charset="0"/>
                <a:ea typeface="Calibri" pitchFamily="34" charset="0"/>
                <a:cs typeface="Calibri" pitchFamily="34" charset="0"/>
                <a:sym typeface="Calibri" pitchFamily="34" charset="0"/>
              </a:rPr>
              <a:t> management </a:t>
            </a:r>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des applications existante…</a:t>
            </a:r>
          </a:p>
          <a:p>
            <a:pPr lvl="0"/>
            <a:endParaRPr lang="fr-FR" sz="1100" kern="1200" dirty="0" smtClean="0">
              <a:solidFill>
                <a:srgbClr val="000000"/>
              </a:solidFill>
              <a:effectLst/>
              <a:latin typeface="Calibri" pitchFamily="34" charset="0"/>
              <a:ea typeface="Calibri" pitchFamily="34" charset="0"/>
              <a:cs typeface="Calibri" pitchFamily="34" charset="0"/>
              <a:sym typeface="Calibri" pitchFamily="34" charset="0"/>
            </a:endParaRPr>
          </a:p>
          <a:p>
            <a:pPr marL="0" marR="0" indent="0" algn="l" defTabSz="455613" rtl="0" eaLnBrk="1" fontAlgn="base" latinLnBrk="0" hangingPunct="0">
              <a:lnSpc>
                <a:spcPct val="90000"/>
              </a:lnSpc>
              <a:spcBef>
                <a:spcPts val="300"/>
              </a:spcBef>
              <a:spcAft>
                <a:spcPct val="0"/>
              </a:spcAft>
              <a:buClr>
                <a:srgbClr val="FF6600"/>
              </a:buClr>
              <a:buSzPct val="100000"/>
              <a:buFontTx/>
              <a:buNone/>
              <a:tabLst/>
              <a:defRPr/>
            </a:pPr>
            <a:r>
              <a:rPr lang="fr-FR" altLang="fr-FR" sz="1100" b="1" baseline="0" dirty="0" smtClean="0">
                <a:solidFill>
                  <a:srgbClr val="FFFFFF"/>
                </a:solidFill>
                <a:latin typeface="Helvetica" charset="0"/>
                <a:ea typeface="Helvetica" charset="0"/>
                <a:cs typeface="Helvetica" charset="0"/>
                <a:sym typeface="Helvetica" charset="0"/>
              </a:rPr>
              <a:t> </a:t>
            </a:r>
            <a:r>
              <a:rPr lang="fr-FR" altLang="fr-FR" sz="1100" b="1" i="1" dirty="0" smtClean="0">
                <a:solidFill>
                  <a:srgbClr val="FFFFFF"/>
                </a:solidFill>
                <a:latin typeface="Helvetica" charset="0"/>
                <a:ea typeface="Helvetica" charset="0"/>
                <a:cs typeface="Helvetica" charset="0"/>
                <a:sym typeface="Helvetica" charset="0"/>
              </a:rPr>
              <a:t>Assurer le support et le management de vos applications et de vos plateformes de services</a:t>
            </a:r>
          </a:p>
          <a:p>
            <a:pPr marL="0" marR="0" indent="0" algn="l" defTabSz="455613" rtl="0" eaLnBrk="1" fontAlgn="base" latinLnBrk="0" hangingPunct="0">
              <a:lnSpc>
                <a:spcPct val="90000"/>
              </a:lnSpc>
              <a:spcBef>
                <a:spcPts val="300"/>
              </a:spcBef>
              <a:spcAft>
                <a:spcPct val="0"/>
              </a:spcAft>
              <a:buClr>
                <a:srgbClr val="FF6600"/>
              </a:buClr>
              <a:buSzPct val="100000"/>
              <a:buFontTx/>
              <a:buChar char="▪"/>
              <a:tabLst/>
              <a:defRPr/>
            </a:pPr>
            <a:r>
              <a:rPr lang="fr-FR" altLang="fr-FR" sz="1100" i="1" dirty="0" smtClean="0">
                <a:latin typeface="Helvetica" charset="0"/>
                <a:ea typeface="Helvetica" charset="0"/>
                <a:cs typeface="Helvetica" charset="0"/>
                <a:sym typeface="Helvetica" charset="0"/>
              </a:rPr>
              <a:t>Superviser les applications et les plateformes dans le Cloud en déléguant le management</a:t>
            </a:r>
            <a:r>
              <a:rPr lang="fr-FR" altLang="fr-FR" sz="1100" i="1" baseline="0" dirty="0" smtClean="0">
                <a:latin typeface="Helvetica" charset="0"/>
                <a:ea typeface="Helvetica" charset="0"/>
                <a:cs typeface="Helvetica" charset="0"/>
                <a:sym typeface="Helvetica" charset="0"/>
              </a:rPr>
              <a:t> applicatif via une offre de service à la carte </a:t>
            </a:r>
          </a:p>
          <a:p>
            <a:pPr marL="0" marR="0" indent="0" algn="l" defTabSz="455613" rtl="0" eaLnBrk="1" fontAlgn="base" latinLnBrk="0" hangingPunct="0">
              <a:lnSpc>
                <a:spcPct val="90000"/>
              </a:lnSpc>
              <a:spcBef>
                <a:spcPts val="300"/>
              </a:spcBef>
              <a:spcAft>
                <a:spcPct val="0"/>
              </a:spcAft>
              <a:buClr>
                <a:srgbClr val="FF6600"/>
              </a:buClr>
              <a:buSzPct val="100000"/>
              <a:buFontTx/>
              <a:buChar char="▪"/>
              <a:tabLst/>
              <a:defRPr/>
            </a:pPr>
            <a:r>
              <a:rPr lang="fr-FR" altLang="fr-FR" sz="1100" i="1" dirty="0" smtClean="0">
                <a:latin typeface="Helvetica" charset="0"/>
                <a:ea typeface="Helvetica" charset="0"/>
                <a:cs typeface="Helvetica" charset="0"/>
                <a:sym typeface="Helvetica" charset="0"/>
              </a:rPr>
              <a:t>Réduire les temps de développement, d’implémentation et de mise à jour des nouvelles applications </a:t>
            </a:r>
          </a:p>
          <a:p>
            <a:pPr lvl="0"/>
            <a:endParaRPr lang="fr-FR" sz="1100" kern="1200" dirty="0" smtClean="0">
              <a:solidFill>
                <a:srgbClr val="000000"/>
              </a:solidFill>
              <a:effectLst/>
              <a:latin typeface="Calibri" pitchFamily="34" charset="0"/>
              <a:ea typeface="Calibri" pitchFamily="34" charset="0"/>
              <a:cs typeface="Calibri" pitchFamily="34" charset="0"/>
              <a:sym typeface="Calibri" pitchFamily="34" charset="0"/>
            </a:endParaRPr>
          </a:p>
          <a:p>
            <a:pPr lvl="0"/>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…ou dans le développement de nouvelles applications ou la fourniture d’applications prêtes à l’emploi…</a:t>
            </a:r>
          </a:p>
          <a:p>
            <a:pPr lvl="0"/>
            <a:endParaRPr lang="fr-FR" sz="1100" kern="1200" dirty="0" smtClean="0">
              <a:solidFill>
                <a:srgbClr val="000000"/>
              </a:solidFill>
              <a:effectLst/>
              <a:latin typeface="Calibri" pitchFamily="34" charset="0"/>
              <a:ea typeface="Calibri" pitchFamily="34" charset="0"/>
              <a:cs typeface="Calibri" pitchFamily="34" charset="0"/>
              <a:sym typeface="Calibri" pitchFamily="34" charset="0"/>
            </a:endParaRPr>
          </a:p>
          <a:p>
            <a:pPr marL="0" marR="0" indent="0" algn="l" defTabSz="455613" rtl="0" eaLnBrk="1" fontAlgn="base" latinLnBrk="0" hangingPunct="0">
              <a:lnSpc>
                <a:spcPct val="90000"/>
              </a:lnSpc>
              <a:spcBef>
                <a:spcPts val="300"/>
              </a:spcBef>
              <a:spcAft>
                <a:spcPct val="0"/>
              </a:spcAft>
              <a:buClr>
                <a:srgbClr val="FF6600"/>
              </a:buClr>
              <a:buSzPct val="100000"/>
              <a:buFontTx/>
              <a:buNone/>
              <a:tabLst/>
              <a:defRPr/>
            </a:pPr>
            <a:r>
              <a:rPr lang="fr-FR" altLang="fr-FR" sz="1100" b="1" i="1" baseline="0" dirty="0" smtClean="0">
                <a:solidFill>
                  <a:srgbClr val="FFFFFF"/>
                </a:solidFill>
                <a:latin typeface="Helvetica" charset="0"/>
                <a:ea typeface="Helvetica" charset="0"/>
                <a:cs typeface="Helvetica" charset="0"/>
                <a:sym typeface="Helvetica" charset="0"/>
              </a:rPr>
              <a:t> </a:t>
            </a:r>
            <a:r>
              <a:rPr lang="fr-FR" altLang="fr-FR" sz="1100" b="1" i="1" dirty="0" smtClean="0">
                <a:solidFill>
                  <a:srgbClr val="FFFFFF"/>
                </a:solidFill>
                <a:latin typeface="Helvetica" charset="0"/>
                <a:ea typeface="Helvetica" charset="0"/>
                <a:cs typeface="Helvetica" charset="0"/>
                <a:sym typeface="Helvetica" charset="0"/>
              </a:rPr>
              <a:t>Disposer d’applications  tirant parti de tous les avantages du cloud : les clouds native </a:t>
            </a:r>
            <a:r>
              <a:rPr lang="fr-FR" altLang="fr-FR" sz="1100" b="1" i="1" dirty="0" err="1" smtClean="0">
                <a:solidFill>
                  <a:srgbClr val="FFFFFF"/>
                </a:solidFill>
                <a:latin typeface="Helvetica" charset="0"/>
                <a:ea typeface="Helvetica" charset="0"/>
                <a:cs typeface="Helvetica" charset="0"/>
                <a:sym typeface="Helvetica" charset="0"/>
              </a:rPr>
              <a:t>apps</a:t>
            </a:r>
            <a:endParaRPr lang="fr-FR" altLang="fr-FR" sz="1100" b="1" i="1" dirty="0" smtClean="0">
              <a:solidFill>
                <a:srgbClr val="FFFFFF"/>
              </a:solidFill>
              <a:latin typeface="Helvetica" charset="0"/>
              <a:ea typeface="Helvetica" charset="0"/>
              <a:cs typeface="Helvetica" charset="0"/>
              <a:sym typeface="Helvetica" charset="0"/>
            </a:endParaRPr>
          </a:p>
          <a:p>
            <a:pPr marL="0" marR="0" indent="0" algn="l" defTabSz="455613" rtl="0" eaLnBrk="1" fontAlgn="base" latinLnBrk="0" hangingPunct="0">
              <a:lnSpc>
                <a:spcPct val="90000"/>
              </a:lnSpc>
              <a:spcBef>
                <a:spcPts val="300"/>
              </a:spcBef>
              <a:spcAft>
                <a:spcPct val="0"/>
              </a:spcAft>
              <a:buClr>
                <a:srgbClr val="FF6600"/>
              </a:buClr>
              <a:buSzPct val="100000"/>
              <a:buFontTx/>
              <a:buChar char="▪"/>
              <a:tabLst/>
              <a:defRPr/>
            </a:pPr>
            <a:r>
              <a:rPr lang="fr-FR" altLang="fr-FR" sz="1100" i="1" baseline="0" dirty="0" smtClean="0">
                <a:latin typeface="Helvetica" charset="0"/>
                <a:ea typeface="Helvetica" charset="0"/>
                <a:cs typeface="Helvetica" charset="0"/>
                <a:sym typeface="Helvetica" charset="0"/>
              </a:rPr>
              <a:t> des applications qui fonctionnent de manière optimale dans le Cloud, tolérantes aux pannes, ayant une capacité native de mise à l’échelle et une élasticité infinie</a:t>
            </a:r>
          </a:p>
          <a:p>
            <a:pPr marL="0" marR="0" indent="0" algn="l" defTabSz="455613" rtl="0" eaLnBrk="1" fontAlgn="base" latinLnBrk="0" hangingPunct="0">
              <a:lnSpc>
                <a:spcPct val="90000"/>
              </a:lnSpc>
              <a:spcBef>
                <a:spcPts val="300"/>
              </a:spcBef>
              <a:spcAft>
                <a:spcPct val="0"/>
              </a:spcAft>
              <a:buClr>
                <a:srgbClr val="FF6600"/>
              </a:buClr>
              <a:buSzPct val="100000"/>
              <a:buFontTx/>
              <a:buChar char="▪"/>
              <a:tabLst/>
              <a:defRPr/>
            </a:pPr>
            <a:r>
              <a:rPr lang="fr-FR" altLang="fr-FR" sz="1100" i="1" baseline="0" dirty="0" smtClean="0">
                <a:latin typeface="Helvetica" charset="0"/>
                <a:ea typeface="Helvetica" charset="0"/>
                <a:cs typeface="Helvetica" charset="0"/>
                <a:sym typeface="Helvetica" charset="0"/>
              </a:rPr>
              <a:t> Pour </a:t>
            </a:r>
            <a:r>
              <a:rPr lang="fr-FR" sz="1100" i="1" dirty="0" smtClean="0">
                <a:solidFill>
                  <a:srgbClr val="FFFFFF"/>
                </a:solidFill>
              </a:rPr>
              <a:t>créer, tester et déployer </a:t>
            </a:r>
            <a:r>
              <a:rPr lang="fr-FR" sz="1100" i="1" dirty="0" smtClean="0">
                <a:solidFill>
                  <a:srgbClr val="000000"/>
                </a:solidFill>
              </a:rPr>
              <a:t>de nouveaux produits et services </a:t>
            </a:r>
            <a:r>
              <a:rPr lang="fr-FR" sz="1100" i="1" dirty="0" smtClean="0">
                <a:solidFill>
                  <a:srgbClr val="FFFFFF"/>
                </a:solidFill>
              </a:rPr>
              <a:t>basés sur logiciel </a:t>
            </a:r>
            <a:r>
              <a:rPr lang="fr-FR" sz="1100" i="1" dirty="0" smtClean="0">
                <a:solidFill>
                  <a:srgbClr val="000000"/>
                </a:solidFill>
              </a:rPr>
              <a:t>avec une </a:t>
            </a:r>
            <a:r>
              <a:rPr lang="fr-FR" sz="1100" i="1" dirty="0" smtClean="0">
                <a:solidFill>
                  <a:srgbClr val="FFFFFF"/>
                </a:solidFill>
              </a:rPr>
              <a:t>grande vélocité </a:t>
            </a:r>
            <a:r>
              <a:rPr lang="fr-FR" sz="1100" i="1" dirty="0" smtClean="0">
                <a:solidFill>
                  <a:srgbClr val="000000"/>
                </a:solidFill>
              </a:rPr>
              <a:t>et à </a:t>
            </a:r>
            <a:r>
              <a:rPr lang="fr-FR" sz="1100" i="1" dirty="0" smtClean="0">
                <a:solidFill>
                  <a:srgbClr val="FFFFFF"/>
                </a:solidFill>
              </a:rPr>
              <a:t>faible risque</a:t>
            </a:r>
            <a:endParaRPr lang="fr-FR" sz="1100" i="1" baseline="0" dirty="0" smtClean="0">
              <a:solidFill>
                <a:srgbClr val="000000"/>
              </a:solidFill>
              <a:latin typeface="Helvetica" charset="0"/>
              <a:sym typeface="Helvetica" charset="0"/>
            </a:endParaRPr>
          </a:p>
          <a:p>
            <a:pPr marL="0" marR="0" indent="0" algn="l" defTabSz="455613" rtl="0" eaLnBrk="1" fontAlgn="base" latinLnBrk="0" hangingPunct="0">
              <a:lnSpc>
                <a:spcPct val="90000"/>
              </a:lnSpc>
              <a:spcBef>
                <a:spcPts val="300"/>
              </a:spcBef>
              <a:spcAft>
                <a:spcPct val="0"/>
              </a:spcAft>
              <a:buClr>
                <a:srgbClr val="FF6600"/>
              </a:buClr>
              <a:buSzPct val="100000"/>
              <a:buFontTx/>
              <a:buChar char="▪"/>
              <a:tabLst/>
              <a:defRPr/>
            </a:pPr>
            <a:r>
              <a:rPr lang="fr-FR" sz="1100" i="1" baseline="0" dirty="0" smtClean="0">
                <a:solidFill>
                  <a:srgbClr val="000000"/>
                </a:solidFill>
                <a:latin typeface="Helvetica" charset="0"/>
                <a:sym typeface="Helvetica" charset="0"/>
              </a:rPr>
              <a:t> </a:t>
            </a:r>
            <a:r>
              <a:rPr lang="fr-FR" sz="1050" i="1" dirty="0" smtClean="0">
                <a:solidFill>
                  <a:srgbClr val="000000"/>
                </a:solidFill>
              </a:rPr>
              <a:t>composées de </a:t>
            </a:r>
            <a:r>
              <a:rPr lang="fr-FR" sz="1050" i="1" dirty="0" err="1" smtClean="0"/>
              <a:t>microservices</a:t>
            </a:r>
            <a:r>
              <a:rPr lang="fr-FR" sz="1050" i="1" dirty="0" smtClean="0"/>
              <a:t> indépendants</a:t>
            </a:r>
            <a:r>
              <a:rPr lang="fr-FR" sz="1050" i="1" dirty="0" smtClean="0">
                <a:solidFill>
                  <a:srgbClr val="A784DB"/>
                </a:solidFill>
              </a:rPr>
              <a:t> </a:t>
            </a:r>
            <a:r>
              <a:rPr lang="fr-FR" sz="1050" i="1" dirty="0" smtClean="0">
                <a:solidFill>
                  <a:srgbClr val="000000"/>
                </a:solidFill>
              </a:rPr>
              <a:t>les uns des autres, avec leur </a:t>
            </a:r>
            <a:r>
              <a:rPr lang="fr-FR" sz="1050" i="1" dirty="0" smtClean="0"/>
              <a:t>propre</a:t>
            </a:r>
            <a:r>
              <a:rPr lang="fr-FR" sz="1050" i="1" dirty="0" smtClean="0">
                <a:solidFill>
                  <a:srgbClr val="A784DB"/>
                </a:solidFill>
              </a:rPr>
              <a:t> </a:t>
            </a:r>
            <a:r>
              <a:rPr lang="fr-FR" sz="1050" i="1" dirty="0" smtClean="0"/>
              <a:t>cycle</a:t>
            </a:r>
            <a:r>
              <a:rPr lang="fr-FR" sz="1050" i="1" dirty="0" smtClean="0">
                <a:solidFill>
                  <a:srgbClr val="A784DB"/>
                </a:solidFill>
              </a:rPr>
              <a:t> </a:t>
            </a:r>
            <a:r>
              <a:rPr lang="fr-FR" sz="1050" i="1" dirty="0" smtClean="0"/>
              <a:t>de vie (</a:t>
            </a:r>
            <a:r>
              <a:rPr lang="fr-FR" sz="1050" i="1" dirty="0" err="1" smtClean="0"/>
              <a:t>microservices</a:t>
            </a:r>
            <a:r>
              <a:rPr lang="fr-FR" sz="1050" i="1" baseline="0" dirty="0" smtClean="0"/>
              <a:t> : </a:t>
            </a:r>
            <a:r>
              <a:rPr lang="fr-FR" altLang="fr-FR" sz="1050" i="1" dirty="0" smtClean="0">
                <a:solidFill>
                  <a:srgbClr val="000000"/>
                </a:solidFill>
                <a:latin typeface="Helvetica 55 Roman" panose="020B0604020202020204" pitchFamily="34" charset="0"/>
                <a:ea typeface="MS PGothic" pitchFamily="34" charset="-128"/>
              </a:rPr>
              <a:t>Une </a:t>
            </a:r>
            <a:r>
              <a:rPr lang="fr-FR" altLang="fr-FR" sz="1050" b="1" i="1" dirty="0" smtClean="0">
                <a:latin typeface="Helvetica 55 Roman" pitchFamily="34" charset="0"/>
                <a:ea typeface="MS PGothic" pitchFamily="34" charset="-128"/>
              </a:rPr>
              <a:t>architecture</a:t>
            </a:r>
            <a:r>
              <a:rPr lang="fr-FR" altLang="fr-FR" sz="1050" i="1" dirty="0" smtClean="0">
                <a:latin typeface="Helvetica 55 Roman" pitchFamily="34" charset="0"/>
                <a:ea typeface="MS PGothic" pitchFamily="34" charset="-128"/>
              </a:rPr>
              <a:t> </a:t>
            </a:r>
            <a:r>
              <a:rPr lang="fr-FR" altLang="fr-FR" sz="1050" i="1" dirty="0" smtClean="0">
                <a:solidFill>
                  <a:srgbClr val="000000"/>
                </a:solidFill>
                <a:latin typeface="Helvetica 55 Roman" pitchFamily="34" charset="0"/>
                <a:ea typeface="MS PGothic" pitchFamily="34" charset="-128"/>
              </a:rPr>
              <a:t>pour les </a:t>
            </a:r>
            <a:r>
              <a:rPr lang="fr-FR" altLang="fr-FR" sz="1050" i="1" dirty="0" err="1" smtClean="0">
                <a:solidFill>
                  <a:srgbClr val="000000"/>
                </a:solidFill>
                <a:latin typeface="Helvetica 55 Roman" pitchFamily="34" charset="0"/>
                <a:ea typeface="MS PGothic" pitchFamily="34" charset="-128"/>
              </a:rPr>
              <a:t>CNAs</a:t>
            </a:r>
            <a:r>
              <a:rPr lang="fr-FR" altLang="fr-FR" sz="1050" i="1" dirty="0" smtClean="0">
                <a:solidFill>
                  <a:srgbClr val="000000"/>
                </a:solidFill>
                <a:latin typeface="Helvetica 55 Roman" pitchFamily="34" charset="0"/>
                <a:ea typeface="MS PGothic" pitchFamily="34" charset="-128"/>
              </a:rPr>
              <a:t>, ou le service est décomposé en modules simples et faiblement couplés,   communiquant entre eux par des APIs)</a:t>
            </a:r>
            <a:endParaRPr lang="fr-FR" altLang="fr-FR" sz="1050" i="1" dirty="0" smtClean="0">
              <a:latin typeface="Helvetica 55 Roman" pitchFamily="2" charset="0"/>
              <a:ea typeface="Helvetica 55 Roman" pitchFamily="2" charset="0"/>
              <a:cs typeface="Helvetica 55 Roman" pitchFamily="2" charset="0"/>
              <a:sym typeface="Helvetica 55 Roman" pitchFamily="2" charset="0"/>
            </a:endParaRPr>
          </a:p>
          <a:p>
            <a:pPr lvl="0"/>
            <a:endParaRPr lang="fr-FR" sz="1100" kern="1200" dirty="0" smtClean="0">
              <a:solidFill>
                <a:srgbClr val="000000"/>
              </a:solidFill>
              <a:effectLst/>
              <a:latin typeface="Calibri" pitchFamily="34" charset="0"/>
              <a:ea typeface="Calibri" pitchFamily="34" charset="0"/>
              <a:cs typeface="Calibri" pitchFamily="34" charset="0"/>
              <a:sym typeface="Calibri" pitchFamily="34" charset="0"/>
            </a:endParaRPr>
          </a:p>
          <a:p>
            <a:pPr lvl="0"/>
            <a:r>
              <a:rPr lang="fr-FR" sz="1100" kern="1200" dirty="0" smtClean="0">
                <a:solidFill>
                  <a:srgbClr val="000000"/>
                </a:solidFill>
                <a:effectLst/>
                <a:latin typeface="Calibri" pitchFamily="34" charset="0"/>
                <a:ea typeface="Calibri" pitchFamily="34" charset="0"/>
                <a:cs typeface="Calibri" pitchFamily="34" charset="0"/>
                <a:sym typeface="Calibri" pitchFamily="34" charset="0"/>
              </a:rPr>
              <a:t>…en intégrant et en opérant la solution de bout en bout</a:t>
            </a:r>
          </a:p>
          <a:p>
            <a:endParaRPr lang="fr-FR" sz="1100" kern="1200" dirty="0" smtClean="0">
              <a:solidFill>
                <a:srgbClr val="000000"/>
              </a:solidFill>
              <a:effectLst/>
              <a:latin typeface="Calibri" pitchFamily="34" charset="0"/>
              <a:ea typeface="Calibri" pitchFamily="34" charset="0"/>
              <a:cs typeface="Calibri" pitchFamily="34" charset="0"/>
              <a:sym typeface="Calibri" pitchFamily="34" charset="0"/>
            </a:endParaRPr>
          </a:p>
          <a:p>
            <a:pPr marL="0" indent="0" defTabSz="712524">
              <a:buFont typeface="Arial" panose="020B0604020202020204" pitchFamily="34" charset="0"/>
              <a:buNone/>
              <a:defRPr/>
            </a:pPr>
            <a:endParaRPr lang="fr-FR" altLang="fr-FR" sz="800" b="1" dirty="0" smtClean="0">
              <a:solidFill>
                <a:srgbClr val="FFFFFF"/>
              </a:solidFill>
              <a:latin typeface="Helvetica" charset="0"/>
              <a:ea typeface="Helvetica" charset="0"/>
              <a:cs typeface="Helvetica" charset="0"/>
              <a:sym typeface="Helvetica" charset="0"/>
            </a:endParaRPr>
          </a:p>
          <a:p>
            <a:pPr eaLnBrk="1">
              <a:lnSpc>
                <a:spcPct val="90000"/>
              </a:lnSpc>
              <a:spcBef>
                <a:spcPts val="300"/>
              </a:spcBef>
              <a:buClr>
                <a:srgbClr val="FF6600"/>
              </a:buClr>
              <a:buSzPct val="100000"/>
              <a:buFontTx/>
              <a:buChar char="▪"/>
            </a:pPr>
            <a:endParaRPr lang="fr-FR" altLang="fr-FR" sz="900" dirty="0" smtClean="0">
              <a:latin typeface="Helvetica" charset="0"/>
              <a:ea typeface="Helvetica" charset="0"/>
              <a:cs typeface="Helvetica" charset="0"/>
              <a:sym typeface="Helvetica" charset="0"/>
            </a:endParaRPr>
          </a:p>
          <a:p>
            <a:pPr eaLnBrk="1">
              <a:lnSpc>
                <a:spcPct val="90000"/>
              </a:lnSpc>
              <a:spcBef>
                <a:spcPts val="300"/>
              </a:spcBef>
              <a:buClr>
                <a:srgbClr val="FF6600"/>
              </a:buClr>
              <a:buSzPct val="100000"/>
              <a:buFontTx/>
              <a:buChar char="▪"/>
            </a:pPr>
            <a:endParaRPr lang="fr-FR" altLang="fr-FR" sz="900" dirty="0" smtClean="0">
              <a:latin typeface="Helvetica" charset="0"/>
              <a:ea typeface="Helvetica" charset="0"/>
              <a:cs typeface="Helvetica" charset="0"/>
              <a:sym typeface="Helvetica" charset="0"/>
            </a:endParaRPr>
          </a:p>
          <a:p>
            <a:endParaRPr lang="en-GB" dirty="0" smtClean="0"/>
          </a:p>
          <a:p>
            <a:endParaRPr lang="en-GB" dirty="0"/>
          </a:p>
        </p:txBody>
      </p:sp>
      <p:sp>
        <p:nvSpPr>
          <p:cNvPr id="4" name="Slide Number Placeholder 3"/>
          <p:cNvSpPr>
            <a:spLocks noGrp="1"/>
          </p:cNvSpPr>
          <p:nvPr>
            <p:ph type="sldNum" sz="quarter" idx="10"/>
          </p:nvPr>
        </p:nvSpPr>
        <p:spPr>
          <a:xfrm>
            <a:off x="3884613" y="8685706"/>
            <a:ext cx="2971800" cy="456835"/>
          </a:xfrm>
          <a:prstGeom prst="rect">
            <a:avLst/>
          </a:prstGeom>
        </p:spPr>
        <p:txBody>
          <a:bodyPr/>
          <a:lstStyle/>
          <a:p>
            <a:pPr defTabSz="914400" fontAlgn="auto" hangingPunct="1">
              <a:spcBef>
                <a:spcPts val="0"/>
              </a:spcBef>
              <a:spcAft>
                <a:spcPts val="0"/>
              </a:spcAft>
              <a:defRPr/>
            </a:pPr>
            <a:fld id="{885932DF-9606-4758-A2B5-AF1153FB1ABB}" type="slidenum">
              <a:rPr lang="en-GB" smtClean="0">
                <a:solidFill>
                  <a:prstClr val="black"/>
                </a:solidFill>
                <a:latin typeface="Helvetica 55 Roman" panose="020B0604020202020204" pitchFamily="34" charset="0"/>
                <a:ea typeface="+mn-ea"/>
                <a:cs typeface="+mn-cs"/>
              </a:rPr>
              <a:pPr defTabSz="914400" fontAlgn="auto" hangingPunct="1">
                <a:spcBef>
                  <a:spcPts val="0"/>
                </a:spcBef>
                <a:spcAft>
                  <a:spcPts val="0"/>
                </a:spcAft>
                <a:defRPr/>
              </a:pPr>
              <a:t>14</a:t>
            </a:fld>
            <a:endParaRPr lang="en-GB">
              <a:solidFill>
                <a:prstClr val="black"/>
              </a:solidFill>
              <a:latin typeface="Helvetica 55 Roman" panose="020B0604020202020204" pitchFamily="34" charset="0"/>
              <a:ea typeface="+mn-ea"/>
              <a:cs typeface="+mn-cs"/>
            </a:endParaRPr>
          </a:p>
        </p:txBody>
      </p:sp>
    </p:spTree>
    <p:extLst>
      <p:ext uri="{BB962C8B-B14F-4D97-AF65-F5344CB8AC3E}">
        <p14:creationId xmlns:p14="http://schemas.microsoft.com/office/powerpoint/2010/main" val="34698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400" fontAlgn="auto" hangingPunct="1">
              <a:spcBef>
                <a:spcPts val="0"/>
              </a:spcBef>
              <a:spcAft>
                <a:spcPts val="0"/>
              </a:spcAft>
              <a:buFont typeface="Arial" panose="020B0604020202020204" pitchFamily="34" charset="0"/>
              <a:buNone/>
              <a:defRPr/>
            </a:pPr>
            <a:r>
              <a:rPr lang="en-US" sz="1100" b="0" dirty="0" smtClean="0">
                <a:solidFill>
                  <a:srgbClr val="FFFFFF"/>
                </a:solidFill>
                <a:latin typeface="Helvetica 75 Bold" panose="020B0804020202020204" pitchFamily="34" charset="0"/>
                <a:ea typeface="CiscoSansTT Light" charset="0"/>
                <a:cs typeface="CiscoSansTT Light" charset="0"/>
              </a:rPr>
              <a:t>Notre proposition </a:t>
            </a:r>
            <a:r>
              <a:rPr lang="en-US" sz="1100" b="0" dirty="0" err="1" smtClean="0">
                <a:solidFill>
                  <a:srgbClr val="FFFFFF"/>
                </a:solidFill>
                <a:latin typeface="Helvetica 75 Bold" panose="020B0804020202020204" pitchFamily="34" charset="0"/>
                <a:ea typeface="CiscoSansTT Light" charset="0"/>
                <a:cs typeface="CiscoSansTT Light" charset="0"/>
              </a:rPr>
              <a:t>d’accompagnement</a:t>
            </a:r>
            <a:r>
              <a:rPr lang="en-US" sz="1100" b="0" dirty="0" smtClean="0">
                <a:solidFill>
                  <a:srgbClr val="FFFFFF"/>
                </a:solidFill>
                <a:latin typeface="Helvetica 75 Bold" panose="020B0804020202020204" pitchFamily="34" charset="0"/>
                <a:ea typeface="CiscoSansTT Light" charset="0"/>
                <a:cs typeface="CiscoSansTT Light" charset="0"/>
              </a:rPr>
              <a:t> sur le cloud</a:t>
            </a:r>
          </a:p>
          <a:p>
            <a:pPr marL="0" indent="0" defTabSz="914400" fontAlgn="auto" hangingPunct="1">
              <a:spcBef>
                <a:spcPts val="0"/>
              </a:spcBef>
              <a:spcAft>
                <a:spcPts val="0"/>
              </a:spcAft>
              <a:buFont typeface="Arial" panose="020B0604020202020204" pitchFamily="34" charset="0"/>
              <a:buNone/>
              <a:defRPr/>
            </a:pPr>
            <a:endParaRPr lang="en-US" sz="1100" b="0" dirty="0" smtClean="0">
              <a:solidFill>
                <a:srgbClr val="FFFFFF"/>
              </a:solidFill>
              <a:latin typeface="Helvetica 75 Bold" panose="020B0804020202020204" pitchFamily="34" charset="0"/>
              <a:ea typeface="CiscoSansTT Light" charset="0"/>
              <a:cs typeface="CiscoSansTT Light" charset="0"/>
            </a:endParaRPr>
          </a:p>
          <a:p>
            <a:pPr defTabSz="914400" fontAlgn="auto">
              <a:spcBef>
                <a:spcPts val="500"/>
              </a:spcBef>
              <a:spcAft>
                <a:spcPts val="0"/>
              </a:spcAft>
            </a:pPr>
            <a:r>
              <a:rPr lang="fr-FR" b="1" dirty="0" smtClean="0">
                <a:solidFill>
                  <a:srgbClr val="FF7900"/>
                </a:solidFill>
                <a:latin typeface="Helvetica 75 Bold"/>
                <a:ea typeface="ＭＳ Ｐゴシック" pitchFamily="34" charset="-128"/>
              </a:rPr>
              <a:t>Conseiller en amont des projets</a:t>
            </a:r>
          </a:p>
          <a:p>
            <a:pPr marL="90488" lvl="1" indent="-90488">
              <a:lnSpc>
                <a:spcPct val="90000"/>
              </a:lnSpc>
              <a:spcBef>
                <a:spcPts val="500"/>
              </a:spcBef>
              <a:buClr>
                <a:srgbClr val="FF7900"/>
              </a:buClr>
              <a:buFont typeface="Wingdings" panose="05000000000000000000" pitchFamily="2" charset="2"/>
              <a:buChar char="§"/>
            </a:pPr>
            <a:r>
              <a:rPr lang="fr-FR" sz="1050" dirty="0" smtClean="0">
                <a:solidFill>
                  <a:srgbClr val="000000"/>
                </a:solidFill>
                <a:latin typeface="Helvetica 75 Bold"/>
                <a:ea typeface="ＭＳ Ｐゴシック" pitchFamily="34" charset="-128"/>
              </a:rPr>
              <a:t>afin de définir la meilleur stratégie</a:t>
            </a:r>
          </a:p>
          <a:p>
            <a:pPr marL="90488" lvl="1" indent="-90488">
              <a:lnSpc>
                <a:spcPct val="90000"/>
              </a:lnSpc>
              <a:spcBef>
                <a:spcPts val="200"/>
              </a:spcBef>
              <a:buClr>
                <a:srgbClr val="FF7900"/>
              </a:buClr>
              <a:buFont typeface="Wingdings" panose="05000000000000000000" pitchFamily="2" charset="2"/>
              <a:buChar char="§"/>
            </a:pPr>
            <a:r>
              <a:rPr lang="fr-FR" sz="1050" dirty="0" smtClean="0">
                <a:solidFill>
                  <a:srgbClr val="000000"/>
                </a:solidFill>
                <a:latin typeface="Helvetica 75 Bold"/>
                <a:ea typeface="ＭＳ Ｐゴシック" pitchFamily="34" charset="-128"/>
              </a:rPr>
              <a:t>et mettre en œuvre  le meilleur chemin de transformation vers le cloud</a:t>
            </a:r>
          </a:p>
          <a:p>
            <a:pPr marL="0" lvl="1" indent="0">
              <a:lnSpc>
                <a:spcPct val="90000"/>
              </a:lnSpc>
              <a:spcBef>
                <a:spcPts val="200"/>
              </a:spcBef>
              <a:buClr>
                <a:srgbClr val="FF7900"/>
              </a:buClr>
              <a:buFont typeface="Wingdings" panose="05000000000000000000" pitchFamily="2" charset="2"/>
              <a:buNone/>
            </a:pPr>
            <a:endParaRPr lang="fr-FR" sz="1050" dirty="0" smtClean="0">
              <a:solidFill>
                <a:srgbClr val="000000"/>
              </a:solidFill>
              <a:latin typeface="Helvetica 75 Bold"/>
              <a:ea typeface="ＭＳ Ｐゴシック" pitchFamily="34" charset="-128"/>
            </a:endParaRPr>
          </a:p>
          <a:p>
            <a:pPr defTabSz="914400" fontAlgn="auto">
              <a:spcBef>
                <a:spcPts val="500"/>
              </a:spcBef>
              <a:spcAft>
                <a:spcPts val="0"/>
              </a:spcAft>
            </a:pPr>
            <a:r>
              <a:rPr lang="fr-FR" b="1" dirty="0" smtClean="0">
                <a:solidFill>
                  <a:srgbClr val="FF7900"/>
                </a:solidFill>
                <a:latin typeface="Helvetica 75 Bold"/>
                <a:ea typeface="ＭＳ Ｐゴシック" pitchFamily="34" charset="-128"/>
              </a:rPr>
              <a:t>Renforcer l’efficacité du parc applicatif</a:t>
            </a:r>
          </a:p>
          <a:p>
            <a:pPr marL="90488" lvl="1" indent="-90488">
              <a:lnSpc>
                <a:spcPct val="90000"/>
              </a:lnSpc>
              <a:spcBef>
                <a:spcPts val="500"/>
              </a:spcBef>
              <a:buClr>
                <a:srgbClr val="FF7900"/>
              </a:buClr>
              <a:buFont typeface="Wingdings" panose="05000000000000000000" pitchFamily="2" charset="2"/>
              <a:buChar char="§"/>
            </a:pPr>
            <a:r>
              <a:rPr lang="fr-FR" sz="1050" dirty="0" smtClean="0">
                <a:solidFill>
                  <a:srgbClr val="000000"/>
                </a:solidFill>
                <a:latin typeface="Helvetica 75 Bold"/>
                <a:ea typeface="ＭＳ Ｐゴシック" pitchFamily="34" charset="-128"/>
              </a:rPr>
              <a:t>en migrant les applications et en assurant leur exploitation </a:t>
            </a:r>
          </a:p>
          <a:p>
            <a:pPr marL="90488" lvl="1" indent="-90488">
              <a:lnSpc>
                <a:spcPct val="90000"/>
              </a:lnSpc>
              <a:spcBef>
                <a:spcPts val="200"/>
              </a:spcBef>
              <a:buClr>
                <a:srgbClr val="FF7900"/>
              </a:buClr>
              <a:buFont typeface="Wingdings" panose="05000000000000000000" pitchFamily="2" charset="2"/>
              <a:buChar char="§"/>
            </a:pPr>
            <a:r>
              <a:rPr lang="fr-FR" sz="1050" dirty="0" smtClean="0">
                <a:solidFill>
                  <a:srgbClr val="000000"/>
                </a:solidFill>
                <a:latin typeface="Helvetica 75 Bold"/>
                <a:ea typeface="ＭＳ Ｐゴシック" pitchFamily="34" charset="-128"/>
              </a:rPr>
              <a:t>et en mettant en œuvre des solutions en mode SaaS</a:t>
            </a:r>
          </a:p>
          <a:p>
            <a:pPr marL="90488" lvl="1" indent="-90488">
              <a:lnSpc>
                <a:spcPct val="90000"/>
              </a:lnSpc>
              <a:spcBef>
                <a:spcPts val="200"/>
              </a:spcBef>
              <a:buClr>
                <a:srgbClr val="FF7900"/>
              </a:buClr>
              <a:buFont typeface="Wingdings" panose="05000000000000000000" pitchFamily="2" charset="2"/>
              <a:buChar char="§"/>
            </a:pPr>
            <a:endParaRPr lang="fr-FR" sz="1050" dirty="0" smtClean="0">
              <a:solidFill>
                <a:srgbClr val="000000"/>
              </a:solidFill>
              <a:latin typeface="Helvetica 75 Bold"/>
              <a:ea typeface="ＭＳ Ｐゴシック" pitchFamily="34" charset="-128"/>
            </a:endParaRPr>
          </a:p>
          <a:p>
            <a:pPr defTabSz="914400" fontAlgn="auto">
              <a:spcBef>
                <a:spcPts val="500"/>
              </a:spcBef>
              <a:spcAft>
                <a:spcPts val="0"/>
              </a:spcAft>
            </a:pPr>
            <a:r>
              <a:rPr lang="fr-FR" b="1" dirty="0" smtClean="0">
                <a:solidFill>
                  <a:srgbClr val="FF7900"/>
                </a:solidFill>
                <a:latin typeface="Helvetica 75 Bold"/>
                <a:ea typeface="ＭＳ Ｐゴシック" pitchFamily="34" charset="-128"/>
              </a:rPr>
              <a:t>Apporter plus d’agilité et de rapidité</a:t>
            </a:r>
          </a:p>
          <a:p>
            <a:pPr marL="90488" lvl="1" indent="-90488">
              <a:lnSpc>
                <a:spcPct val="90000"/>
              </a:lnSpc>
              <a:spcBef>
                <a:spcPts val="500"/>
              </a:spcBef>
              <a:buClr>
                <a:srgbClr val="FF7900"/>
              </a:buClr>
              <a:buFont typeface="Wingdings" panose="05000000000000000000" pitchFamily="2" charset="2"/>
              <a:buChar char="§"/>
            </a:pPr>
            <a:r>
              <a:rPr lang="fr-FR" sz="1050" dirty="0" smtClean="0">
                <a:solidFill>
                  <a:srgbClr val="000000"/>
                </a:solidFill>
                <a:latin typeface="Helvetica 75 Bold"/>
                <a:ea typeface="ＭＳ Ｐゴシック" pitchFamily="34" charset="-128"/>
              </a:rPr>
              <a:t>en accélérant la mise en œuvre de nouvelles applications via nos technologies </a:t>
            </a:r>
            <a:r>
              <a:rPr lang="fr-FR" sz="1050" dirty="0" err="1" smtClean="0">
                <a:solidFill>
                  <a:srgbClr val="000000"/>
                </a:solidFill>
                <a:latin typeface="Helvetica 75 Bold"/>
                <a:ea typeface="ＭＳ Ｐゴシック" pitchFamily="34" charset="-128"/>
              </a:rPr>
              <a:t>PaaS</a:t>
            </a:r>
            <a:r>
              <a:rPr lang="fr-FR" sz="1050" dirty="0" smtClean="0">
                <a:solidFill>
                  <a:srgbClr val="000000"/>
                </a:solidFill>
                <a:latin typeface="Helvetica 75 Bold"/>
                <a:ea typeface="ＭＳ Ｐゴシック" pitchFamily="34" charset="-128"/>
              </a:rPr>
              <a:t> / </a:t>
            </a:r>
            <a:r>
              <a:rPr lang="fr-FR" sz="1050" dirty="0" err="1" smtClean="0">
                <a:solidFill>
                  <a:srgbClr val="000000"/>
                </a:solidFill>
                <a:latin typeface="Helvetica 75 Bold"/>
                <a:ea typeface="ＭＳ Ｐゴシック" pitchFamily="34" charset="-128"/>
              </a:rPr>
              <a:t>DevOps</a:t>
            </a:r>
            <a:endParaRPr lang="fr-FR" sz="1050" dirty="0" smtClean="0">
              <a:solidFill>
                <a:srgbClr val="000000"/>
              </a:solidFill>
              <a:latin typeface="Helvetica 75 Bold"/>
              <a:ea typeface="ＭＳ Ｐゴシック" pitchFamily="34" charset="-128"/>
            </a:endParaRPr>
          </a:p>
          <a:p>
            <a:pPr marL="90488" lvl="1" indent="-90488">
              <a:lnSpc>
                <a:spcPct val="90000"/>
              </a:lnSpc>
              <a:spcBef>
                <a:spcPts val="500"/>
              </a:spcBef>
              <a:buClr>
                <a:srgbClr val="FF7900"/>
              </a:buClr>
              <a:buFont typeface="Wingdings" panose="05000000000000000000" pitchFamily="2" charset="2"/>
              <a:buChar char="§"/>
            </a:pPr>
            <a:r>
              <a:rPr lang="fr-FR" sz="1050" dirty="0" smtClean="0">
                <a:solidFill>
                  <a:srgbClr val="000000"/>
                </a:solidFill>
                <a:latin typeface="Helvetica 75 Bold"/>
                <a:ea typeface="ＭＳ Ｐゴシック" pitchFamily="34" charset="-128"/>
              </a:rPr>
              <a:t>et en tirant partie de la puissance de traitement de vos données via les technologies </a:t>
            </a:r>
            <a:r>
              <a:rPr lang="fr-FR" sz="1050" dirty="0" err="1" smtClean="0">
                <a:solidFill>
                  <a:srgbClr val="000000"/>
                </a:solidFill>
                <a:latin typeface="Helvetica 75 Bold"/>
                <a:ea typeface="ＭＳ Ｐゴシック" pitchFamily="34" charset="-128"/>
              </a:rPr>
              <a:t>Big</a:t>
            </a:r>
            <a:r>
              <a:rPr lang="fr-FR" sz="1050" dirty="0" smtClean="0">
                <a:solidFill>
                  <a:srgbClr val="000000"/>
                </a:solidFill>
                <a:latin typeface="Helvetica 75 Bold"/>
                <a:ea typeface="ＭＳ Ｐゴシック" pitchFamily="34" charset="-128"/>
              </a:rPr>
              <a:t> data</a:t>
            </a:r>
          </a:p>
          <a:p>
            <a:pPr marL="0" lvl="1" indent="0">
              <a:lnSpc>
                <a:spcPct val="90000"/>
              </a:lnSpc>
              <a:spcBef>
                <a:spcPts val="200"/>
              </a:spcBef>
              <a:buClr>
                <a:srgbClr val="FF7900"/>
              </a:buClr>
              <a:buFont typeface="Wingdings" panose="05000000000000000000" pitchFamily="2" charset="2"/>
              <a:buNone/>
            </a:pPr>
            <a:endParaRPr lang="fr-FR" sz="1050" dirty="0" smtClean="0">
              <a:solidFill>
                <a:srgbClr val="000000"/>
              </a:solidFill>
              <a:latin typeface="Helvetica 75 Bold"/>
              <a:ea typeface="ＭＳ Ｐゴシック" pitchFamily="34" charset="-128"/>
            </a:endParaRPr>
          </a:p>
          <a:p>
            <a:pPr defTabSz="914400" fontAlgn="auto">
              <a:spcBef>
                <a:spcPts val="500"/>
              </a:spcBef>
              <a:spcAft>
                <a:spcPts val="0"/>
              </a:spcAft>
            </a:pPr>
            <a:r>
              <a:rPr lang="fr-FR" b="1" dirty="0" smtClean="0">
                <a:solidFill>
                  <a:srgbClr val="FF7900"/>
                </a:solidFill>
                <a:latin typeface="Helvetica 75 Bold"/>
                <a:ea typeface="ＭＳ Ｐゴシック" pitchFamily="34" charset="-128"/>
              </a:rPr>
              <a:t>Délivrer de nouvelles plateformes de services </a:t>
            </a:r>
          </a:p>
          <a:p>
            <a:pPr marL="90488" lvl="1" indent="-90488">
              <a:lnSpc>
                <a:spcPct val="90000"/>
              </a:lnSpc>
              <a:spcBef>
                <a:spcPts val="500"/>
              </a:spcBef>
              <a:buClr>
                <a:srgbClr val="FF7900"/>
              </a:buClr>
              <a:buFont typeface="Wingdings" panose="05000000000000000000" pitchFamily="2" charset="2"/>
              <a:buChar char="§"/>
            </a:pPr>
            <a:r>
              <a:rPr lang="fr-FR" sz="1050" dirty="0" smtClean="0">
                <a:solidFill>
                  <a:srgbClr val="000000"/>
                </a:solidFill>
                <a:latin typeface="Helvetica 75 Bold"/>
                <a:ea typeface="ＭＳ Ｐゴシック" pitchFamily="34" charset="-128"/>
              </a:rPr>
              <a:t>en sélectionnant les meilleurs architectures cloud</a:t>
            </a:r>
          </a:p>
          <a:p>
            <a:pPr marL="90488" lvl="1" indent="-90488">
              <a:lnSpc>
                <a:spcPct val="90000"/>
              </a:lnSpc>
              <a:spcBef>
                <a:spcPts val="200"/>
              </a:spcBef>
              <a:buClr>
                <a:srgbClr val="FF7900"/>
              </a:buClr>
              <a:buFont typeface="Wingdings" panose="05000000000000000000" pitchFamily="2" charset="2"/>
              <a:buChar char="§"/>
            </a:pPr>
            <a:r>
              <a:rPr lang="fr-FR" sz="1050" dirty="0" smtClean="0">
                <a:solidFill>
                  <a:srgbClr val="000000"/>
                </a:solidFill>
                <a:latin typeface="Helvetica 75 Bold"/>
                <a:ea typeface="ＭＳ Ｐゴシック" pitchFamily="34" charset="-128"/>
              </a:rPr>
              <a:t>en apportant notre savoir-faire en services managés</a:t>
            </a:r>
          </a:p>
          <a:p>
            <a:pPr marL="90488" lvl="1" indent="-90488">
              <a:lnSpc>
                <a:spcPct val="90000"/>
              </a:lnSpc>
              <a:spcBef>
                <a:spcPts val="200"/>
              </a:spcBef>
              <a:buClr>
                <a:srgbClr val="FF7900"/>
              </a:buClr>
              <a:buFont typeface="Wingdings" panose="05000000000000000000" pitchFamily="2" charset="2"/>
              <a:buChar char="§"/>
            </a:pPr>
            <a:r>
              <a:rPr lang="fr-FR" sz="1050" dirty="0" smtClean="0">
                <a:solidFill>
                  <a:srgbClr val="000000"/>
                </a:solidFill>
                <a:latin typeface="Helvetica 75 Bold"/>
                <a:ea typeface="ＭＳ Ｐゴシック" pitchFamily="34" charset="-128"/>
              </a:rPr>
              <a:t>en accompagnant sur tout le cycle de vie de vos projets et solutions </a:t>
            </a:r>
          </a:p>
          <a:p>
            <a:pPr marL="0" lvl="1" indent="0">
              <a:lnSpc>
                <a:spcPct val="90000"/>
              </a:lnSpc>
              <a:spcBef>
                <a:spcPts val="200"/>
              </a:spcBef>
              <a:buClr>
                <a:srgbClr val="FF7900"/>
              </a:buClr>
              <a:buFont typeface="Wingdings" panose="05000000000000000000" pitchFamily="2" charset="2"/>
              <a:buNone/>
            </a:pPr>
            <a:endParaRPr lang="fr-FR" sz="1050" dirty="0" smtClean="0">
              <a:solidFill>
                <a:srgbClr val="000000"/>
              </a:solidFill>
              <a:latin typeface="Helvetica 75 Bold"/>
              <a:ea typeface="ＭＳ Ｐゴシック" pitchFamily="34" charset="-128"/>
            </a:endParaRPr>
          </a:p>
          <a:p>
            <a:pPr marL="0" lvl="1" indent="0">
              <a:lnSpc>
                <a:spcPct val="90000"/>
              </a:lnSpc>
              <a:spcBef>
                <a:spcPts val="200"/>
              </a:spcBef>
              <a:buClr>
                <a:srgbClr val="FF7900"/>
              </a:buClr>
              <a:buFont typeface="Wingdings" panose="05000000000000000000" pitchFamily="2" charset="2"/>
              <a:buNone/>
            </a:pPr>
            <a:endParaRPr lang="fr-FR" sz="1050" dirty="0" smtClean="0">
              <a:solidFill>
                <a:srgbClr val="000000"/>
              </a:solidFill>
              <a:latin typeface="Helvetica 75 Bold"/>
              <a:ea typeface="ＭＳ Ｐゴシック" pitchFamily="34" charset="-128"/>
            </a:endParaRPr>
          </a:p>
          <a:p>
            <a:pPr marL="0" lvl="1" indent="0">
              <a:lnSpc>
                <a:spcPct val="90000"/>
              </a:lnSpc>
              <a:spcBef>
                <a:spcPts val="200"/>
              </a:spcBef>
              <a:buClr>
                <a:srgbClr val="FF7900"/>
              </a:buClr>
              <a:buFont typeface="Wingdings" panose="05000000000000000000" pitchFamily="2" charset="2"/>
              <a:buNone/>
            </a:pPr>
            <a:endParaRPr lang="fr-FR" sz="1050" dirty="0" smtClean="0">
              <a:solidFill>
                <a:srgbClr val="000000"/>
              </a:solidFill>
              <a:latin typeface="Helvetica 75 Bold"/>
              <a:ea typeface="ＭＳ Ｐゴシック" pitchFamily="34" charset="-128"/>
            </a:endParaRPr>
          </a:p>
          <a:p>
            <a:pPr marL="0" lvl="1" indent="0">
              <a:lnSpc>
                <a:spcPct val="90000"/>
              </a:lnSpc>
              <a:spcBef>
                <a:spcPts val="200"/>
              </a:spcBef>
              <a:buClr>
                <a:srgbClr val="FF7900"/>
              </a:buClr>
              <a:buFont typeface="Wingdings" panose="05000000000000000000" pitchFamily="2" charset="2"/>
              <a:buNone/>
            </a:pPr>
            <a:endParaRPr lang="fr-FR" sz="1050" dirty="0" smtClean="0">
              <a:solidFill>
                <a:srgbClr val="000000"/>
              </a:solidFill>
              <a:latin typeface="Helvetica 75 Bold"/>
              <a:ea typeface="ＭＳ Ｐゴシック" pitchFamily="34" charset="-128"/>
            </a:endParaRPr>
          </a:p>
          <a:p>
            <a:pPr marL="0" indent="0" defTabSz="914400" fontAlgn="auto" hangingPunct="1">
              <a:spcBef>
                <a:spcPts val="0"/>
              </a:spcBef>
              <a:spcAft>
                <a:spcPts val="0"/>
              </a:spcAft>
              <a:buFont typeface="Arial" panose="020B0604020202020204" pitchFamily="34" charset="0"/>
              <a:buNone/>
              <a:defRPr/>
            </a:pPr>
            <a:endParaRPr lang="en-US" sz="1100" b="0" dirty="0">
              <a:solidFill>
                <a:srgbClr val="FFFFFF"/>
              </a:solidFill>
              <a:latin typeface="Helvetica 75 Bold" panose="020B0804020202020204" pitchFamily="34" charset="0"/>
              <a:ea typeface="CiscoSansTT Light" charset="0"/>
              <a:cs typeface="CiscoSansTT Light" charset="0"/>
            </a:endParaRPr>
          </a:p>
          <a:p>
            <a:endParaRPr lang="en-US" b="0" dirty="0"/>
          </a:p>
        </p:txBody>
      </p:sp>
      <p:sp>
        <p:nvSpPr>
          <p:cNvPr id="4" name="Slide Number Placeholder 3"/>
          <p:cNvSpPr>
            <a:spLocks noGrp="1"/>
          </p:cNvSpPr>
          <p:nvPr>
            <p:ph type="sldNum" sz="quarter" idx="10"/>
          </p:nvPr>
        </p:nvSpPr>
        <p:spPr>
          <a:xfrm>
            <a:off x="3884613" y="8685706"/>
            <a:ext cx="2971800" cy="456835"/>
          </a:xfrm>
          <a:prstGeom prst="rect">
            <a:avLst/>
          </a:prstGeom>
        </p:spPr>
        <p:txBody>
          <a:bodyPr/>
          <a:lstStyle/>
          <a:p>
            <a:fld id="{885932DF-9606-4758-A2B5-AF1153FB1ABB}" type="slidenum">
              <a:rPr lang="en-GB" smtClean="0"/>
              <a:pPr/>
              <a:t>15</a:t>
            </a:fld>
            <a:endParaRPr lang="en-GB"/>
          </a:p>
        </p:txBody>
      </p:sp>
    </p:spTree>
    <p:extLst>
      <p:ext uri="{BB962C8B-B14F-4D97-AF65-F5344CB8AC3E}">
        <p14:creationId xmlns:p14="http://schemas.microsoft.com/office/powerpoint/2010/main" val="324599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719274" rtl="0" eaLnBrk="0" fontAlgn="base" latinLnBrk="0" hangingPunct="0">
              <a:lnSpc>
                <a:spcPct val="100000"/>
              </a:lnSpc>
              <a:spcBef>
                <a:spcPct val="30000"/>
              </a:spcBef>
              <a:spcAft>
                <a:spcPct val="0"/>
              </a:spcAft>
              <a:buClrTx/>
              <a:buSzTx/>
              <a:buFont typeface="Wingdings" pitchFamily="2" charset="2"/>
              <a:buNone/>
              <a:tabLst/>
              <a:defRPr/>
            </a:pPr>
            <a:endParaRPr lang="en-US" altLang="fr-FR" sz="1000" b="1" dirty="0">
              <a:solidFill>
                <a:srgbClr val="FFFFFF"/>
              </a:solidFill>
              <a:latin typeface="Helvetica" panose="020B0604020202020204" pitchFamily="34" charset="0"/>
              <a:ea typeface="Helvetica" charset="0"/>
              <a:cs typeface="Helvetica" panose="020B0604020202020204" pitchFamily="34" charset="0"/>
            </a:endParaRPr>
          </a:p>
        </p:txBody>
      </p:sp>
      <p:sp>
        <p:nvSpPr>
          <p:cNvPr id="4" name="Slide Number Placeholder 3"/>
          <p:cNvSpPr>
            <a:spLocks noGrp="1"/>
          </p:cNvSpPr>
          <p:nvPr>
            <p:ph type="sldNum" sz="quarter" idx="10"/>
          </p:nvPr>
        </p:nvSpPr>
        <p:spPr>
          <a:xfrm>
            <a:off x="3884613" y="8685707"/>
            <a:ext cx="2971800" cy="456835"/>
          </a:xfrm>
          <a:prstGeom prst="rect">
            <a:avLst/>
          </a:prstGeom>
        </p:spPr>
        <p:txBody>
          <a:bodyPr/>
          <a:lstStyle/>
          <a:p>
            <a:fld id="{885932DF-9606-4758-A2B5-AF1153FB1ABB}" type="slidenum">
              <a:rPr lang="en-GB" smtClean="0">
                <a:solidFill>
                  <a:prstClr val="black"/>
                </a:solidFill>
              </a:rPr>
              <a:pPr/>
              <a:t>16</a:t>
            </a:fld>
            <a:endParaRPr lang="en-GB">
              <a:solidFill>
                <a:prstClr val="black"/>
              </a:solidFill>
            </a:endParaRPr>
          </a:p>
        </p:txBody>
      </p:sp>
    </p:spTree>
    <p:extLst>
      <p:ext uri="{BB962C8B-B14F-4D97-AF65-F5344CB8AC3E}">
        <p14:creationId xmlns:p14="http://schemas.microsoft.com/office/powerpoint/2010/main" val="2878213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smtClean="0"/>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dirty="0"/>
          </a:p>
        </p:txBody>
      </p:sp>
      <p:sp>
        <p:nvSpPr>
          <p:cNvPr id="7" name="Date Placeholder 6"/>
          <p:cNvSpPr>
            <a:spLocks noGrp="1"/>
          </p:cNvSpPr>
          <p:nvPr>
            <p:ph type="dt" sz="half" idx="10"/>
          </p:nvPr>
        </p:nvSpPr>
        <p:spPr/>
        <p:txBody>
          <a:bodyPr/>
          <a:lstStyle/>
          <a:p>
            <a:fld id="{CC4DA2D3-1FB6-4700-A32B-D89402380555}" type="datetimeFigureOut">
              <a:rPr lang="fr-FR" smtClean="0"/>
              <a:t>09/09/2021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5040923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CC4DA2D3-1FB6-4700-A32B-D89402380555}" type="datetimeFigureOut">
              <a:rPr lang="fr-FR" smtClean="0"/>
              <a:t>09/09/2021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538429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CC4DA2D3-1FB6-4700-A32B-D89402380555}" type="datetimeFigureOut">
              <a:rPr lang="fr-FR" smtClean="0"/>
              <a:t>09/09/2021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3074086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re seul">
    <p:spTree>
      <p:nvGrpSpPr>
        <p:cNvPr id="1" name=""/>
        <p:cNvGrpSpPr/>
        <p:nvPr/>
      </p:nvGrpSpPr>
      <p:grpSpPr>
        <a:xfrm>
          <a:off x="0" y="0"/>
          <a:ext cx="0" cy="0"/>
          <a:chOff x="0" y="0"/>
          <a:chExt cx="0" cy="0"/>
        </a:xfrm>
      </p:grpSpPr>
      <p:sp>
        <p:nvSpPr>
          <p:cNvPr id="4" name="Rectangle 3"/>
          <p:cNvSpPr/>
          <p:nvPr userDrawn="1"/>
        </p:nvSpPr>
        <p:spPr>
          <a:xfrm>
            <a:off x="0" y="4"/>
            <a:ext cx="12192000" cy="1411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0360" fontAlgn="base">
              <a:spcBef>
                <a:spcPct val="0"/>
              </a:spcBef>
              <a:spcAft>
                <a:spcPct val="0"/>
              </a:spcAft>
              <a:defRPr/>
            </a:pPr>
            <a:endParaRPr lang="fr-FR" sz="2133" dirty="0">
              <a:solidFill>
                <a:srgbClr val="000000"/>
              </a:solidFill>
            </a:endParaRPr>
          </a:p>
        </p:txBody>
      </p:sp>
      <p:sp>
        <p:nvSpPr>
          <p:cNvPr id="5" name="Rectangle 4"/>
          <p:cNvSpPr/>
          <p:nvPr userDrawn="1"/>
        </p:nvSpPr>
        <p:spPr>
          <a:xfrm>
            <a:off x="239184" y="6212417"/>
            <a:ext cx="575733" cy="287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0360" fontAlgn="base">
              <a:spcBef>
                <a:spcPct val="0"/>
              </a:spcBef>
              <a:spcAft>
                <a:spcPct val="0"/>
              </a:spcAft>
              <a:defRPr/>
            </a:pPr>
            <a:endParaRPr lang="fr-FR" sz="2133" dirty="0">
              <a:solidFill>
                <a:srgbClr val="000000"/>
              </a:solidFill>
            </a:endParaRPr>
          </a:p>
        </p:txBody>
      </p:sp>
      <p:sp>
        <p:nvSpPr>
          <p:cNvPr id="3" name="Title 2"/>
          <p:cNvSpPr>
            <a:spLocks noGrp="1"/>
          </p:cNvSpPr>
          <p:nvPr>
            <p:ph type="title"/>
          </p:nvPr>
        </p:nvSpPr>
        <p:spPr>
          <a:xfrm>
            <a:off x="419106" y="356659"/>
            <a:ext cx="10189401" cy="864096"/>
          </a:xfrm>
        </p:spPr>
        <p:txBody>
          <a:bodyPr/>
          <a:lstStyle>
            <a:lvl1pPr>
              <a:defRPr/>
            </a:lvl1pPr>
          </a:lstStyle>
          <a:p>
            <a:r>
              <a:rPr lang="fr-FR" noProof="0"/>
              <a:t>Modifiez le style du titre</a:t>
            </a:r>
            <a:endParaRPr lang="fr-FR" noProof="0" dirty="0"/>
          </a:p>
        </p:txBody>
      </p:sp>
    </p:spTree>
    <p:extLst>
      <p:ext uri="{BB962C8B-B14F-4D97-AF65-F5344CB8AC3E}">
        <p14:creationId xmlns:p14="http://schemas.microsoft.com/office/powerpoint/2010/main" val="116737613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re de section">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418361" y="357719"/>
            <a:ext cx="8129119" cy="5710767"/>
          </a:xfrm>
        </p:spPr>
        <p:txBody>
          <a:bodyPr>
            <a:normAutofit/>
          </a:bodyPr>
          <a:lstStyle>
            <a:lvl1pPr>
              <a:lnSpc>
                <a:spcPct val="85000"/>
              </a:lnSpc>
              <a:spcBef>
                <a:spcPts val="0"/>
              </a:spcBef>
              <a:buNone/>
              <a:defRPr sz="7300" baseline="0"/>
            </a:lvl1pPr>
            <a:lvl2pPr>
              <a:lnSpc>
                <a:spcPct val="85000"/>
              </a:lnSpc>
              <a:spcBef>
                <a:spcPts val="0"/>
              </a:spcBef>
              <a:defRPr sz="7300"/>
            </a:lvl2pPr>
            <a:lvl3pPr>
              <a:defRPr sz="7300"/>
            </a:lvl3pPr>
            <a:lvl4pPr>
              <a:defRPr sz="7300"/>
            </a:lvl4pPr>
            <a:lvl5pPr>
              <a:defRPr sz="7300"/>
            </a:lvl5pPr>
          </a:lstStyle>
          <a:p>
            <a:pPr lvl="0"/>
            <a:r>
              <a:rPr lang="fr-FR" noProof="0" dirty="0" smtClean="0"/>
              <a:t>Cliquez pour modifier le nom de la section </a:t>
            </a:r>
          </a:p>
          <a:p>
            <a:pPr lvl="1"/>
            <a:r>
              <a:rPr lang="fr-FR" noProof="0" dirty="0" smtClean="0"/>
              <a:t>Deuxième niveau</a:t>
            </a:r>
            <a:endParaRPr lang="fr-FR" noProof="0" dirty="0"/>
          </a:p>
        </p:txBody>
      </p:sp>
    </p:spTree>
    <p:extLst>
      <p:ext uri="{BB962C8B-B14F-4D97-AF65-F5344CB8AC3E}">
        <p14:creationId xmlns:p14="http://schemas.microsoft.com/office/powerpoint/2010/main" val="213906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re de section">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418361" y="357719"/>
            <a:ext cx="8129119" cy="5710767"/>
          </a:xfrm>
        </p:spPr>
        <p:txBody>
          <a:bodyPr>
            <a:normAutofit/>
          </a:bodyPr>
          <a:lstStyle>
            <a:lvl1pPr>
              <a:lnSpc>
                <a:spcPct val="85000"/>
              </a:lnSpc>
              <a:spcBef>
                <a:spcPts val="0"/>
              </a:spcBef>
              <a:buNone/>
              <a:defRPr sz="7300" baseline="0"/>
            </a:lvl1pPr>
            <a:lvl2pPr>
              <a:lnSpc>
                <a:spcPct val="85000"/>
              </a:lnSpc>
              <a:spcBef>
                <a:spcPts val="0"/>
              </a:spcBef>
              <a:defRPr sz="7300"/>
            </a:lvl2pPr>
            <a:lvl3pPr>
              <a:defRPr sz="7300"/>
            </a:lvl3pPr>
            <a:lvl4pPr>
              <a:defRPr sz="7300"/>
            </a:lvl4pPr>
            <a:lvl5pPr>
              <a:defRPr sz="7300"/>
            </a:lvl5pPr>
          </a:lstStyle>
          <a:p>
            <a:pPr lvl="0"/>
            <a:r>
              <a:rPr lang="fr-FR" noProof="0" dirty="0" smtClean="0"/>
              <a:t>Cliquez pour modifier le nom de la section </a:t>
            </a:r>
          </a:p>
          <a:p>
            <a:pPr lvl="1"/>
            <a:r>
              <a:rPr lang="fr-FR" noProof="0" dirty="0" smtClean="0"/>
              <a:t>Deuxième niveau</a:t>
            </a:r>
            <a:endParaRPr lang="fr-FR" noProof="0" dirty="0"/>
          </a:p>
        </p:txBody>
      </p:sp>
    </p:spTree>
    <p:extLst>
      <p:ext uri="{BB962C8B-B14F-4D97-AF65-F5344CB8AC3E}">
        <p14:creationId xmlns:p14="http://schemas.microsoft.com/office/powerpoint/2010/main" val="213906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7602" y="1574801"/>
            <a:ext cx="5290740" cy="4493683"/>
          </a:xfrm>
        </p:spPr>
        <p:txBody>
          <a:bodyPr>
            <a:normAutofit/>
          </a:bodyPr>
          <a:lstStyle>
            <a:lvl1pPr>
              <a:defRPr sz="1900" baseline="0"/>
            </a:lvl1pPr>
            <a:lvl2pPr>
              <a:defRPr sz="1900" baseline="0">
                <a:solidFill>
                  <a:schemeClr val="tx1"/>
                </a:solidFill>
              </a:defRPr>
            </a:lvl2pPr>
            <a:lvl3pPr>
              <a:defRPr sz="1900" baseline="0">
                <a:solidFill>
                  <a:schemeClr val="tx1"/>
                </a:solidFill>
              </a:defRPr>
            </a:lvl3pPr>
            <a:lvl4pPr>
              <a:defRPr sz="1900" baseline="0">
                <a:solidFill>
                  <a:schemeClr val="tx1"/>
                </a:solidFill>
              </a:defRPr>
            </a:lvl4pPr>
            <a:lvl5pPr>
              <a:defRPr sz="1900" baseline="0">
                <a:solidFill>
                  <a:schemeClr val="tx1"/>
                </a:solidFill>
              </a:defRPr>
            </a:lvl5pPr>
            <a:lvl6pPr>
              <a:defRPr sz="19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endParaRPr lang="en-GB" dirty="0"/>
          </a:p>
        </p:txBody>
      </p:sp>
      <p:sp>
        <p:nvSpPr>
          <p:cNvPr id="4" name="Content Placeholder 3"/>
          <p:cNvSpPr>
            <a:spLocks noGrp="1"/>
          </p:cNvSpPr>
          <p:nvPr>
            <p:ph sz="half" idx="2" hasCustomPrompt="1"/>
          </p:nvPr>
        </p:nvSpPr>
        <p:spPr>
          <a:xfrm>
            <a:off x="6486393" y="1574801"/>
            <a:ext cx="5286507" cy="4493683"/>
          </a:xfrm>
        </p:spPr>
        <p:txBody>
          <a:bodyPr>
            <a:normAutofit/>
          </a:bodyPr>
          <a:lstStyle>
            <a:lvl1pPr>
              <a:defRPr sz="1900"/>
            </a:lvl1pPr>
            <a:lvl2pPr>
              <a:defRPr sz="1900">
                <a:solidFill>
                  <a:schemeClr val="tx1"/>
                </a:solidFill>
              </a:defRPr>
            </a:lvl2pPr>
            <a:lvl3pPr>
              <a:defRPr sz="1900">
                <a:solidFill>
                  <a:schemeClr val="tx1"/>
                </a:solidFill>
              </a:defRPr>
            </a:lvl3pPr>
            <a:lvl4pPr>
              <a:defRPr sz="1900">
                <a:solidFill>
                  <a:schemeClr val="tx1"/>
                </a:solidFill>
              </a:defRPr>
            </a:lvl4pPr>
            <a:lvl5pPr>
              <a:defRPr sz="1900">
                <a:solidFill>
                  <a:schemeClr val="tx1"/>
                </a:solidFill>
              </a:defRPr>
            </a:lvl5pPr>
            <a:lvl6pPr>
              <a:defRPr sz="19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endParaRPr lang="en-GB" dirty="0"/>
          </a:p>
        </p:txBody>
      </p:sp>
      <p:sp>
        <p:nvSpPr>
          <p:cNvPr id="7" name="Title 6"/>
          <p:cNvSpPr>
            <a:spLocks noGrp="1"/>
          </p:cNvSpPr>
          <p:nvPr>
            <p:ph type="title" hasCustomPrompt="1"/>
          </p:nvPr>
        </p:nvSpPr>
        <p:spPr>
          <a:xfrm>
            <a:off x="417599" y="357717"/>
            <a:ext cx="11355300" cy="988483"/>
          </a:xfrm>
        </p:spPr>
        <p:txBody>
          <a:bodyPr/>
          <a:lstStyle>
            <a:lvl1pPr>
              <a:defRPr/>
            </a:lvl1pPr>
          </a:lstStyle>
          <a:p>
            <a:r>
              <a:rPr lang="en-US" dirty="0"/>
              <a:t>Click to edit title</a:t>
            </a:r>
            <a:endParaRPr lang="en-GB" dirty="0"/>
          </a:p>
        </p:txBody>
      </p:sp>
      <p:sp>
        <p:nvSpPr>
          <p:cNvPr id="6" name="TextBox 5"/>
          <p:cNvSpPr txBox="1"/>
          <p:nvPr/>
        </p:nvSpPr>
        <p:spPr>
          <a:xfrm>
            <a:off x="826061" y="6332196"/>
            <a:ext cx="1235916" cy="169277"/>
          </a:xfrm>
          <a:prstGeom prst="rect">
            <a:avLst/>
          </a:prstGeom>
          <a:noFill/>
        </p:spPr>
        <p:txBody>
          <a:bodyPr wrap="none" lIns="0" tIns="0" rIns="0" bIns="0" rtlCol="0">
            <a:spAutoFit/>
          </a:bodyPr>
          <a:lstStyle/>
          <a:p>
            <a:r>
              <a:rPr kumimoji="0" lang="en-GB" sz="1100" b="0" i="0" u="none" strike="noStrike" kern="1200" cap="none" spc="0" normalizeH="0" baseline="0" dirty="0" smtClean="0">
                <a:ln>
                  <a:noFill/>
                </a:ln>
                <a:solidFill>
                  <a:schemeClr val="bg2"/>
                </a:solidFill>
                <a:effectLst/>
                <a:uLnTx/>
                <a:uFillTx/>
                <a:latin typeface="Helvetica 75 Bold" panose="020B0804020202020204" pitchFamily="34" charset="0"/>
                <a:ea typeface="+mn-ea"/>
                <a:cs typeface="+mn-cs"/>
              </a:rPr>
              <a:t>Orange Restricted</a:t>
            </a:r>
            <a:endParaRPr kumimoji="0" lang="en-GB" sz="1100" b="0" i="0" u="none" strike="noStrike" kern="1200" cap="none" spc="0" normalizeH="0" baseline="0" dirty="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50140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9101" y="1574801"/>
            <a:ext cx="11353800" cy="4493683"/>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5"/>
            <a:r>
              <a:rPr lang="en-GB" dirty="0"/>
              <a:t>Sixth level</a:t>
            </a:r>
          </a:p>
        </p:txBody>
      </p:sp>
      <p:sp>
        <p:nvSpPr>
          <p:cNvPr id="2" name="Title 1"/>
          <p:cNvSpPr>
            <a:spLocks noGrp="1"/>
          </p:cNvSpPr>
          <p:nvPr>
            <p:ph type="title" hasCustomPrompt="1"/>
          </p:nvPr>
        </p:nvSpPr>
        <p:spPr/>
        <p:txBody>
          <a:bodyPr/>
          <a:lstStyle>
            <a:lvl1pPr>
              <a:defRPr/>
            </a:lvl1pPr>
          </a:lstStyle>
          <a:p>
            <a:r>
              <a:rPr lang="en-US" dirty="0"/>
              <a:t>Click to edit title</a:t>
            </a:r>
            <a:endParaRPr lang="en-GB" dirty="0"/>
          </a:p>
        </p:txBody>
      </p:sp>
      <p:sp>
        <p:nvSpPr>
          <p:cNvPr id="4" name="TextBox 3"/>
          <p:cNvSpPr txBox="1"/>
          <p:nvPr/>
        </p:nvSpPr>
        <p:spPr>
          <a:xfrm>
            <a:off x="826061" y="6332196"/>
            <a:ext cx="1235916" cy="169277"/>
          </a:xfrm>
          <a:prstGeom prst="rect">
            <a:avLst/>
          </a:prstGeom>
          <a:noFill/>
        </p:spPr>
        <p:txBody>
          <a:bodyPr wrap="none" lIns="0" tIns="0" rIns="0" bIns="0" rtlCol="0">
            <a:spAutoFit/>
          </a:bodyPr>
          <a:lstStyle/>
          <a:p>
            <a:r>
              <a:rPr kumimoji="0" lang="en-GB" sz="1100" b="0" i="0" u="none" strike="noStrike" kern="1200" cap="none" spc="0" normalizeH="0" baseline="0" dirty="0" smtClean="0">
                <a:ln>
                  <a:noFill/>
                </a:ln>
                <a:solidFill>
                  <a:schemeClr val="bg2"/>
                </a:solidFill>
                <a:effectLst/>
                <a:uLnTx/>
                <a:uFillTx/>
                <a:latin typeface="Helvetica 75 Bold" panose="020B0804020202020204" pitchFamily="34" charset="0"/>
                <a:ea typeface="+mn-ea"/>
                <a:cs typeface="+mn-cs"/>
              </a:rPr>
              <a:t>Orange Restricted</a:t>
            </a:r>
            <a:endParaRPr kumimoji="0" lang="en-GB" sz="1100" b="0" i="0" u="none" strike="noStrike" kern="1200" cap="none" spc="0" normalizeH="0" baseline="0" dirty="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29744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8047" y="356825"/>
            <a:ext cx="6439052" cy="3072175"/>
          </a:xfrm>
        </p:spPr>
        <p:txBody>
          <a:bodyPr>
            <a:noAutofit/>
          </a:bodyPr>
          <a:lstStyle>
            <a:lvl1pPr algn="l">
              <a:lnSpc>
                <a:spcPct val="85000"/>
              </a:lnSpc>
              <a:defRPr sz="5900" baseline="0">
                <a:solidFill>
                  <a:schemeClr val="tx1"/>
                </a:solidFill>
              </a:defRPr>
            </a:lvl1pPr>
          </a:lstStyle>
          <a:p>
            <a:r>
              <a:rPr lang="en-US" dirty="0"/>
              <a:t>Click to edit title</a:t>
            </a:r>
            <a:endParaRPr lang="en-GB" dirty="0"/>
          </a:p>
        </p:txBody>
      </p:sp>
      <p:sp>
        <p:nvSpPr>
          <p:cNvPr id="17" name="Text Placeholder 17"/>
          <p:cNvSpPr>
            <a:spLocks noGrp="1"/>
          </p:cNvSpPr>
          <p:nvPr>
            <p:ph type="body" sz="quarter" idx="16" hasCustomPrompt="1"/>
          </p:nvPr>
        </p:nvSpPr>
        <p:spPr>
          <a:xfrm>
            <a:off x="7734301" y="355601"/>
            <a:ext cx="4038600" cy="4538133"/>
          </a:xfrm>
        </p:spPr>
        <p:txBody>
          <a:bodyPr/>
          <a:lstStyle>
            <a:lvl1pPr>
              <a:defRPr/>
            </a:lvl1pPr>
          </a:lstStyle>
          <a:p>
            <a:pPr lvl="0"/>
            <a:r>
              <a:rPr lang="en-US" dirty="0"/>
              <a:t>Click to edit text</a:t>
            </a:r>
          </a:p>
          <a:p>
            <a:pPr lvl="1"/>
            <a:r>
              <a:rPr lang="en-US" dirty="0"/>
              <a:t>Second level</a:t>
            </a:r>
          </a:p>
        </p:txBody>
      </p:sp>
      <p:sp>
        <p:nvSpPr>
          <p:cNvPr id="16" name="Subtitle 2"/>
          <p:cNvSpPr>
            <a:spLocks noGrp="1"/>
          </p:cNvSpPr>
          <p:nvPr>
            <p:ph type="subTitle" idx="1" hasCustomPrompt="1"/>
          </p:nvPr>
        </p:nvSpPr>
        <p:spPr>
          <a:xfrm>
            <a:off x="419101" y="3605525"/>
            <a:ext cx="6436729" cy="1288208"/>
          </a:xfrm>
        </p:spPr>
        <p:txBody>
          <a:bodyPr/>
          <a:lstStyle>
            <a:lvl1pPr marL="0" indent="0" algn="l">
              <a:buNone/>
              <a:defRPr baseline="0">
                <a:solidFill>
                  <a:schemeClr val="tx1"/>
                </a:solidFill>
              </a:defRPr>
            </a:lvl1pPr>
            <a:lvl2pPr marL="241294" indent="-241294" algn="l">
              <a:buClr>
                <a:schemeClr val="bg2"/>
              </a:buClr>
              <a:buSzPct val="100000"/>
              <a:buFont typeface="Wingdings" panose="05000000000000000000" pitchFamily="2" charset="2"/>
              <a:buChar char="§"/>
              <a:defRPr>
                <a:solidFill>
                  <a:schemeClr val="tx1"/>
                </a:solidFill>
              </a:defRPr>
            </a:lvl2pPr>
            <a:lvl3pPr marL="542386" indent="-254394" algn="l">
              <a:spcBef>
                <a:spcPts val="448"/>
              </a:spcBef>
              <a:buClrTx/>
              <a:buFont typeface="Helvetica 55 Roman" panose="020B0604020202020204" pitchFamily="34" charset="0"/>
              <a:buChar char="–"/>
              <a:defRPr>
                <a:solidFill>
                  <a:schemeClr val="tx1"/>
                </a:solidFill>
                <a:latin typeface="Helvetica 55 Roman" panose="020B0604020202020204" pitchFamily="34" charset="0"/>
              </a:defRPr>
            </a:lvl3pPr>
            <a:lvl4pPr marL="791980" indent="-230394" algn="l">
              <a:spcBef>
                <a:spcPts val="32"/>
              </a:spcBef>
              <a:buFont typeface="Helvetica 55 Roman" panose="020B0604020202020204" pitchFamily="34" charset="0"/>
              <a:buChar char="–"/>
              <a:defRPr>
                <a:solidFill>
                  <a:schemeClr val="tx1"/>
                </a:solidFill>
              </a:defRPr>
            </a:lvl4pPr>
            <a:lvl5pPr marL="1065573" indent="-254394" algn="l">
              <a:buFont typeface="Helvetica 55 Roman" panose="020B0604020202020204" pitchFamily="34" charset="0"/>
              <a:buChar char="–"/>
              <a:defRPr>
                <a:solidFill>
                  <a:schemeClr val="tx1"/>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presenter name</a:t>
            </a:r>
          </a:p>
        </p:txBody>
      </p:sp>
      <p:grpSp>
        <p:nvGrpSpPr>
          <p:cNvPr id="49" name="Group 48"/>
          <p:cNvGrpSpPr>
            <a:grpSpLocks noChangeAspect="1"/>
          </p:cNvGrpSpPr>
          <p:nvPr userDrawn="1"/>
        </p:nvGrpSpPr>
        <p:grpSpPr bwMode="auto">
          <a:xfrm>
            <a:off x="418047" y="5645151"/>
            <a:ext cx="2256367" cy="821267"/>
            <a:chOff x="594" y="2669"/>
            <a:chExt cx="1066" cy="388"/>
          </a:xfrm>
        </p:grpSpPr>
        <p:sp>
          <p:nvSpPr>
            <p:cNvPr id="50" name="Rectangle 5"/>
            <p:cNvSpPr>
              <a:spLocks noChangeArrowheads="1"/>
            </p:cNvSpPr>
            <p:nvPr userDrawn="1"/>
          </p:nvSpPr>
          <p:spPr bwMode="auto">
            <a:xfrm>
              <a:off x="594" y="2669"/>
              <a:ext cx="386" cy="386"/>
            </a:xfrm>
            <a:prstGeom prst="rect">
              <a:avLst/>
            </a:prstGeom>
            <a:solidFill>
              <a:srgbClr val="FF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51" name="Freeform 6"/>
            <p:cNvSpPr>
              <a:spLocks noEditPoints="1"/>
            </p:cNvSpPr>
            <p:nvPr userDrawn="1"/>
          </p:nvSpPr>
          <p:spPr bwMode="auto">
            <a:xfrm>
              <a:off x="712" y="2968"/>
              <a:ext cx="47" cy="55"/>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52" name="Freeform 7"/>
            <p:cNvSpPr>
              <a:spLocks/>
            </p:cNvSpPr>
            <p:nvPr userDrawn="1"/>
          </p:nvSpPr>
          <p:spPr bwMode="auto">
            <a:xfrm>
              <a:off x="770" y="2968"/>
              <a:ext cx="48" cy="55"/>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53" name="Freeform 8"/>
            <p:cNvSpPr>
              <a:spLocks noEditPoints="1"/>
            </p:cNvSpPr>
            <p:nvPr userDrawn="1"/>
          </p:nvSpPr>
          <p:spPr bwMode="auto">
            <a:xfrm>
              <a:off x="887" y="2968"/>
              <a:ext cx="50" cy="56"/>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54" name="Freeform 9"/>
            <p:cNvSpPr>
              <a:spLocks noEditPoints="1"/>
            </p:cNvSpPr>
            <p:nvPr userDrawn="1"/>
          </p:nvSpPr>
          <p:spPr bwMode="auto">
            <a:xfrm>
              <a:off x="615" y="2968"/>
              <a:ext cx="53" cy="56"/>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55" name="Freeform 10"/>
            <p:cNvSpPr>
              <a:spLocks/>
            </p:cNvSpPr>
            <p:nvPr userDrawn="1"/>
          </p:nvSpPr>
          <p:spPr bwMode="auto">
            <a:xfrm>
              <a:off x="678" y="2968"/>
              <a:ext cx="30" cy="55"/>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56" name="Freeform 11"/>
            <p:cNvSpPr>
              <a:spLocks noEditPoints="1"/>
            </p:cNvSpPr>
            <p:nvPr userDrawn="1"/>
          </p:nvSpPr>
          <p:spPr bwMode="auto">
            <a:xfrm>
              <a:off x="828" y="2968"/>
              <a:ext cx="50" cy="76"/>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57" name="Freeform 12"/>
            <p:cNvSpPr>
              <a:spLocks noEditPoints="1"/>
            </p:cNvSpPr>
            <p:nvPr userDrawn="1"/>
          </p:nvSpPr>
          <p:spPr bwMode="auto">
            <a:xfrm>
              <a:off x="928" y="2949"/>
              <a:ext cx="37" cy="17"/>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58" name="Freeform 13"/>
            <p:cNvSpPr>
              <a:spLocks noEditPoints="1"/>
            </p:cNvSpPr>
            <p:nvPr userDrawn="1"/>
          </p:nvSpPr>
          <p:spPr bwMode="auto">
            <a:xfrm>
              <a:off x="1075" y="2811"/>
              <a:ext cx="85" cy="102"/>
            </a:xfrm>
            <a:custGeom>
              <a:avLst/>
              <a:gdLst>
                <a:gd name="T0" fmla="*/ 90 w 166"/>
                <a:gd name="T1" fmla="*/ 165 h 198"/>
                <a:gd name="T2" fmla="*/ 103 w 166"/>
                <a:gd name="T3" fmla="*/ 163 h 198"/>
                <a:gd name="T4" fmla="*/ 113 w 166"/>
                <a:gd name="T5" fmla="*/ 159 h 198"/>
                <a:gd name="T6" fmla="*/ 120 w 166"/>
                <a:gd name="T7" fmla="*/ 151 h 198"/>
                <a:gd name="T8" fmla="*/ 123 w 166"/>
                <a:gd name="T9" fmla="*/ 138 h 198"/>
                <a:gd name="T10" fmla="*/ 114 w 166"/>
                <a:gd name="T11" fmla="*/ 117 h 198"/>
                <a:gd name="T12" fmla="*/ 91 w 166"/>
                <a:gd name="T13" fmla="*/ 110 h 198"/>
                <a:gd name="T14" fmla="*/ 44 w 166"/>
                <a:gd name="T15" fmla="*/ 110 h 198"/>
                <a:gd name="T16" fmla="*/ 44 w 166"/>
                <a:gd name="T17" fmla="*/ 165 h 198"/>
                <a:gd name="T18" fmla="*/ 90 w 166"/>
                <a:gd name="T19" fmla="*/ 165 h 198"/>
                <a:gd name="T20" fmla="*/ 88 w 166"/>
                <a:gd name="T21" fmla="*/ 80 h 198"/>
                <a:gd name="T22" fmla="*/ 107 w 166"/>
                <a:gd name="T23" fmla="*/ 75 h 198"/>
                <a:gd name="T24" fmla="*/ 115 w 166"/>
                <a:gd name="T25" fmla="*/ 57 h 198"/>
                <a:gd name="T26" fmla="*/ 112 w 166"/>
                <a:gd name="T27" fmla="*/ 45 h 198"/>
                <a:gd name="T28" fmla="*/ 105 w 166"/>
                <a:gd name="T29" fmla="*/ 38 h 198"/>
                <a:gd name="T30" fmla="*/ 96 w 166"/>
                <a:gd name="T31" fmla="*/ 35 h 198"/>
                <a:gd name="T32" fmla="*/ 85 w 166"/>
                <a:gd name="T33" fmla="*/ 34 h 198"/>
                <a:gd name="T34" fmla="*/ 44 w 166"/>
                <a:gd name="T35" fmla="*/ 34 h 198"/>
                <a:gd name="T36" fmla="*/ 44 w 166"/>
                <a:gd name="T37" fmla="*/ 80 h 198"/>
                <a:gd name="T38" fmla="*/ 88 w 166"/>
                <a:gd name="T39" fmla="*/ 80 h 198"/>
                <a:gd name="T40" fmla="*/ 93 w 166"/>
                <a:gd name="T41" fmla="*/ 0 h 198"/>
                <a:gd name="T42" fmla="*/ 119 w 166"/>
                <a:gd name="T43" fmla="*/ 2 h 198"/>
                <a:gd name="T44" fmla="*/ 139 w 166"/>
                <a:gd name="T45" fmla="*/ 11 h 198"/>
                <a:gd name="T46" fmla="*/ 152 w 166"/>
                <a:gd name="T47" fmla="*/ 26 h 198"/>
                <a:gd name="T48" fmla="*/ 157 w 166"/>
                <a:gd name="T49" fmla="*/ 49 h 198"/>
                <a:gd name="T50" fmla="*/ 150 w 166"/>
                <a:gd name="T51" fmla="*/ 74 h 198"/>
                <a:gd name="T52" fmla="*/ 130 w 166"/>
                <a:gd name="T53" fmla="*/ 91 h 198"/>
                <a:gd name="T54" fmla="*/ 157 w 166"/>
                <a:gd name="T55" fmla="*/ 109 h 198"/>
                <a:gd name="T56" fmla="*/ 166 w 166"/>
                <a:gd name="T57" fmla="*/ 141 h 198"/>
                <a:gd name="T58" fmla="*/ 160 w 166"/>
                <a:gd name="T59" fmla="*/ 167 h 198"/>
                <a:gd name="T60" fmla="*/ 145 w 166"/>
                <a:gd name="T61" fmla="*/ 185 h 198"/>
                <a:gd name="T62" fmla="*/ 122 w 166"/>
                <a:gd name="T63" fmla="*/ 195 h 198"/>
                <a:gd name="T64" fmla="*/ 96 w 166"/>
                <a:gd name="T65" fmla="*/ 198 h 198"/>
                <a:gd name="T66" fmla="*/ 0 w 166"/>
                <a:gd name="T67" fmla="*/ 198 h 198"/>
                <a:gd name="T68" fmla="*/ 0 w 166"/>
                <a:gd name="T69" fmla="*/ 0 h 198"/>
                <a:gd name="T70" fmla="*/ 93 w 166"/>
                <a:gd name="T7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98">
                  <a:moveTo>
                    <a:pt x="90" y="165"/>
                  </a:moveTo>
                  <a:cubicBezTo>
                    <a:pt x="95" y="165"/>
                    <a:pt x="99" y="164"/>
                    <a:pt x="103" y="163"/>
                  </a:cubicBezTo>
                  <a:cubicBezTo>
                    <a:pt x="106" y="162"/>
                    <a:pt x="110" y="161"/>
                    <a:pt x="113" y="159"/>
                  </a:cubicBezTo>
                  <a:cubicBezTo>
                    <a:pt x="116" y="157"/>
                    <a:pt x="118" y="155"/>
                    <a:pt x="120" y="151"/>
                  </a:cubicBezTo>
                  <a:cubicBezTo>
                    <a:pt x="122" y="148"/>
                    <a:pt x="123" y="144"/>
                    <a:pt x="123" y="138"/>
                  </a:cubicBezTo>
                  <a:cubicBezTo>
                    <a:pt x="123" y="128"/>
                    <a:pt x="120" y="121"/>
                    <a:pt x="114" y="117"/>
                  </a:cubicBezTo>
                  <a:cubicBezTo>
                    <a:pt x="108" y="112"/>
                    <a:pt x="101" y="110"/>
                    <a:pt x="91" y="110"/>
                  </a:cubicBezTo>
                  <a:cubicBezTo>
                    <a:pt x="44" y="110"/>
                    <a:pt x="44" y="110"/>
                    <a:pt x="44" y="110"/>
                  </a:cubicBezTo>
                  <a:cubicBezTo>
                    <a:pt x="44" y="165"/>
                    <a:pt x="44" y="165"/>
                    <a:pt x="44" y="165"/>
                  </a:cubicBezTo>
                  <a:lnTo>
                    <a:pt x="90" y="165"/>
                  </a:lnTo>
                  <a:close/>
                  <a:moveTo>
                    <a:pt x="88" y="80"/>
                  </a:moveTo>
                  <a:cubicBezTo>
                    <a:pt x="96" y="80"/>
                    <a:pt x="102" y="78"/>
                    <a:pt x="107" y="75"/>
                  </a:cubicBezTo>
                  <a:cubicBezTo>
                    <a:pt x="112" y="71"/>
                    <a:pt x="115" y="65"/>
                    <a:pt x="115" y="57"/>
                  </a:cubicBezTo>
                  <a:cubicBezTo>
                    <a:pt x="115" y="52"/>
                    <a:pt x="114" y="48"/>
                    <a:pt x="112" y="45"/>
                  </a:cubicBezTo>
                  <a:cubicBezTo>
                    <a:pt x="110" y="42"/>
                    <a:pt x="108" y="40"/>
                    <a:pt x="105" y="38"/>
                  </a:cubicBezTo>
                  <a:cubicBezTo>
                    <a:pt x="103" y="37"/>
                    <a:pt x="99" y="35"/>
                    <a:pt x="96" y="35"/>
                  </a:cubicBezTo>
                  <a:cubicBezTo>
                    <a:pt x="92" y="34"/>
                    <a:pt x="88" y="34"/>
                    <a:pt x="85" y="34"/>
                  </a:cubicBezTo>
                  <a:cubicBezTo>
                    <a:pt x="44" y="34"/>
                    <a:pt x="44" y="34"/>
                    <a:pt x="44" y="34"/>
                  </a:cubicBezTo>
                  <a:cubicBezTo>
                    <a:pt x="44" y="80"/>
                    <a:pt x="44" y="80"/>
                    <a:pt x="44" y="80"/>
                  </a:cubicBezTo>
                  <a:lnTo>
                    <a:pt x="88" y="80"/>
                  </a:lnTo>
                  <a:close/>
                  <a:moveTo>
                    <a:pt x="93" y="0"/>
                  </a:moveTo>
                  <a:cubicBezTo>
                    <a:pt x="103" y="0"/>
                    <a:pt x="112" y="1"/>
                    <a:pt x="119" y="2"/>
                  </a:cubicBezTo>
                  <a:cubicBezTo>
                    <a:pt x="127" y="4"/>
                    <a:pt x="134" y="7"/>
                    <a:pt x="139" y="11"/>
                  </a:cubicBezTo>
                  <a:cubicBezTo>
                    <a:pt x="145" y="14"/>
                    <a:pt x="149" y="20"/>
                    <a:pt x="152" y="26"/>
                  </a:cubicBezTo>
                  <a:cubicBezTo>
                    <a:pt x="155" y="32"/>
                    <a:pt x="157" y="40"/>
                    <a:pt x="157" y="49"/>
                  </a:cubicBezTo>
                  <a:cubicBezTo>
                    <a:pt x="157" y="59"/>
                    <a:pt x="155" y="67"/>
                    <a:pt x="150" y="74"/>
                  </a:cubicBezTo>
                  <a:cubicBezTo>
                    <a:pt x="145" y="81"/>
                    <a:pt x="139" y="86"/>
                    <a:pt x="130" y="91"/>
                  </a:cubicBezTo>
                  <a:cubicBezTo>
                    <a:pt x="142" y="94"/>
                    <a:pt x="151" y="100"/>
                    <a:pt x="157" y="109"/>
                  </a:cubicBezTo>
                  <a:cubicBezTo>
                    <a:pt x="163" y="118"/>
                    <a:pt x="166" y="128"/>
                    <a:pt x="166" y="141"/>
                  </a:cubicBezTo>
                  <a:cubicBezTo>
                    <a:pt x="166" y="151"/>
                    <a:pt x="164" y="160"/>
                    <a:pt x="160" y="167"/>
                  </a:cubicBezTo>
                  <a:cubicBezTo>
                    <a:pt x="157" y="174"/>
                    <a:pt x="151" y="180"/>
                    <a:pt x="145" y="185"/>
                  </a:cubicBezTo>
                  <a:cubicBezTo>
                    <a:pt x="138" y="189"/>
                    <a:pt x="131" y="193"/>
                    <a:pt x="122" y="195"/>
                  </a:cubicBezTo>
                  <a:cubicBezTo>
                    <a:pt x="114" y="197"/>
                    <a:pt x="105" y="198"/>
                    <a:pt x="96" y="198"/>
                  </a:cubicBezTo>
                  <a:cubicBezTo>
                    <a:pt x="0" y="198"/>
                    <a:pt x="0" y="198"/>
                    <a:pt x="0" y="198"/>
                  </a:cubicBezTo>
                  <a:cubicBezTo>
                    <a:pt x="0" y="0"/>
                    <a:pt x="0" y="0"/>
                    <a:pt x="0" y="0"/>
                  </a:cubicBezTo>
                  <a:lnTo>
                    <a:pt x="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59" name="Freeform 14"/>
            <p:cNvSpPr>
              <a:spLocks/>
            </p:cNvSpPr>
            <p:nvPr userDrawn="1"/>
          </p:nvSpPr>
          <p:spPr bwMode="auto">
            <a:xfrm>
              <a:off x="1170" y="2840"/>
              <a:ext cx="69" cy="75"/>
            </a:xfrm>
            <a:custGeom>
              <a:avLst/>
              <a:gdLst>
                <a:gd name="T0" fmla="*/ 97 w 134"/>
                <a:gd name="T1" fmla="*/ 143 h 147"/>
                <a:gd name="T2" fmla="*/ 97 w 134"/>
                <a:gd name="T3" fmla="*/ 123 h 147"/>
                <a:gd name="T4" fmla="*/ 96 w 134"/>
                <a:gd name="T5" fmla="*/ 123 h 147"/>
                <a:gd name="T6" fmla="*/ 77 w 134"/>
                <a:gd name="T7" fmla="*/ 141 h 147"/>
                <a:gd name="T8" fmla="*/ 52 w 134"/>
                <a:gd name="T9" fmla="*/ 147 h 147"/>
                <a:gd name="T10" fmla="*/ 26 w 134"/>
                <a:gd name="T11" fmla="*/ 143 h 147"/>
                <a:gd name="T12" fmla="*/ 10 w 134"/>
                <a:gd name="T13" fmla="*/ 131 h 147"/>
                <a:gd name="T14" fmla="*/ 2 w 134"/>
                <a:gd name="T15" fmla="*/ 112 h 147"/>
                <a:gd name="T16" fmla="*/ 0 w 134"/>
                <a:gd name="T17" fmla="*/ 88 h 147"/>
                <a:gd name="T18" fmla="*/ 0 w 134"/>
                <a:gd name="T19" fmla="*/ 0 h 147"/>
                <a:gd name="T20" fmla="*/ 39 w 134"/>
                <a:gd name="T21" fmla="*/ 0 h 147"/>
                <a:gd name="T22" fmla="*/ 39 w 134"/>
                <a:gd name="T23" fmla="*/ 81 h 147"/>
                <a:gd name="T24" fmla="*/ 45 w 134"/>
                <a:gd name="T25" fmla="*/ 107 h 147"/>
                <a:gd name="T26" fmla="*/ 64 w 134"/>
                <a:gd name="T27" fmla="*/ 116 h 147"/>
                <a:gd name="T28" fmla="*/ 88 w 134"/>
                <a:gd name="T29" fmla="*/ 107 h 147"/>
                <a:gd name="T30" fmla="*/ 95 w 134"/>
                <a:gd name="T31" fmla="*/ 75 h 147"/>
                <a:gd name="T32" fmla="*/ 95 w 134"/>
                <a:gd name="T33" fmla="*/ 0 h 147"/>
                <a:gd name="T34" fmla="*/ 134 w 134"/>
                <a:gd name="T35" fmla="*/ 0 h 147"/>
                <a:gd name="T36" fmla="*/ 134 w 134"/>
                <a:gd name="T37" fmla="*/ 143 h 147"/>
                <a:gd name="T38" fmla="*/ 97 w 134"/>
                <a:gd name="T39"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47">
                  <a:moveTo>
                    <a:pt x="97" y="143"/>
                  </a:moveTo>
                  <a:cubicBezTo>
                    <a:pt x="97" y="123"/>
                    <a:pt x="97" y="123"/>
                    <a:pt x="97" y="123"/>
                  </a:cubicBezTo>
                  <a:cubicBezTo>
                    <a:pt x="96" y="123"/>
                    <a:pt x="96" y="123"/>
                    <a:pt x="96" y="123"/>
                  </a:cubicBezTo>
                  <a:cubicBezTo>
                    <a:pt x="91" y="132"/>
                    <a:pt x="85" y="138"/>
                    <a:pt x="77" y="141"/>
                  </a:cubicBezTo>
                  <a:cubicBezTo>
                    <a:pt x="69" y="145"/>
                    <a:pt x="60" y="147"/>
                    <a:pt x="52" y="147"/>
                  </a:cubicBezTo>
                  <a:cubicBezTo>
                    <a:pt x="42" y="147"/>
                    <a:pt x="33" y="146"/>
                    <a:pt x="26" y="143"/>
                  </a:cubicBezTo>
                  <a:cubicBezTo>
                    <a:pt x="19" y="140"/>
                    <a:pt x="14" y="136"/>
                    <a:pt x="10" y="131"/>
                  </a:cubicBezTo>
                  <a:cubicBezTo>
                    <a:pt x="6" y="126"/>
                    <a:pt x="3" y="120"/>
                    <a:pt x="2" y="112"/>
                  </a:cubicBezTo>
                  <a:cubicBezTo>
                    <a:pt x="0" y="105"/>
                    <a:pt x="0" y="97"/>
                    <a:pt x="0" y="88"/>
                  </a:cubicBezTo>
                  <a:cubicBezTo>
                    <a:pt x="0" y="0"/>
                    <a:pt x="0" y="0"/>
                    <a:pt x="0" y="0"/>
                  </a:cubicBezTo>
                  <a:cubicBezTo>
                    <a:pt x="39" y="0"/>
                    <a:pt x="39" y="0"/>
                    <a:pt x="39" y="0"/>
                  </a:cubicBezTo>
                  <a:cubicBezTo>
                    <a:pt x="39" y="81"/>
                    <a:pt x="39" y="81"/>
                    <a:pt x="39" y="81"/>
                  </a:cubicBezTo>
                  <a:cubicBezTo>
                    <a:pt x="39" y="93"/>
                    <a:pt x="41" y="102"/>
                    <a:pt x="45" y="107"/>
                  </a:cubicBezTo>
                  <a:cubicBezTo>
                    <a:pt x="48" y="113"/>
                    <a:pt x="55" y="116"/>
                    <a:pt x="64" y="116"/>
                  </a:cubicBezTo>
                  <a:cubicBezTo>
                    <a:pt x="75" y="116"/>
                    <a:pt x="83" y="113"/>
                    <a:pt x="88" y="107"/>
                  </a:cubicBezTo>
                  <a:cubicBezTo>
                    <a:pt x="92" y="100"/>
                    <a:pt x="95" y="90"/>
                    <a:pt x="95" y="75"/>
                  </a:cubicBezTo>
                  <a:cubicBezTo>
                    <a:pt x="95" y="0"/>
                    <a:pt x="95" y="0"/>
                    <a:pt x="95" y="0"/>
                  </a:cubicBezTo>
                  <a:cubicBezTo>
                    <a:pt x="134" y="0"/>
                    <a:pt x="134" y="0"/>
                    <a:pt x="134" y="0"/>
                  </a:cubicBezTo>
                  <a:cubicBezTo>
                    <a:pt x="134" y="143"/>
                    <a:pt x="134" y="143"/>
                    <a:pt x="134" y="143"/>
                  </a:cubicBezTo>
                  <a:lnTo>
                    <a:pt x="97"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0" name="Freeform 15"/>
            <p:cNvSpPr>
              <a:spLocks/>
            </p:cNvSpPr>
            <p:nvPr userDrawn="1"/>
          </p:nvSpPr>
          <p:spPr bwMode="auto">
            <a:xfrm>
              <a:off x="1249" y="2837"/>
              <a:ext cx="68" cy="78"/>
            </a:xfrm>
            <a:custGeom>
              <a:avLst/>
              <a:gdLst>
                <a:gd name="T0" fmla="*/ 40 w 133"/>
                <a:gd name="T1" fmla="*/ 112 h 151"/>
                <a:gd name="T2" fmla="*/ 47 w 133"/>
                <a:gd name="T3" fmla="*/ 119 h 151"/>
                <a:gd name="T4" fmla="*/ 56 w 133"/>
                <a:gd name="T5" fmla="*/ 124 h 151"/>
                <a:gd name="T6" fmla="*/ 67 w 133"/>
                <a:gd name="T7" fmla="*/ 125 h 151"/>
                <a:gd name="T8" fmla="*/ 76 w 133"/>
                <a:gd name="T9" fmla="*/ 124 h 151"/>
                <a:gd name="T10" fmla="*/ 85 w 133"/>
                <a:gd name="T11" fmla="*/ 121 h 151"/>
                <a:gd name="T12" fmla="*/ 91 w 133"/>
                <a:gd name="T13" fmla="*/ 115 h 151"/>
                <a:gd name="T14" fmla="*/ 93 w 133"/>
                <a:gd name="T15" fmla="*/ 107 h 151"/>
                <a:gd name="T16" fmla="*/ 82 w 133"/>
                <a:gd name="T17" fmla="*/ 93 h 151"/>
                <a:gd name="T18" fmla="*/ 49 w 133"/>
                <a:gd name="T19" fmla="*/ 84 h 151"/>
                <a:gd name="T20" fmla="*/ 32 w 133"/>
                <a:gd name="T21" fmla="*/ 80 h 151"/>
                <a:gd name="T22" fmla="*/ 17 w 133"/>
                <a:gd name="T23" fmla="*/ 73 h 151"/>
                <a:gd name="T24" fmla="*/ 7 w 133"/>
                <a:gd name="T25" fmla="*/ 62 h 151"/>
                <a:gd name="T26" fmla="*/ 3 w 133"/>
                <a:gd name="T27" fmla="*/ 46 h 151"/>
                <a:gd name="T28" fmla="*/ 8 w 133"/>
                <a:gd name="T29" fmla="*/ 23 h 151"/>
                <a:gd name="T30" fmla="*/ 23 w 133"/>
                <a:gd name="T31" fmla="*/ 9 h 151"/>
                <a:gd name="T32" fmla="*/ 43 w 133"/>
                <a:gd name="T33" fmla="*/ 2 h 151"/>
                <a:gd name="T34" fmla="*/ 66 w 133"/>
                <a:gd name="T35" fmla="*/ 0 h 151"/>
                <a:gd name="T36" fmla="*/ 88 w 133"/>
                <a:gd name="T37" fmla="*/ 2 h 151"/>
                <a:gd name="T38" fmla="*/ 108 w 133"/>
                <a:gd name="T39" fmla="*/ 10 h 151"/>
                <a:gd name="T40" fmla="*/ 122 w 133"/>
                <a:gd name="T41" fmla="*/ 24 h 151"/>
                <a:gd name="T42" fmla="*/ 129 w 133"/>
                <a:gd name="T43" fmla="*/ 46 h 151"/>
                <a:gd name="T44" fmla="*/ 91 w 133"/>
                <a:gd name="T45" fmla="*/ 46 h 151"/>
                <a:gd name="T46" fmla="*/ 83 w 133"/>
                <a:gd name="T47" fmla="*/ 30 h 151"/>
                <a:gd name="T48" fmla="*/ 64 w 133"/>
                <a:gd name="T49" fmla="*/ 26 h 151"/>
                <a:gd name="T50" fmla="*/ 57 w 133"/>
                <a:gd name="T51" fmla="*/ 27 h 151"/>
                <a:gd name="T52" fmla="*/ 50 w 133"/>
                <a:gd name="T53" fmla="*/ 28 h 151"/>
                <a:gd name="T54" fmla="*/ 45 w 133"/>
                <a:gd name="T55" fmla="*/ 32 h 151"/>
                <a:gd name="T56" fmla="*/ 42 w 133"/>
                <a:gd name="T57" fmla="*/ 40 h 151"/>
                <a:gd name="T58" fmla="*/ 46 w 133"/>
                <a:gd name="T59" fmla="*/ 48 h 151"/>
                <a:gd name="T60" fmla="*/ 57 w 133"/>
                <a:gd name="T61" fmla="*/ 54 h 151"/>
                <a:gd name="T62" fmla="*/ 71 w 133"/>
                <a:gd name="T63" fmla="*/ 57 h 151"/>
                <a:gd name="T64" fmla="*/ 87 w 133"/>
                <a:gd name="T65" fmla="*/ 61 h 151"/>
                <a:gd name="T66" fmla="*/ 104 w 133"/>
                <a:gd name="T67" fmla="*/ 66 h 151"/>
                <a:gd name="T68" fmla="*/ 119 w 133"/>
                <a:gd name="T69" fmla="*/ 73 h 151"/>
                <a:gd name="T70" fmla="*/ 129 w 133"/>
                <a:gd name="T71" fmla="*/ 84 h 151"/>
                <a:gd name="T72" fmla="*/ 133 w 133"/>
                <a:gd name="T73" fmla="*/ 101 h 151"/>
                <a:gd name="T74" fmla="*/ 127 w 133"/>
                <a:gd name="T75" fmla="*/ 125 h 151"/>
                <a:gd name="T76" fmla="*/ 112 w 133"/>
                <a:gd name="T77" fmla="*/ 140 h 151"/>
                <a:gd name="T78" fmla="*/ 91 w 133"/>
                <a:gd name="T79" fmla="*/ 149 h 151"/>
                <a:gd name="T80" fmla="*/ 67 w 133"/>
                <a:gd name="T81" fmla="*/ 151 h 151"/>
                <a:gd name="T82" fmla="*/ 43 w 133"/>
                <a:gd name="T83" fmla="*/ 149 h 151"/>
                <a:gd name="T84" fmla="*/ 21 w 133"/>
                <a:gd name="T85" fmla="*/ 140 h 151"/>
                <a:gd name="T86" fmla="*/ 6 w 133"/>
                <a:gd name="T87" fmla="*/ 125 h 151"/>
                <a:gd name="T88" fmla="*/ 0 w 133"/>
                <a:gd name="T89" fmla="*/ 101 h 151"/>
                <a:gd name="T90" fmla="*/ 37 w 133"/>
                <a:gd name="T91" fmla="*/ 101 h 151"/>
                <a:gd name="T92" fmla="*/ 40 w 133"/>
                <a:gd name="T93" fmla="*/ 11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51">
                  <a:moveTo>
                    <a:pt x="40" y="112"/>
                  </a:moveTo>
                  <a:cubicBezTo>
                    <a:pt x="42" y="115"/>
                    <a:pt x="44" y="117"/>
                    <a:pt x="47" y="119"/>
                  </a:cubicBezTo>
                  <a:cubicBezTo>
                    <a:pt x="49" y="121"/>
                    <a:pt x="53" y="123"/>
                    <a:pt x="56" y="124"/>
                  </a:cubicBezTo>
                  <a:cubicBezTo>
                    <a:pt x="60" y="124"/>
                    <a:pt x="64" y="125"/>
                    <a:pt x="67" y="125"/>
                  </a:cubicBezTo>
                  <a:cubicBezTo>
                    <a:pt x="70" y="125"/>
                    <a:pt x="73" y="125"/>
                    <a:pt x="76" y="124"/>
                  </a:cubicBezTo>
                  <a:cubicBezTo>
                    <a:pt x="79" y="123"/>
                    <a:pt x="82" y="122"/>
                    <a:pt x="85" y="121"/>
                  </a:cubicBezTo>
                  <a:cubicBezTo>
                    <a:pt x="87" y="119"/>
                    <a:pt x="89" y="118"/>
                    <a:pt x="91" y="115"/>
                  </a:cubicBezTo>
                  <a:cubicBezTo>
                    <a:pt x="92" y="113"/>
                    <a:pt x="93" y="110"/>
                    <a:pt x="93" y="107"/>
                  </a:cubicBezTo>
                  <a:cubicBezTo>
                    <a:pt x="93" y="101"/>
                    <a:pt x="89" y="96"/>
                    <a:pt x="82" y="93"/>
                  </a:cubicBezTo>
                  <a:cubicBezTo>
                    <a:pt x="74" y="90"/>
                    <a:pt x="63" y="87"/>
                    <a:pt x="49" y="84"/>
                  </a:cubicBezTo>
                  <a:cubicBezTo>
                    <a:pt x="43" y="83"/>
                    <a:pt x="37" y="81"/>
                    <a:pt x="32" y="80"/>
                  </a:cubicBezTo>
                  <a:cubicBezTo>
                    <a:pt x="26" y="78"/>
                    <a:pt x="21" y="76"/>
                    <a:pt x="17" y="73"/>
                  </a:cubicBezTo>
                  <a:cubicBezTo>
                    <a:pt x="13" y="70"/>
                    <a:pt x="9" y="66"/>
                    <a:pt x="7" y="62"/>
                  </a:cubicBezTo>
                  <a:cubicBezTo>
                    <a:pt x="4" y="58"/>
                    <a:pt x="3" y="52"/>
                    <a:pt x="3" y="46"/>
                  </a:cubicBezTo>
                  <a:cubicBezTo>
                    <a:pt x="3" y="37"/>
                    <a:pt x="5" y="29"/>
                    <a:pt x="8" y="23"/>
                  </a:cubicBezTo>
                  <a:cubicBezTo>
                    <a:pt x="12" y="17"/>
                    <a:pt x="17" y="13"/>
                    <a:pt x="23" y="9"/>
                  </a:cubicBezTo>
                  <a:cubicBezTo>
                    <a:pt x="29" y="6"/>
                    <a:pt x="35" y="3"/>
                    <a:pt x="43" y="2"/>
                  </a:cubicBezTo>
                  <a:cubicBezTo>
                    <a:pt x="50" y="1"/>
                    <a:pt x="58" y="0"/>
                    <a:pt x="66" y="0"/>
                  </a:cubicBezTo>
                  <a:cubicBezTo>
                    <a:pt x="73" y="0"/>
                    <a:pt x="81" y="1"/>
                    <a:pt x="88" y="2"/>
                  </a:cubicBezTo>
                  <a:cubicBezTo>
                    <a:pt x="95" y="4"/>
                    <a:pt x="102" y="6"/>
                    <a:pt x="108" y="10"/>
                  </a:cubicBezTo>
                  <a:cubicBezTo>
                    <a:pt x="114" y="13"/>
                    <a:pt x="118" y="18"/>
                    <a:pt x="122" y="24"/>
                  </a:cubicBezTo>
                  <a:cubicBezTo>
                    <a:pt x="126" y="29"/>
                    <a:pt x="128" y="37"/>
                    <a:pt x="129" y="46"/>
                  </a:cubicBezTo>
                  <a:cubicBezTo>
                    <a:pt x="91" y="46"/>
                    <a:pt x="91" y="46"/>
                    <a:pt x="91" y="46"/>
                  </a:cubicBezTo>
                  <a:cubicBezTo>
                    <a:pt x="91" y="38"/>
                    <a:pt x="88" y="33"/>
                    <a:pt x="83" y="30"/>
                  </a:cubicBezTo>
                  <a:cubicBezTo>
                    <a:pt x="78" y="28"/>
                    <a:pt x="71" y="26"/>
                    <a:pt x="64" y="26"/>
                  </a:cubicBezTo>
                  <a:cubicBezTo>
                    <a:pt x="62" y="26"/>
                    <a:pt x="60" y="26"/>
                    <a:pt x="57" y="27"/>
                  </a:cubicBezTo>
                  <a:cubicBezTo>
                    <a:pt x="55" y="27"/>
                    <a:pt x="52" y="28"/>
                    <a:pt x="50" y="28"/>
                  </a:cubicBezTo>
                  <a:cubicBezTo>
                    <a:pt x="48" y="29"/>
                    <a:pt x="46" y="31"/>
                    <a:pt x="45" y="32"/>
                  </a:cubicBezTo>
                  <a:cubicBezTo>
                    <a:pt x="43" y="34"/>
                    <a:pt x="42" y="37"/>
                    <a:pt x="42" y="40"/>
                  </a:cubicBezTo>
                  <a:cubicBezTo>
                    <a:pt x="42" y="43"/>
                    <a:pt x="44" y="46"/>
                    <a:pt x="46" y="48"/>
                  </a:cubicBezTo>
                  <a:cubicBezTo>
                    <a:pt x="49" y="50"/>
                    <a:pt x="52" y="52"/>
                    <a:pt x="57" y="54"/>
                  </a:cubicBezTo>
                  <a:cubicBezTo>
                    <a:pt x="61" y="55"/>
                    <a:pt x="65" y="56"/>
                    <a:pt x="71" y="57"/>
                  </a:cubicBezTo>
                  <a:cubicBezTo>
                    <a:pt x="76" y="58"/>
                    <a:pt x="82" y="60"/>
                    <a:pt x="87" y="61"/>
                  </a:cubicBezTo>
                  <a:cubicBezTo>
                    <a:pt x="93" y="62"/>
                    <a:pt x="99" y="64"/>
                    <a:pt x="104" y="66"/>
                  </a:cubicBezTo>
                  <a:cubicBezTo>
                    <a:pt x="109" y="68"/>
                    <a:pt x="114" y="70"/>
                    <a:pt x="119" y="73"/>
                  </a:cubicBezTo>
                  <a:cubicBezTo>
                    <a:pt x="123" y="76"/>
                    <a:pt x="126" y="80"/>
                    <a:pt x="129" y="84"/>
                  </a:cubicBezTo>
                  <a:cubicBezTo>
                    <a:pt x="132" y="89"/>
                    <a:pt x="133" y="95"/>
                    <a:pt x="133" y="101"/>
                  </a:cubicBezTo>
                  <a:cubicBezTo>
                    <a:pt x="133" y="111"/>
                    <a:pt x="131" y="119"/>
                    <a:pt x="127" y="125"/>
                  </a:cubicBezTo>
                  <a:cubicBezTo>
                    <a:pt x="123" y="131"/>
                    <a:pt x="118" y="137"/>
                    <a:pt x="112" y="140"/>
                  </a:cubicBezTo>
                  <a:cubicBezTo>
                    <a:pt x="106" y="144"/>
                    <a:pt x="99" y="147"/>
                    <a:pt x="91" y="149"/>
                  </a:cubicBezTo>
                  <a:cubicBezTo>
                    <a:pt x="83" y="150"/>
                    <a:pt x="75" y="151"/>
                    <a:pt x="67" y="151"/>
                  </a:cubicBezTo>
                  <a:cubicBezTo>
                    <a:pt x="59" y="151"/>
                    <a:pt x="51" y="150"/>
                    <a:pt x="43" y="149"/>
                  </a:cubicBezTo>
                  <a:cubicBezTo>
                    <a:pt x="35" y="147"/>
                    <a:pt x="28" y="144"/>
                    <a:pt x="21" y="140"/>
                  </a:cubicBezTo>
                  <a:cubicBezTo>
                    <a:pt x="15" y="136"/>
                    <a:pt x="10" y="131"/>
                    <a:pt x="6" y="125"/>
                  </a:cubicBezTo>
                  <a:cubicBezTo>
                    <a:pt x="2" y="118"/>
                    <a:pt x="0" y="110"/>
                    <a:pt x="0" y="101"/>
                  </a:cubicBezTo>
                  <a:cubicBezTo>
                    <a:pt x="37" y="101"/>
                    <a:pt x="37" y="101"/>
                    <a:pt x="37" y="101"/>
                  </a:cubicBezTo>
                  <a:cubicBezTo>
                    <a:pt x="37" y="105"/>
                    <a:pt x="38" y="109"/>
                    <a:pt x="40" y="1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1" name="Freeform 16"/>
            <p:cNvSpPr>
              <a:spLocks noEditPoints="1"/>
            </p:cNvSpPr>
            <p:nvPr userDrawn="1"/>
          </p:nvSpPr>
          <p:spPr bwMode="auto">
            <a:xfrm>
              <a:off x="1327" y="2811"/>
              <a:ext cx="20" cy="102"/>
            </a:xfrm>
            <a:custGeom>
              <a:avLst/>
              <a:gdLst>
                <a:gd name="T0" fmla="*/ 20 w 20"/>
                <a:gd name="T1" fmla="*/ 102 h 102"/>
                <a:gd name="T2" fmla="*/ 0 w 20"/>
                <a:gd name="T3" fmla="*/ 102 h 102"/>
                <a:gd name="T4" fmla="*/ 0 w 20"/>
                <a:gd name="T5" fmla="*/ 29 h 102"/>
                <a:gd name="T6" fmla="*/ 20 w 20"/>
                <a:gd name="T7" fmla="*/ 29 h 102"/>
                <a:gd name="T8" fmla="*/ 20 w 20"/>
                <a:gd name="T9" fmla="*/ 102 h 102"/>
                <a:gd name="T10" fmla="*/ 0 w 20"/>
                <a:gd name="T11" fmla="*/ 0 h 102"/>
                <a:gd name="T12" fmla="*/ 20 w 20"/>
                <a:gd name="T13" fmla="*/ 0 h 102"/>
                <a:gd name="T14" fmla="*/ 20 w 20"/>
                <a:gd name="T15" fmla="*/ 17 h 102"/>
                <a:gd name="T16" fmla="*/ 0 w 20"/>
                <a:gd name="T17" fmla="*/ 17 h 102"/>
                <a:gd name="T18" fmla="*/ 0 w 20"/>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2">
                  <a:moveTo>
                    <a:pt x="20" y="102"/>
                  </a:moveTo>
                  <a:lnTo>
                    <a:pt x="0" y="102"/>
                  </a:lnTo>
                  <a:lnTo>
                    <a:pt x="0" y="29"/>
                  </a:lnTo>
                  <a:lnTo>
                    <a:pt x="20" y="29"/>
                  </a:lnTo>
                  <a:lnTo>
                    <a:pt x="20" y="102"/>
                  </a:lnTo>
                  <a:close/>
                  <a:moveTo>
                    <a:pt x="0" y="0"/>
                  </a:moveTo>
                  <a:lnTo>
                    <a:pt x="20" y="0"/>
                  </a:lnTo>
                  <a:lnTo>
                    <a:pt x="20" y="17"/>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2" name="Freeform 17"/>
            <p:cNvSpPr>
              <a:spLocks/>
            </p:cNvSpPr>
            <p:nvPr userDrawn="1"/>
          </p:nvSpPr>
          <p:spPr bwMode="auto">
            <a:xfrm>
              <a:off x="1361" y="2837"/>
              <a:ext cx="68" cy="76"/>
            </a:xfrm>
            <a:custGeom>
              <a:avLst/>
              <a:gdLst>
                <a:gd name="T0" fmla="*/ 38 w 135"/>
                <a:gd name="T1" fmla="*/ 4 h 147"/>
                <a:gd name="T2" fmla="*/ 38 w 135"/>
                <a:gd name="T3" fmla="*/ 24 h 147"/>
                <a:gd name="T4" fmla="*/ 39 w 135"/>
                <a:gd name="T5" fmla="*/ 24 h 147"/>
                <a:gd name="T6" fmla="*/ 58 w 135"/>
                <a:gd name="T7" fmla="*/ 6 h 147"/>
                <a:gd name="T8" fmla="*/ 82 w 135"/>
                <a:gd name="T9" fmla="*/ 0 h 147"/>
                <a:gd name="T10" fmla="*/ 108 w 135"/>
                <a:gd name="T11" fmla="*/ 4 h 147"/>
                <a:gd name="T12" fmla="*/ 124 w 135"/>
                <a:gd name="T13" fmla="*/ 16 h 147"/>
                <a:gd name="T14" fmla="*/ 133 w 135"/>
                <a:gd name="T15" fmla="*/ 35 h 147"/>
                <a:gd name="T16" fmla="*/ 135 w 135"/>
                <a:gd name="T17" fmla="*/ 59 h 147"/>
                <a:gd name="T18" fmla="*/ 135 w 135"/>
                <a:gd name="T19" fmla="*/ 147 h 147"/>
                <a:gd name="T20" fmla="*/ 95 w 135"/>
                <a:gd name="T21" fmla="*/ 147 h 147"/>
                <a:gd name="T22" fmla="*/ 95 w 135"/>
                <a:gd name="T23" fmla="*/ 66 h 147"/>
                <a:gd name="T24" fmla="*/ 90 w 135"/>
                <a:gd name="T25" fmla="*/ 40 h 147"/>
                <a:gd name="T26" fmla="*/ 70 w 135"/>
                <a:gd name="T27" fmla="*/ 31 h 147"/>
                <a:gd name="T28" fmla="*/ 47 w 135"/>
                <a:gd name="T29" fmla="*/ 41 h 147"/>
                <a:gd name="T30" fmla="*/ 40 w 135"/>
                <a:gd name="T31" fmla="*/ 72 h 147"/>
                <a:gd name="T32" fmla="*/ 40 w 135"/>
                <a:gd name="T33" fmla="*/ 147 h 147"/>
                <a:gd name="T34" fmla="*/ 0 w 135"/>
                <a:gd name="T35" fmla="*/ 147 h 147"/>
                <a:gd name="T36" fmla="*/ 0 w 135"/>
                <a:gd name="T37" fmla="*/ 4 h 147"/>
                <a:gd name="T38" fmla="*/ 38 w 135"/>
                <a:gd name="T39" fmla="*/ 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47">
                  <a:moveTo>
                    <a:pt x="38" y="4"/>
                  </a:moveTo>
                  <a:cubicBezTo>
                    <a:pt x="38" y="24"/>
                    <a:pt x="38" y="24"/>
                    <a:pt x="38" y="24"/>
                  </a:cubicBezTo>
                  <a:cubicBezTo>
                    <a:pt x="39" y="24"/>
                    <a:pt x="39" y="24"/>
                    <a:pt x="39" y="24"/>
                  </a:cubicBezTo>
                  <a:cubicBezTo>
                    <a:pt x="44" y="15"/>
                    <a:pt x="50" y="9"/>
                    <a:pt x="58" y="6"/>
                  </a:cubicBezTo>
                  <a:cubicBezTo>
                    <a:pt x="66" y="2"/>
                    <a:pt x="74" y="0"/>
                    <a:pt x="82" y="0"/>
                  </a:cubicBezTo>
                  <a:cubicBezTo>
                    <a:pt x="93" y="0"/>
                    <a:pt x="102" y="1"/>
                    <a:pt x="108" y="4"/>
                  </a:cubicBezTo>
                  <a:cubicBezTo>
                    <a:pt x="115" y="7"/>
                    <a:pt x="121" y="11"/>
                    <a:pt x="124" y="16"/>
                  </a:cubicBezTo>
                  <a:cubicBezTo>
                    <a:pt x="128" y="21"/>
                    <a:pt x="131" y="27"/>
                    <a:pt x="133" y="35"/>
                  </a:cubicBezTo>
                  <a:cubicBezTo>
                    <a:pt x="134" y="42"/>
                    <a:pt x="135" y="50"/>
                    <a:pt x="135" y="59"/>
                  </a:cubicBezTo>
                  <a:cubicBezTo>
                    <a:pt x="135" y="147"/>
                    <a:pt x="135" y="147"/>
                    <a:pt x="135" y="147"/>
                  </a:cubicBezTo>
                  <a:cubicBezTo>
                    <a:pt x="95" y="147"/>
                    <a:pt x="95" y="147"/>
                    <a:pt x="95" y="147"/>
                  </a:cubicBezTo>
                  <a:cubicBezTo>
                    <a:pt x="95" y="66"/>
                    <a:pt x="95" y="66"/>
                    <a:pt x="95" y="66"/>
                  </a:cubicBezTo>
                  <a:cubicBezTo>
                    <a:pt x="95" y="54"/>
                    <a:pt x="94" y="46"/>
                    <a:pt x="90" y="40"/>
                  </a:cubicBezTo>
                  <a:cubicBezTo>
                    <a:pt x="86" y="34"/>
                    <a:pt x="80" y="31"/>
                    <a:pt x="70" y="31"/>
                  </a:cubicBezTo>
                  <a:cubicBezTo>
                    <a:pt x="59" y="31"/>
                    <a:pt x="52" y="34"/>
                    <a:pt x="47" y="41"/>
                  </a:cubicBezTo>
                  <a:cubicBezTo>
                    <a:pt x="42" y="47"/>
                    <a:pt x="40" y="57"/>
                    <a:pt x="40" y="72"/>
                  </a:cubicBezTo>
                  <a:cubicBezTo>
                    <a:pt x="40" y="147"/>
                    <a:pt x="40" y="147"/>
                    <a:pt x="40" y="147"/>
                  </a:cubicBezTo>
                  <a:cubicBezTo>
                    <a:pt x="0" y="147"/>
                    <a:pt x="0" y="147"/>
                    <a:pt x="0" y="147"/>
                  </a:cubicBezTo>
                  <a:cubicBezTo>
                    <a:pt x="0" y="4"/>
                    <a:pt x="0" y="4"/>
                    <a:pt x="0" y="4"/>
                  </a:cubicBezTo>
                  <a:lnTo>
                    <a:pt x="3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3" name="Freeform 18"/>
            <p:cNvSpPr>
              <a:spLocks noEditPoints="1"/>
            </p:cNvSpPr>
            <p:nvPr userDrawn="1"/>
          </p:nvSpPr>
          <p:spPr bwMode="auto">
            <a:xfrm>
              <a:off x="1439" y="2837"/>
              <a:ext cx="74" cy="78"/>
            </a:xfrm>
            <a:custGeom>
              <a:avLst/>
              <a:gdLst>
                <a:gd name="T0" fmla="*/ 94 w 144"/>
                <a:gd name="T1" fmla="*/ 37 h 151"/>
                <a:gd name="T2" fmla="*/ 72 w 144"/>
                <a:gd name="T3" fmla="*/ 30 h 151"/>
                <a:gd name="T4" fmla="*/ 56 w 144"/>
                <a:gd name="T5" fmla="*/ 33 h 151"/>
                <a:gd name="T6" fmla="*/ 46 w 144"/>
                <a:gd name="T7" fmla="*/ 41 h 151"/>
                <a:gd name="T8" fmla="*/ 41 w 144"/>
                <a:gd name="T9" fmla="*/ 51 h 151"/>
                <a:gd name="T10" fmla="*/ 39 w 144"/>
                <a:gd name="T11" fmla="*/ 60 h 151"/>
                <a:gd name="T12" fmla="*/ 103 w 144"/>
                <a:gd name="T13" fmla="*/ 60 h 151"/>
                <a:gd name="T14" fmla="*/ 94 w 144"/>
                <a:gd name="T15" fmla="*/ 37 h 151"/>
                <a:gd name="T16" fmla="*/ 49 w 144"/>
                <a:gd name="T17" fmla="*/ 113 h 151"/>
                <a:gd name="T18" fmla="*/ 75 w 144"/>
                <a:gd name="T19" fmla="*/ 122 h 151"/>
                <a:gd name="T20" fmla="*/ 95 w 144"/>
                <a:gd name="T21" fmla="*/ 116 h 151"/>
                <a:gd name="T22" fmla="*/ 106 w 144"/>
                <a:gd name="T23" fmla="*/ 103 h 151"/>
                <a:gd name="T24" fmla="*/ 140 w 144"/>
                <a:gd name="T25" fmla="*/ 103 h 151"/>
                <a:gd name="T26" fmla="*/ 115 w 144"/>
                <a:gd name="T27" fmla="*/ 140 h 151"/>
                <a:gd name="T28" fmla="*/ 73 w 144"/>
                <a:gd name="T29" fmla="*/ 151 h 151"/>
                <a:gd name="T30" fmla="*/ 43 w 144"/>
                <a:gd name="T31" fmla="*/ 146 h 151"/>
                <a:gd name="T32" fmla="*/ 20 w 144"/>
                <a:gd name="T33" fmla="*/ 130 h 151"/>
                <a:gd name="T34" fmla="*/ 5 w 144"/>
                <a:gd name="T35" fmla="*/ 106 h 151"/>
                <a:gd name="T36" fmla="*/ 0 w 144"/>
                <a:gd name="T37" fmla="*/ 76 h 151"/>
                <a:gd name="T38" fmla="*/ 5 w 144"/>
                <a:gd name="T39" fmla="*/ 46 h 151"/>
                <a:gd name="T40" fmla="*/ 20 w 144"/>
                <a:gd name="T41" fmla="*/ 22 h 151"/>
                <a:gd name="T42" fmla="*/ 43 w 144"/>
                <a:gd name="T43" fmla="*/ 6 h 151"/>
                <a:gd name="T44" fmla="*/ 73 w 144"/>
                <a:gd name="T45" fmla="*/ 0 h 151"/>
                <a:gd name="T46" fmla="*/ 105 w 144"/>
                <a:gd name="T47" fmla="*/ 7 h 151"/>
                <a:gd name="T48" fmla="*/ 128 w 144"/>
                <a:gd name="T49" fmla="*/ 26 h 151"/>
                <a:gd name="T50" fmla="*/ 140 w 144"/>
                <a:gd name="T51" fmla="*/ 53 h 151"/>
                <a:gd name="T52" fmla="*/ 143 w 144"/>
                <a:gd name="T53" fmla="*/ 85 h 151"/>
                <a:gd name="T54" fmla="*/ 39 w 144"/>
                <a:gd name="T55" fmla="*/ 85 h 151"/>
                <a:gd name="T56" fmla="*/ 49 w 144"/>
                <a:gd name="T57" fmla="*/ 1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51">
                  <a:moveTo>
                    <a:pt x="94" y="37"/>
                  </a:moveTo>
                  <a:cubicBezTo>
                    <a:pt x="89" y="32"/>
                    <a:pt x="82" y="30"/>
                    <a:pt x="72" y="30"/>
                  </a:cubicBezTo>
                  <a:cubicBezTo>
                    <a:pt x="66" y="30"/>
                    <a:pt x="61" y="31"/>
                    <a:pt x="56" y="33"/>
                  </a:cubicBezTo>
                  <a:cubicBezTo>
                    <a:pt x="52" y="35"/>
                    <a:pt x="49" y="38"/>
                    <a:pt x="46" y="41"/>
                  </a:cubicBezTo>
                  <a:cubicBezTo>
                    <a:pt x="44" y="44"/>
                    <a:pt x="42" y="47"/>
                    <a:pt x="41" y="51"/>
                  </a:cubicBezTo>
                  <a:cubicBezTo>
                    <a:pt x="40" y="54"/>
                    <a:pt x="39" y="57"/>
                    <a:pt x="39" y="60"/>
                  </a:cubicBezTo>
                  <a:cubicBezTo>
                    <a:pt x="103" y="60"/>
                    <a:pt x="103" y="60"/>
                    <a:pt x="103" y="60"/>
                  </a:cubicBezTo>
                  <a:cubicBezTo>
                    <a:pt x="102" y="50"/>
                    <a:pt x="98" y="43"/>
                    <a:pt x="94" y="37"/>
                  </a:cubicBezTo>
                  <a:moveTo>
                    <a:pt x="49" y="113"/>
                  </a:moveTo>
                  <a:cubicBezTo>
                    <a:pt x="55" y="119"/>
                    <a:pt x="63" y="122"/>
                    <a:pt x="75" y="122"/>
                  </a:cubicBezTo>
                  <a:cubicBezTo>
                    <a:pt x="83" y="122"/>
                    <a:pt x="89" y="120"/>
                    <a:pt x="95" y="116"/>
                  </a:cubicBezTo>
                  <a:cubicBezTo>
                    <a:pt x="101" y="112"/>
                    <a:pt x="104" y="107"/>
                    <a:pt x="106" y="103"/>
                  </a:cubicBezTo>
                  <a:cubicBezTo>
                    <a:pt x="140" y="103"/>
                    <a:pt x="140" y="103"/>
                    <a:pt x="140" y="103"/>
                  </a:cubicBezTo>
                  <a:cubicBezTo>
                    <a:pt x="135" y="120"/>
                    <a:pt x="126" y="133"/>
                    <a:pt x="115" y="140"/>
                  </a:cubicBezTo>
                  <a:cubicBezTo>
                    <a:pt x="103" y="147"/>
                    <a:pt x="90" y="151"/>
                    <a:pt x="73" y="151"/>
                  </a:cubicBezTo>
                  <a:cubicBezTo>
                    <a:pt x="62" y="151"/>
                    <a:pt x="52" y="149"/>
                    <a:pt x="43" y="146"/>
                  </a:cubicBezTo>
                  <a:cubicBezTo>
                    <a:pt x="34" y="142"/>
                    <a:pt x="26" y="137"/>
                    <a:pt x="20" y="130"/>
                  </a:cubicBezTo>
                  <a:cubicBezTo>
                    <a:pt x="13" y="124"/>
                    <a:pt x="8" y="116"/>
                    <a:pt x="5" y="106"/>
                  </a:cubicBezTo>
                  <a:cubicBezTo>
                    <a:pt x="2" y="97"/>
                    <a:pt x="0" y="87"/>
                    <a:pt x="0" y="76"/>
                  </a:cubicBezTo>
                  <a:cubicBezTo>
                    <a:pt x="0" y="65"/>
                    <a:pt x="2" y="55"/>
                    <a:pt x="5" y="46"/>
                  </a:cubicBezTo>
                  <a:cubicBezTo>
                    <a:pt x="9" y="36"/>
                    <a:pt x="14" y="28"/>
                    <a:pt x="20" y="22"/>
                  </a:cubicBezTo>
                  <a:cubicBezTo>
                    <a:pt x="27" y="15"/>
                    <a:pt x="34" y="10"/>
                    <a:pt x="43" y="6"/>
                  </a:cubicBezTo>
                  <a:cubicBezTo>
                    <a:pt x="52" y="2"/>
                    <a:pt x="62" y="0"/>
                    <a:pt x="73" y="0"/>
                  </a:cubicBezTo>
                  <a:cubicBezTo>
                    <a:pt x="85" y="0"/>
                    <a:pt x="96" y="2"/>
                    <a:pt x="105" y="7"/>
                  </a:cubicBezTo>
                  <a:cubicBezTo>
                    <a:pt x="114" y="12"/>
                    <a:pt x="122" y="18"/>
                    <a:pt x="128" y="26"/>
                  </a:cubicBezTo>
                  <a:cubicBezTo>
                    <a:pt x="133" y="34"/>
                    <a:pt x="138" y="43"/>
                    <a:pt x="140" y="53"/>
                  </a:cubicBezTo>
                  <a:cubicBezTo>
                    <a:pt x="143" y="63"/>
                    <a:pt x="144" y="74"/>
                    <a:pt x="143" y="85"/>
                  </a:cubicBezTo>
                  <a:cubicBezTo>
                    <a:pt x="39" y="85"/>
                    <a:pt x="39" y="85"/>
                    <a:pt x="39" y="85"/>
                  </a:cubicBezTo>
                  <a:cubicBezTo>
                    <a:pt x="40" y="98"/>
                    <a:pt x="43" y="107"/>
                    <a:pt x="49" y="11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4" name="Freeform 19"/>
            <p:cNvSpPr>
              <a:spLocks/>
            </p:cNvSpPr>
            <p:nvPr userDrawn="1"/>
          </p:nvSpPr>
          <p:spPr bwMode="auto">
            <a:xfrm>
              <a:off x="1518" y="2837"/>
              <a:ext cx="68" cy="78"/>
            </a:xfrm>
            <a:custGeom>
              <a:avLst/>
              <a:gdLst>
                <a:gd name="T0" fmla="*/ 41 w 134"/>
                <a:gd name="T1" fmla="*/ 112 h 151"/>
                <a:gd name="T2" fmla="*/ 47 w 134"/>
                <a:gd name="T3" fmla="*/ 119 h 151"/>
                <a:gd name="T4" fmla="*/ 57 w 134"/>
                <a:gd name="T5" fmla="*/ 124 h 151"/>
                <a:gd name="T6" fmla="*/ 68 w 134"/>
                <a:gd name="T7" fmla="*/ 125 h 151"/>
                <a:gd name="T8" fmla="*/ 77 w 134"/>
                <a:gd name="T9" fmla="*/ 124 h 151"/>
                <a:gd name="T10" fmla="*/ 85 w 134"/>
                <a:gd name="T11" fmla="*/ 121 h 151"/>
                <a:gd name="T12" fmla="*/ 92 w 134"/>
                <a:gd name="T13" fmla="*/ 115 h 151"/>
                <a:gd name="T14" fmla="*/ 94 w 134"/>
                <a:gd name="T15" fmla="*/ 107 h 151"/>
                <a:gd name="T16" fmla="*/ 82 w 134"/>
                <a:gd name="T17" fmla="*/ 93 h 151"/>
                <a:gd name="T18" fmla="*/ 49 w 134"/>
                <a:gd name="T19" fmla="*/ 84 h 151"/>
                <a:gd name="T20" fmla="*/ 32 w 134"/>
                <a:gd name="T21" fmla="*/ 80 h 151"/>
                <a:gd name="T22" fmla="*/ 18 w 134"/>
                <a:gd name="T23" fmla="*/ 73 h 151"/>
                <a:gd name="T24" fmla="*/ 8 w 134"/>
                <a:gd name="T25" fmla="*/ 62 h 151"/>
                <a:gd name="T26" fmla="*/ 4 w 134"/>
                <a:gd name="T27" fmla="*/ 46 h 151"/>
                <a:gd name="T28" fmla="*/ 9 w 134"/>
                <a:gd name="T29" fmla="*/ 23 h 151"/>
                <a:gd name="T30" fmla="*/ 23 w 134"/>
                <a:gd name="T31" fmla="*/ 9 h 151"/>
                <a:gd name="T32" fmla="*/ 43 w 134"/>
                <a:gd name="T33" fmla="*/ 2 h 151"/>
                <a:gd name="T34" fmla="*/ 66 w 134"/>
                <a:gd name="T35" fmla="*/ 0 h 151"/>
                <a:gd name="T36" fmla="*/ 89 w 134"/>
                <a:gd name="T37" fmla="*/ 2 h 151"/>
                <a:gd name="T38" fmla="*/ 108 w 134"/>
                <a:gd name="T39" fmla="*/ 10 h 151"/>
                <a:gd name="T40" fmla="*/ 123 w 134"/>
                <a:gd name="T41" fmla="*/ 24 h 151"/>
                <a:gd name="T42" fmla="*/ 130 w 134"/>
                <a:gd name="T43" fmla="*/ 46 h 151"/>
                <a:gd name="T44" fmla="*/ 92 w 134"/>
                <a:gd name="T45" fmla="*/ 46 h 151"/>
                <a:gd name="T46" fmla="*/ 83 w 134"/>
                <a:gd name="T47" fmla="*/ 30 h 151"/>
                <a:gd name="T48" fmla="*/ 65 w 134"/>
                <a:gd name="T49" fmla="*/ 26 h 151"/>
                <a:gd name="T50" fmla="*/ 58 w 134"/>
                <a:gd name="T51" fmla="*/ 27 h 151"/>
                <a:gd name="T52" fmla="*/ 51 w 134"/>
                <a:gd name="T53" fmla="*/ 28 h 151"/>
                <a:gd name="T54" fmla="*/ 45 w 134"/>
                <a:gd name="T55" fmla="*/ 32 h 151"/>
                <a:gd name="T56" fmla="*/ 43 w 134"/>
                <a:gd name="T57" fmla="*/ 40 h 151"/>
                <a:gd name="T58" fmla="*/ 47 w 134"/>
                <a:gd name="T59" fmla="*/ 48 h 151"/>
                <a:gd name="T60" fmla="*/ 57 w 134"/>
                <a:gd name="T61" fmla="*/ 54 h 151"/>
                <a:gd name="T62" fmla="*/ 72 w 134"/>
                <a:gd name="T63" fmla="*/ 57 h 151"/>
                <a:gd name="T64" fmla="*/ 88 w 134"/>
                <a:gd name="T65" fmla="*/ 61 h 151"/>
                <a:gd name="T66" fmla="*/ 105 w 134"/>
                <a:gd name="T67" fmla="*/ 66 h 151"/>
                <a:gd name="T68" fmla="*/ 119 w 134"/>
                <a:gd name="T69" fmla="*/ 73 h 151"/>
                <a:gd name="T70" fmla="*/ 130 w 134"/>
                <a:gd name="T71" fmla="*/ 84 h 151"/>
                <a:gd name="T72" fmla="*/ 134 w 134"/>
                <a:gd name="T73" fmla="*/ 101 h 151"/>
                <a:gd name="T74" fmla="*/ 128 w 134"/>
                <a:gd name="T75" fmla="*/ 125 h 151"/>
                <a:gd name="T76" fmla="*/ 113 w 134"/>
                <a:gd name="T77" fmla="*/ 140 h 151"/>
                <a:gd name="T78" fmla="*/ 92 w 134"/>
                <a:gd name="T79" fmla="*/ 149 h 151"/>
                <a:gd name="T80" fmla="*/ 68 w 134"/>
                <a:gd name="T81" fmla="*/ 151 h 151"/>
                <a:gd name="T82" fmla="*/ 43 w 134"/>
                <a:gd name="T83" fmla="*/ 149 h 151"/>
                <a:gd name="T84" fmla="*/ 22 w 134"/>
                <a:gd name="T85" fmla="*/ 140 h 151"/>
                <a:gd name="T86" fmla="*/ 7 w 134"/>
                <a:gd name="T87" fmla="*/ 125 h 151"/>
                <a:gd name="T88" fmla="*/ 0 w 134"/>
                <a:gd name="T89" fmla="*/ 101 h 151"/>
                <a:gd name="T90" fmla="*/ 38 w 134"/>
                <a:gd name="T91" fmla="*/ 101 h 151"/>
                <a:gd name="T92" fmla="*/ 41 w 134"/>
                <a:gd name="T93" fmla="*/ 11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151">
                  <a:moveTo>
                    <a:pt x="41" y="112"/>
                  </a:moveTo>
                  <a:cubicBezTo>
                    <a:pt x="42" y="115"/>
                    <a:pt x="45" y="117"/>
                    <a:pt x="47" y="119"/>
                  </a:cubicBezTo>
                  <a:cubicBezTo>
                    <a:pt x="50" y="121"/>
                    <a:pt x="53" y="123"/>
                    <a:pt x="57" y="124"/>
                  </a:cubicBezTo>
                  <a:cubicBezTo>
                    <a:pt x="61" y="124"/>
                    <a:pt x="64" y="125"/>
                    <a:pt x="68" y="125"/>
                  </a:cubicBezTo>
                  <a:cubicBezTo>
                    <a:pt x="71" y="125"/>
                    <a:pt x="74" y="125"/>
                    <a:pt x="77" y="124"/>
                  </a:cubicBezTo>
                  <a:cubicBezTo>
                    <a:pt x="80" y="123"/>
                    <a:pt x="83" y="122"/>
                    <a:pt x="85" y="121"/>
                  </a:cubicBezTo>
                  <a:cubicBezTo>
                    <a:pt x="88" y="119"/>
                    <a:pt x="90" y="118"/>
                    <a:pt x="92" y="115"/>
                  </a:cubicBezTo>
                  <a:cubicBezTo>
                    <a:pt x="93" y="113"/>
                    <a:pt x="94" y="110"/>
                    <a:pt x="94" y="107"/>
                  </a:cubicBezTo>
                  <a:cubicBezTo>
                    <a:pt x="94" y="101"/>
                    <a:pt x="90" y="96"/>
                    <a:pt x="82" y="93"/>
                  </a:cubicBezTo>
                  <a:cubicBezTo>
                    <a:pt x="74" y="90"/>
                    <a:pt x="63" y="87"/>
                    <a:pt x="49" y="84"/>
                  </a:cubicBezTo>
                  <a:cubicBezTo>
                    <a:pt x="44" y="83"/>
                    <a:pt x="38" y="81"/>
                    <a:pt x="32" y="80"/>
                  </a:cubicBezTo>
                  <a:cubicBezTo>
                    <a:pt x="27" y="78"/>
                    <a:pt x="22" y="76"/>
                    <a:pt x="18" y="73"/>
                  </a:cubicBezTo>
                  <a:cubicBezTo>
                    <a:pt x="14" y="70"/>
                    <a:pt x="10" y="66"/>
                    <a:pt x="8" y="62"/>
                  </a:cubicBezTo>
                  <a:cubicBezTo>
                    <a:pt x="5" y="58"/>
                    <a:pt x="4" y="52"/>
                    <a:pt x="4" y="46"/>
                  </a:cubicBezTo>
                  <a:cubicBezTo>
                    <a:pt x="4" y="37"/>
                    <a:pt x="6" y="29"/>
                    <a:pt x="9" y="23"/>
                  </a:cubicBezTo>
                  <a:cubicBezTo>
                    <a:pt x="13" y="17"/>
                    <a:pt x="17" y="13"/>
                    <a:pt x="23" y="9"/>
                  </a:cubicBezTo>
                  <a:cubicBezTo>
                    <a:pt x="29" y="6"/>
                    <a:pt x="36" y="3"/>
                    <a:pt x="43" y="2"/>
                  </a:cubicBezTo>
                  <a:cubicBezTo>
                    <a:pt x="51" y="1"/>
                    <a:pt x="58" y="0"/>
                    <a:pt x="66" y="0"/>
                  </a:cubicBezTo>
                  <a:cubicBezTo>
                    <a:pt x="74" y="0"/>
                    <a:pt x="82" y="1"/>
                    <a:pt x="89" y="2"/>
                  </a:cubicBezTo>
                  <a:cubicBezTo>
                    <a:pt x="96" y="4"/>
                    <a:pt x="103" y="6"/>
                    <a:pt x="108" y="10"/>
                  </a:cubicBezTo>
                  <a:cubicBezTo>
                    <a:pt x="114" y="13"/>
                    <a:pt x="119" y="18"/>
                    <a:pt x="123" y="24"/>
                  </a:cubicBezTo>
                  <a:cubicBezTo>
                    <a:pt x="127" y="29"/>
                    <a:pt x="129" y="37"/>
                    <a:pt x="130" y="46"/>
                  </a:cubicBezTo>
                  <a:cubicBezTo>
                    <a:pt x="92" y="46"/>
                    <a:pt x="92" y="46"/>
                    <a:pt x="92" y="46"/>
                  </a:cubicBezTo>
                  <a:cubicBezTo>
                    <a:pt x="92" y="38"/>
                    <a:pt x="89" y="33"/>
                    <a:pt x="83" y="30"/>
                  </a:cubicBezTo>
                  <a:cubicBezTo>
                    <a:pt x="78" y="28"/>
                    <a:pt x="72" y="26"/>
                    <a:pt x="65" y="26"/>
                  </a:cubicBezTo>
                  <a:cubicBezTo>
                    <a:pt x="63" y="26"/>
                    <a:pt x="61" y="26"/>
                    <a:pt x="58" y="27"/>
                  </a:cubicBezTo>
                  <a:cubicBezTo>
                    <a:pt x="55" y="27"/>
                    <a:pt x="53" y="28"/>
                    <a:pt x="51" y="28"/>
                  </a:cubicBezTo>
                  <a:cubicBezTo>
                    <a:pt x="49" y="29"/>
                    <a:pt x="47" y="31"/>
                    <a:pt x="45" y="32"/>
                  </a:cubicBezTo>
                  <a:cubicBezTo>
                    <a:pt x="44" y="34"/>
                    <a:pt x="43" y="37"/>
                    <a:pt x="43" y="40"/>
                  </a:cubicBezTo>
                  <a:cubicBezTo>
                    <a:pt x="43" y="43"/>
                    <a:pt x="44" y="46"/>
                    <a:pt x="47" y="48"/>
                  </a:cubicBezTo>
                  <a:cubicBezTo>
                    <a:pt x="50" y="50"/>
                    <a:pt x="53" y="52"/>
                    <a:pt x="57" y="54"/>
                  </a:cubicBezTo>
                  <a:cubicBezTo>
                    <a:pt x="61" y="55"/>
                    <a:pt x="66" y="56"/>
                    <a:pt x="72" y="57"/>
                  </a:cubicBezTo>
                  <a:cubicBezTo>
                    <a:pt x="77" y="58"/>
                    <a:pt x="82" y="60"/>
                    <a:pt x="88" y="61"/>
                  </a:cubicBezTo>
                  <a:cubicBezTo>
                    <a:pt x="94" y="62"/>
                    <a:pt x="99" y="64"/>
                    <a:pt x="105" y="66"/>
                  </a:cubicBezTo>
                  <a:cubicBezTo>
                    <a:pt x="110" y="68"/>
                    <a:pt x="115" y="70"/>
                    <a:pt x="119" y="73"/>
                  </a:cubicBezTo>
                  <a:cubicBezTo>
                    <a:pt x="124" y="76"/>
                    <a:pt x="127" y="80"/>
                    <a:pt x="130" y="84"/>
                  </a:cubicBezTo>
                  <a:cubicBezTo>
                    <a:pt x="132" y="89"/>
                    <a:pt x="134" y="95"/>
                    <a:pt x="134" y="101"/>
                  </a:cubicBezTo>
                  <a:cubicBezTo>
                    <a:pt x="134" y="111"/>
                    <a:pt x="132" y="119"/>
                    <a:pt x="128" y="125"/>
                  </a:cubicBezTo>
                  <a:cubicBezTo>
                    <a:pt x="124" y="131"/>
                    <a:pt x="119" y="137"/>
                    <a:pt x="113" y="140"/>
                  </a:cubicBezTo>
                  <a:cubicBezTo>
                    <a:pt x="107" y="144"/>
                    <a:pt x="100" y="147"/>
                    <a:pt x="92" y="149"/>
                  </a:cubicBezTo>
                  <a:cubicBezTo>
                    <a:pt x="84" y="150"/>
                    <a:pt x="76" y="151"/>
                    <a:pt x="68" y="151"/>
                  </a:cubicBezTo>
                  <a:cubicBezTo>
                    <a:pt x="60" y="151"/>
                    <a:pt x="51" y="150"/>
                    <a:pt x="43" y="149"/>
                  </a:cubicBezTo>
                  <a:cubicBezTo>
                    <a:pt x="35" y="147"/>
                    <a:pt x="28" y="144"/>
                    <a:pt x="22" y="140"/>
                  </a:cubicBezTo>
                  <a:cubicBezTo>
                    <a:pt x="16" y="136"/>
                    <a:pt x="11" y="131"/>
                    <a:pt x="7" y="125"/>
                  </a:cubicBezTo>
                  <a:cubicBezTo>
                    <a:pt x="3" y="118"/>
                    <a:pt x="1" y="110"/>
                    <a:pt x="0" y="101"/>
                  </a:cubicBezTo>
                  <a:cubicBezTo>
                    <a:pt x="38" y="101"/>
                    <a:pt x="38" y="101"/>
                    <a:pt x="38" y="101"/>
                  </a:cubicBezTo>
                  <a:cubicBezTo>
                    <a:pt x="38" y="105"/>
                    <a:pt x="39" y="109"/>
                    <a:pt x="41" y="1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5" name="Freeform 20"/>
            <p:cNvSpPr>
              <a:spLocks/>
            </p:cNvSpPr>
            <p:nvPr userDrawn="1"/>
          </p:nvSpPr>
          <p:spPr bwMode="auto">
            <a:xfrm>
              <a:off x="1592" y="2837"/>
              <a:ext cx="68" cy="78"/>
            </a:xfrm>
            <a:custGeom>
              <a:avLst/>
              <a:gdLst>
                <a:gd name="T0" fmla="*/ 40 w 133"/>
                <a:gd name="T1" fmla="*/ 112 h 151"/>
                <a:gd name="T2" fmla="*/ 47 w 133"/>
                <a:gd name="T3" fmla="*/ 119 h 151"/>
                <a:gd name="T4" fmla="*/ 57 w 133"/>
                <a:gd name="T5" fmla="*/ 124 h 151"/>
                <a:gd name="T6" fmla="*/ 68 w 133"/>
                <a:gd name="T7" fmla="*/ 125 h 151"/>
                <a:gd name="T8" fmla="*/ 77 w 133"/>
                <a:gd name="T9" fmla="*/ 124 h 151"/>
                <a:gd name="T10" fmla="*/ 85 w 133"/>
                <a:gd name="T11" fmla="*/ 121 h 151"/>
                <a:gd name="T12" fmla="*/ 91 w 133"/>
                <a:gd name="T13" fmla="*/ 115 h 151"/>
                <a:gd name="T14" fmla="*/ 94 w 133"/>
                <a:gd name="T15" fmla="*/ 107 h 151"/>
                <a:gd name="T16" fmla="*/ 82 w 133"/>
                <a:gd name="T17" fmla="*/ 93 h 151"/>
                <a:gd name="T18" fmla="*/ 49 w 133"/>
                <a:gd name="T19" fmla="*/ 84 h 151"/>
                <a:gd name="T20" fmla="*/ 32 w 133"/>
                <a:gd name="T21" fmla="*/ 80 h 151"/>
                <a:gd name="T22" fmla="*/ 18 w 133"/>
                <a:gd name="T23" fmla="*/ 73 h 151"/>
                <a:gd name="T24" fmla="*/ 7 w 133"/>
                <a:gd name="T25" fmla="*/ 62 h 151"/>
                <a:gd name="T26" fmla="*/ 4 w 133"/>
                <a:gd name="T27" fmla="*/ 46 h 151"/>
                <a:gd name="T28" fmla="*/ 9 w 133"/>
                <a:gd name="T29" fmla="*/ 23 h 151"/>
                <a:gd name="T30" fmla="*/ 23 w 133"/>
                <a:gd name="T31" fmla="*/ 9 h 151"/>
                <a:gd name="T32" fmla="*/ 43 w 133"/>
                <a:gd name="T33" fmla="*/ 2 h 151"/>
                <a:gd name="T34" fmla="*/ 66 w 133"/>
                <a:gd name="T35" fmla="*/ 0 h 151"/>
                <a:gd name="T36" fmla="*/ 89 w 133"/>
                <a:gd name="T37" fmla="*/ 2 h 151"/>
                <a:gd name="T38" fmla="*/ 108 w 133"/>
                <a:gd name="T39" fmla="*/ 10 h 151"/>
                <a:gd name="T40" fmla="*/ 123 w 133"/>
                <a:gd name="T41" fmla="*/ 24 h 151"/>
                <a:gd name="T42" fmla="*/ 129 w 133"/>
                <a:gd name="T43" fmla="*/ 46 h 151"/>
                <a:gd name="T44" fmla="*/ 92 w 133"/>
                <a:gd name="T45" fmla="*/ 46 h 151"/>
                <a:gd name="T46" fmla="*/ 83 w 133"/>
                <a:gd name="T47" fmla="*/ 30 h 151"/>
                <a:gd name="T48" fmla="*/ 65 w 133"/>
                <a:gd name="T49" fmla="*/ 26 h 151"/>
                <a:gd name="T50" fmla="*/ 58 w 133"/>
                <a:gd name="T51" fmla="*/ 27 h 151"/>
                <a:gd name="T52" fmla="*/ 51 w 133"/>
                <a:gd name="T53" fmla="*/ 28 h 151"/>
                <a:gd name="T54" fmla="*/ 45 w 133"/>
                <a:gd name="T55" fmla="*/ 32 h 151"/>
                <a:gd name="T56" fmla="*/ 43 w 133"/>
                <a:gd name="T57" fmla="*/ 40 h 151"/>
                <a:gd name="T58" fmla="*/ 47 w 133"/>
                <a:gd name="T59" fmla="*/ 48 h 151"/>
                <a:gd name="T60" fmla="*/ 57 w 133"/>
                <a:gd name="T61" fmla="*/ 54 h 151"/>
                <a:gd name="T62" fmla="*/ 71 w 133"/>
                <a:gd name="T63" fmla="*/ 57 h 151"/>
                <a:gd name="T64" fmla="*/ 88 w 133"/>
                <a:gd name="T65" fmla="*/ 61 h 151"/>
                <a:gd name="T66" fmla="*/ 105 w 133"/>
                <a:gd name="T67" fmla="*/ 66 h 151"/>
                <a:gd name="T68" fmla="*/ 119 w 133"/>
                <a:gd name="T69" fmla="*/ 73 h 151"/>
                <a:gd name="T70" fmla="*/ 129 w 133"/>
                <a:gd name="T71" fmla="*/ 84 h 151"/>
                <a:gd name="T72" fmla="*/ 133 w 133"/>
                <a:gd name="T73" fmla="*/ 101 h 151"/>
                <a:gd name="T74" fmla="*/ 128 w 133"/>
                <a:gd name="T75" fmla="*/ 125 h 151"/>
                <a:gd name="T76" fmla="*/ 113 w 133"/>
                <a:gd name="T77" fmla="*/ 140 h 151"/>
                <a:gd name="T78" fmla="*/ 92 w 133"/>
                <a:gd name="T79" fmla="*/ 149 h 151"/>
                <a:gd name="T80" fmla="*/ 68 w 133"/>
                <a:gd name="T81" fmla="*/ 151 h 151"/>
                <a:gd name="T82" fmla="*/ 43 w 133"/>
                <a:gd name="T83" fmla="*/ 149 h 151"/>
                <a:gd name="T84" fmla="*/ 22 w 133"/>
                <a:gd name="T85" fmla="*/ 140 h 151"/>
                <a:gd name="T86" fmla="*/ 7 w 133"/>
                <a:gd name="T87" fmla="*/ 125 h 151"/>
                <a:gd name="T88" fmla="*/ 0 w 133"/>
                <a:gd name="T89" fmla="*/ 101 h 151"/>
                <a:gd name="T90" fmla="*/ 38 w 133"/>
                <a:gd name="T91" fmla="*/ 101 h 151"/>
                <a:gd name="T92" fmla="*/ 40 w 133"/>
                <a:gd name="T93" fmla="*/ 11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51">
                  <a:moveTo>
                    <a:pt x="40" y="112"/>
                  </a:moveTo>
                  <a:cubicBezTo>
                    <a:pt x="42" y="115"/>
                    <a:pt x="44" y="117"/>
                    <a:pt x="47" y="119"/>
                  </a:cubicBezTo>
                  <a:cubicBezTo>
                    <a:pt x="50" y="121"/>
                    <a:pt x="53" y="123"/>
                    <a:pt x="57" y="124"/>
                  </a:cubicBezTo>
                  <a:cubicBezTo>
                    <a:pt x="60" y="124"/>
                    <a:pt x="64" y="125"/>
                    <a:pt x="68" y="125"/>
                  </a:cubicBezTo>
                  <a:cubicBezTo>
                    <a:pt x="71" y="125"/>
                    <a:pt x="74" y="125"/>
                    <a:pt x="77" y="124"/>
                  </a:cubicBezTo>
                  <a:cubicBezTo>
                    <a:pt x="80" y="123"/>
                    <a:pt x="83" y="122"/>
                    <a:pt x="85" y="121"/>
                  </a:cubicBezTo>
                  <a:cubicBezTo>
                    <a:pt x="88" y="119"/>
                    <a:pt x="90" y="118"/>
                    <a:pt x="91" y="115"/>
                  </a:cubicBezTo>
                  <a:cubicBezTo>
                    <a:pt x="93" y="113"/>
                    <a:pt x="94" y="110"/>
                    <a:pt x="94" y="107"/>
                  </a:cubicBezTo>
                  <a:cubicBezTo>
                    <a:pt x="94" y="101"/>
                    <a:pt x="90" y="96"/>
                    <a:pt x="82" y="93"/>
                  </a:cubicBezTo>
                  <a:cubicBezTo>
                    <a:pt x="74" y="90"/>
                    <a:pt x="63" y="87"/>
                    <a:pt x="49" y="84"/>
                  </a:cubicBezTo>
                  <a:cubicBezTo>
                    <a:pt x="43" y="83"/>
                    <a:pt x="38" y="81"/>
                    <a:pt x="32" y="80"/>
                  </a:cubicBezTo>
                  <a:cubicBezTo>
                    <a:pt x="27" y="78"/>
                    <a:pt x="22" y="76"/>
                    <a:pt x="18" y="73"/>
                  </a:cubicBezTo>
                  <a:cubicBezTo>
                    <a:pt x="13" y="70"/>
                    <a:pt x="10" y="66"/>
                    <a:pt x="7" y="62"/>
                  </a:cubicBezTo>
                  <a:cubicBezTo>
                    <a:pt x="5" y="58"/>
                    <a:pt x="4" y="52"/>
                    <a:pt x="4" y="46"/>
                  </a:cubicBezTo>
                  <a:cubicBezTo>
                    <a:pt x="4" y="37"/>
                    <a:pt x="5" y="29"/>
                    <a:pt x="9" y="23"/>
                  </a:cubicBezTo>
                  <a:cubicBezTo>
                    <a:pt x="13" y="17"/>
                    <a:pt x="17" y="13"/>
                    <a:pt x="23" y="9"/>
                  </a:cubicBezTo>
                  <a:cubicBezTo>
                    <a:pt x="29" y="6"/>
                    <a:pt x="36" y="3"/>
                    <a:pt x="43" y="2"/>
                  </a:cubicBezTo>
                  <a:cubicBezTo>
                    <a:pt x="51" y="1"/>
                    <a:pt x="58" y="0"/>
                    <a:pt x="66" y="0"/>
                  </a:cubicBezTo>
                  <a:cubicBezTo>
                    <a:pt x="74" y="0"/>
                    <a:pt x="81" y="1"/>
                    <a:pt x="89" y="2"/>
                  </a:cubicBezTo>
                  <a:cubicBezTo>
                    <a:pt x="96" y="4"/>
                    <a:pt x="103" y="6"/>
                    <a:pt x="108" y="10"/>
                  </a:cubicBezTo>
                  <a:cubicBezTo>
                    <a:pt x="114" y="13"/>
                    <a:pt x="119" y="18"/>
                    <a:pt x="123" y="24"/>
                  </a:cubicBezTo>
                  <a:cubicBezTo>
                    <a:pt x="126" y="29"/>
                    <a:pt x="129" y="37"/>
                    <a:pt x="129" y="46"/>
                  </a:cubicBezTo>
                  <a:cubicBezTo>
                    <a:pt x="92" y="46"/>
                    <a:pt x="92" y="46"/>
                    <a:pt x="92" y="46"/>
                  </a:cubicBezTo>
                  <a:cubicBezTo>
                    <a:pt x="91" y="38"/>
                    <a:pt x="88" y="33"/>
                    <a:pt x="83" y="30"/>
                  </a:cubicBezTo>
                  <a:cubicBezTo>
                    <a:pt x="78" y="28"/>
                    <a:pt x="72" y="26"/>
                    <a:pt x="65" y="26"/>
                  </a:cubicBezTo>
                  <a:cubicBezTo>
                    <a:pt x="63" y="26"/>
                    <a:pt x="60" y="26"/>
                    <a:pt x="58" y="27"/>
                  </a:cubicBezTo>
                  <a:cubicBezTo>
                    <a:pt x="55" y="27"/>
                    <a:pt x="53" y="28"/>
                    <a:pt x="51" y="28"/>
                  </a:cubicBezTo>
                  <a:cubicBezTo>
                    <a:pt x="48" y="29"/>
                    <a:pt x="47" y="31"/>
                    <a:pt x="45" y="32"/>
                  </a:cubicBezTo>
                  <a:cubicBezTo>
                    <a:pt x="44" y="34"/>
                    <a:pt x="43" y="37"/>
                    <a:pt x="43" y="40"/>
                  </a:cubicBezTo>
                  <a:cubicBezTo>
                    <a:pt x="43" y="43"/>
                    <a:pt x="44" y="46"/>
                    <a:pt x="47" y="48"/>
                  </a:cubicBezTo>
                  <a:cubicBezTo>
                    <a:pt x="49" y="50"/>
                    <a:pt x="53" y="52"/>
                    <a:pt x="57" y="54"/>
                  </a:cubicBezTo>
                  <a:cubicBezTo>
                    <a:pt x="61" y="55"/>
                    <a:pt x="66" y="56"/>
                    <a:pt x="71" y="57"/>
                  </a:cubicBezTo>
                  <a:cubicBezTo>
                    <a:pt x="77" y="58"/>
                    <a:pt x="82" y="60"/>
                    <a:pt x="88" y="61"/>
                  </a:cubicBezTo>
                  <a:cubicBezTo>
                    <a:pt x="93" y="62"/>
                    <a:pt x="99" y="64"/>
                    <a:pt x="105" y="66"/>
                  </a:cubicBezTo>
                  <a:cubicBezTo>
                    <a:pt x="110" y="68"/>
                    <a:pt x="115" y="70"/>
                    <a:pt x="119" y="73"/>
                  </a:cubicBezTo>
                  <a:cubicBezTo>
                    <a:pt x="123" y="76"/>
                    <a:pt x="127" y="80"/>
                    <a:pt x="129" y="84"/>
                  </a:cubicBezTo>
                  <a:cubicBezTo>
                    <a:pt x="132" y="89"/>
                    <a:pt x="133" y="95"/>
                    <a:pt x="133" y="101"/>
                  </a:cubicBezTo>
                  <a:cubicBezTo>
                    <a:pt x="133" y="111"/>
                    <a:pt x="131" y="119"/>
                    <a:pt x="128" y="125"/>
                  </a:cubicBezTo>
                  <a:cubicBezTo>
                    <a:pt x="124" y="131"/>
                    <a:pt x="119" y="137"/>
                    <a:pt x="113" y="140"/>
                  </a:cubicBezTo>
                  <a:cubicBezTo>
                    <a:pt x="107" y="144"/>
                    <a:pt x="100" y="147"/>
                    <a:pt x="92" y="149"/>
                  </a:cubicBezTo>
                  <a:cubicBezTo>
                    <a:pt x="84" y="150"/>
                    <a:pt x="76" y="151"/>
                    <a:pt x="68" y="151"/>
                  </a:cubicBezTo>
                  <a:cubicBezTo>
                    <a:pt x="59" y="151"/>
                    <a:pt x="51" y="150"/>
                    <a:pt x="43" y="149"/>
                  </a:cubicBezTo>
                  <a:cubicBezTo>
                    <a:pt x="35" y="147"/>
                    <a:pt x="28" y="144"/>
                    <a:pt x="22" y="140"/>
                  </a:cubicBezTo>
                  <a:cubicBezTo>
                    <a:pt x="16" y="136"/>
                    <a:pt x="11" y="131"/>
                    <a:pt x="7" y="125"/>
                  </a:cubicBezTo>
                  <a:cubicBezTo>
                    <a:pt x="3" y="118"/>
                    <a:pt x="1" y="110"/>
                    <a:pt x="0" y="101"/>
                  </a:cubicBezTo>
                  <a:cubicBezTo>
                    <a:pt x="38" y="101"/>
                    <a:pt x="38" y="101"/>
                    <a:pt x="38" y="101"/>
                  </a:cubicBezTo>
                  <a:cubicBezTo>
                    <a:pt x="38" y="105"/>
                    <a:pt x="39" y="109"/>
                    <a:pt x="40" y="1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6" name="Freeform 21"/>
            <p:cNvSpPr>
              <a:spLocks/>
            </p:cNvSpPr>
            <p:nvPr userDrawn="1"/>
          </p:nvSpPr>
          <p:spPr bwMode="auto">
            <a:xfrm>
              <a:off x="1068" y="2951"/>
              <a:ext cx="86" cy="106"/>
            </a:xfrm>
            <a:custGeom>
              <a:avLst/>
              <a:gdLst>
                <a:gd name="T0" fmla="*/ 46 w 168"/>
                <a:gd name="T1" fmla="*/ 155 h 208"/>
                <a:gd name="T2" fmla="*/ 56 w 168"/>
                <a:gd name="T3" fmla="*/ 166 h 208"/>
                <a:gd name="T4" fmla="*/ 70 w 168"/>
                <a:gd name="T5" fmla="*/ 172 h 208"/>
                <a:gd name="T6" fmla="*/ 87 w 168"/>
                <a:gd name="T7" fmla="*/ 174 h 208"/>
                <a:gd name="T8" fmla="*/ 99 w 168"/>
                <a:gd name="T9" fmla="*/ 173 h 208"/>
                <a:gd name="T10" fmla="*/ 112 w 168"/>
                <a:gd name="T11" fmla="*/ 170 h 208"/>
                <a:gd name="T12" fmla="*/ 121 w 168"/>
                <a:gd name="T13" fmla="*/ 162 h 208"/>
                <a:gd name="T14" fmla="*/ 125 w 168"/>
                <a:gd name="T15" fmla="*/ 150 h 208"/>
                <a:gd name="T16" fmla="*/ 120 w 168"/>
                <a:gd name="T17" fmla="*/ 137 h 208"/>
                <a:gd name="T18" fmla="*/ 107 w 168"/>
                <a:gd name="T19" fmla="*/ 128 h 208"/>
                <a:gd name="T20" fmla="*/ 88 w 168"/>
                <a:gd name="T21" fmla="*/ 122 h 208"/>
                <a:gd name="T22" fmla="*/ 66 w 168"/>
                <a:gd name="T23" fmla="*/ 117 h 208"/>
                <a:gd name="T24" fmla="*/ 45 w 168"/>
                <a:gd name="T25" fmla="*/ 110 h 208"/>
                <a:gd name="T26" fmla="*/ 26 w 168"/>
                <a:gd name="T27" fmla="*/ 100 h 208"/>
                <a:gd name="T28" fmla="*/ 12 w 168"/>
                <a:gd name="T29" fmla="*/ 84 h 208"/>
                <a:gd name="T30" fmla="*/ 7 w 168"/>
                <a:gd name="T31" fmla="*/ 60 h 208"/>
                <a:gd name="T32" fmla="*/ 14 w 168"/>
                <a:gd name="T33" fmla="*/ 34 h 208"/>
                <a:gd name="T34" fmla="*/ 31 w 168"/>
                <a:gd name="T35" fmla="*/ 15 h 208"/>
                <a:gd name="T36" fmla="*/ 55 w 168"/>
                <a:gd name="T37" fmla="*/ 4 h 208"/>
                <a:gd name="T38" fmla="*/ 81 w 168"/>
                <a:gd name="T39" fmla="*/ 0 h 208"/>
                <a:gd name="T40" fmla="*/ 111 w 168"/>
                <a:gd name="T41" fmla="*/ 4 h 208"/>
                <a:gd name="T42" fmla="*/ 137 w 168"/>
                <a:gd name="T43" fmla="*/ 15 h 208"/>
                <a:gd name="T44" fmla="*/ 154 w 168"/>
                <a:gd name="T45" fmla="*/ 35 h 208"/>
                <a:gd name="T46" fmla="*/ 161 w 168"/>
                <a:gd name="T47" fmla="*/ 64 h 208"/>
                <a:gd name="T48" fmla="*/ 119 w 168"/>
                <a:gd name="T49" fmla="*/ 64 h 208"/>
                <a:gd name="T50" fmla="*/ 115 w 168"/>
                <a:gd name="T51" fmla="*/ 50 h 208"/>
                <a:gd name="T52" fmla="*/ 106 w 168"/>
                <a:gd name="T53" fmla="*/ 40 h 208"/>
                <a:gd name="T54" fmla="*/ 94 w 168"/>
                <a:gd name="T55" fmla="*/ 36 h 208"/>
                <a:gd name="T56" fmla="*/ 79 w 168"/>
                <a:gd name="T57" fmla="*/ 34 h 208"/>
                <a:gd name="T58" fmla="*/ 69 w 168"/>
                <a:gd name="T59" fmla="*/ 35 h 208"/>
                <a:gd name="T60" fmla="*/ 59 w 168"/>
                <a:gd name="T61" fmla="*/ 39 h 208"/>
                <a:gd name="T62" fmla="*/ 52 w 168"/>
                <a:gd name="T63" fmla="*/ 46 h 208"/>
                <a:gd name="T64" fmla="*/ 49 w 168"/>
                <a:gd name="T65" fmla="*/ 57 h 208"/>
                <a:gd name="T66" fmla="*/ 52 w 168"/>
                <a:gd name="T67" fmla="*/ 66 h 208"/>
                <a:gd name="T68" fmla="*/ 60 w 168"/>
                <a:gd name="T69" fmla="*/ 73 h 208"/>
                <a:gd name="T70" fmla="*/ 78 w 168"/>
                <a:gd name="T71" fmla="*/ 79 h 208"/>
                <a:gd name="T72" fmla="*/ 109 w 168"/>
                <a:gd name="T73" fmla="*/ 87 h 208"/>
                <a:gd name="T74" fmla="*/ 124 w 168"/>
                <a:gd name="T75" fmla="*/ 91 h 208"/>
                <a:gd name="T76" fmla="*/ 144 w 168"/>
                <a:gd name="T77" fmla="*/ 100 h 208"/>
                <a:gd name="T78" fmla="*/ 160 w 168"/>
                <a:gd name="T79" fmla="*/ 117 h 208"/>
                <a:gd name="T80" fmla="*/ 168 w 168"/>
                <a:gd name="T81" fmla="*/ 145 h 208"/>
                <a:gd name="T82" fmla="*/ 162 w 168"/>
                <a:gd name="T83" fmla="*/ 170 h 208"/>
                <a:gd name="T84" fmla="*/ 147 w 168"/>
                <a:gd name="T85" fmla="*/ 190 h 208"/>
                <a:gd name="T86" fmla="*/ 121 w 168"/>
                <a:gd name="T87" fmla="*/ 203 h 208"/>
                <a:gd name="T88" fmla="*/ 85 w 168"/>
                <a:gd name="T89" fmla="*/ 208 h 208"/>
                <a:gd name="T90" fmla="*/ 53 w 168"/>
                <a:gd name="T91" fmla="*/ 204 h 208"/>
                <a:gd name="T92" fmla="*/ 26 w 168"/>
                <a:gd name="T93" fmla="*/ 191 h 208"/>
                <a:gd name="T94" fmla="*/ 7 w 168"/>
                <a:gd name="T95" fmla="*/ 169 h 208"/>
                <a:gd name="T96" fmla="*/ 1 w 168"/>
                <a:gd name="T97" fmla="*/ 138 h 208"/>
                <a:gd name="T98" fmla="*/ 43 w 168"/>
                <a:gd name="T99" fmla="*/ 138 h 208"/>
                <a:gd name="T100" fmla="*/ 46 w 168"/>
                <a:gd name="T101" fmla="*/ 15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208">
                  <a:moveTo>
                    <a:pt x="46" y="155"/>
                  </a:moveTo>
                  <a:cubicBezTo>
                    <a:pt x="49" y="159"/>
                    <a:pt x="52" y="163"/>
                    <a:pt x="56" y="166"/>
                  </a:cubicBezTo>
                  <a:cubicBezTo>
                    <a:pt x="60" y="169"/>
                    <a:pt x="65" y="171"/>
                    <a:pt x="70" y="172"/>
                  </a:cubicBezTo>
                  <a:cubicBezTo>
                    <a:pt x="75" y="174"/>
                    <a:pt x="81" y="174"/>
                    <a:pt x="87" y="174"/>
                  </a:cubicBezTo>
                  <a:cubicBezTo>
                    <a:pt x="91" y="174"/>
                    <a:pt x="95" y="174"/>
                    <a:pt x="99" y="173"/>
                  </a:cubicBezTo>
                  <a:cubicBezTo>
                    <a:pt x="104" y="173"/>
                    <a:pt x="108" y="171"/>
                    <a:pt x="112" y="170"/>
                  </a:cubicBezTo>
                  <a:cubicBezTo>
                    <a:pt x="116" y="168"/>
                    <a:pt x="119" y="165"/>
                    <a:pt x="121" y="162"/>
                  </a:cubicBezTo>
                  <a:cubicBezTo>
                    <a:pt x="124" y="159"/>
                    <a:pt x="125" y="155"/>
                    <a:pt x="125" y="150"/>
                  </a:cubicBezTo>
                  <a:cubicBezTo>
                    <a:pt x="125" y="144"/>
                    <a:pt x="124" y="140"/>
                    <a:pt x="120" y="137"/>
                  </a:cubicBezTo>
                  <a:cubicBezTo>
                    <a:pt x="117" y="133"/>
                    <a:pt x="112" y="130"/>
                    <a:pt x="107" y="128"/>
                  </a:cubicBezTo>
                  <a:cubicBezTo>
                    <a:pt x="101" y="126"/>
                    <a:pt x="95" y="124"/>
                    <a:pt x="88" y="122"/>
                  </a:cubicBezTo>
                  <a:cubicBezTo>
                    <a:pt x="81" y="121"/>
                    <a:pt x="74" y="119"/>
                    <a:pt x="66" y="117"/>
                  </a:cubicBezTo>
                  <a:cubicBezTo>
                    <a:pt x="59" y="115"/>
                    <a:pt x="52" y="113"/>
                    <a:pt x="45" y="110"/>
                  </a:cubicBezTo>
                  <a:cubicBezTo>
                    <a:pt x="38" y="107"/>
                    <a:pt x="31" y="104"/>
                    <a:pt x="26" y="100"/>
                  </a:cubicBezTo>
                  <a:cubicBezTo>
                    <a:pt x="20" y="95"/>
                    <a:pt x="16" y="90"/>
                    <a:pt x="12" y="84"/>
                  </a:cubicBezTo>
                  <a:cubicBezTo>
                    <a:pt x="9" y="77"/>
                    <a:pt x="7" y="69"/>
                    <a:pt x="7" y="60"/>
                  </a:cubicBezTo>
                  <a:cubicBezTo>
                    <a:pt x="7" y="50"/>
                    <a:pt x="9" y="41"/>
                    <a:pt x="14" y="34"/>
                  </a:cubicBezTo>
                  <a:cubicBezTo>
                    <a:pt x="18" y="26"/>
                    <a:pt x="24" y="20"/>
                    <a:pt x="31" y="15"/>
                  </a:cubicBezTo>
                  <a:cubicBezTo>
                    <a:pt x="38" y="10"/>
                    <a:pt x="46" y="6"/>
                    <a:pt x="55" y="4"/>
                  </a:cubicBezTo>
                  <a:cubicBezTo>
                    <a:pt x="64" y="2"/>
                    <a:pt x="73" y="0"/>
                    <a:pt x="81" y="0"/>
                  </a:cubicBezTo>
                  <a:cubicBezTo>
                    <a:pt x="92" y="0"/>
                    <a:pt x="102" y="2"/>
                    <a:pt x="111" y="4"/>
                  </a:cubicBezTo>
                  <a:cubicBezTo>
                    <a:pt x="121" y="6"/>
                    <a:pt x="129" y="10"/>
                    <a:pt x="137" y="15"/>
                  </a:cubicBezTo>
                  <a:cubicBezTo>
                    <a:pt x="144" y="20"/>
                    <a:pt x="150" y="27"/>
                    <a:pt x="154" y="35"/>
                  </a:cubicBezTo>
                  <a:cubicBezTo>
                    <a:pt x="159" y="43"/>
                    <a:pt x="161" y="53"/>
                    <a:pt x="161" y="64"/>
                  </a:cubicBezTo>
                  <a:cubicBezTo>
                    <a:pt x="119" y="64"/>
                    <a:pt x="119" y="64"/>
                    <a:pt x="119" y="64"/>
                  </a:cubicBezTo>
                  <a:cubicBezTo>
                    <a:pt x="118" y="58"/>
                    <a:pt x="117" y="53"/>
                    <a:pt x="115" y="50"/>
                  </a:cubicBezTo>
                  <a:cubicBezTo>
                    <a:pt x="113" y="46"/>
                    <a:pt x="110" y="43"/>
                    <a:pt x="106" y="40"/>
                  </a:cubicBezTo>
                  <a:cubicBezTo>
                    <a:pt x="103" y="38"/>
                    <a:pt x="99" y="37"/>
                    <a:pt x="94" y="36"/>
                  </a:cubicBezTo>
                  <a:cubicBezTo>
                    <a:pt x="90" y="35"/>
                    <a:pt x="85" y="34"/>
                    <a:pt x="79" y="34"/>
                  </a:cubicBezTo>
                  <a:cubicBezTo>
                    <a:pt x="76" y="34"/>
                    <a:pt x="72" y="35"/>
                    <a:pt x="69" y="35"/>
                  </a:cubicBezTo>
                  <a:cubicBezTo>
                    <a:pt x="65" y="36"/>
                    <a:pt x="62" y="37"/>
                    <a:pt x="59" y="39"/>
                  </a:cubicBezTo>
                  <a:cubicBezTo>
                    <a:pt x="56" y="41"/>
                    <a:pt x="54" y="43"/>
                    <a:pt x="52" y="46"/>
                  </a:cubicBezTo>
                  <a:cubicBezTo>
                    <a:pt x="50" y="49"/>
                    <a:pt x="49" y="53"/>
                    <a:pt x="49" y="57"/>
                  </a:cubicBezTo>
                  <a:cubicBezTo>
                    <a:pt x="49" y="61"/>
                    <a:pt x="50" y="64"/>
                    <a:pt x="52" y="66"/>
                  </a:cubicBezTo>
                  <a:cubicBezTo>
                    <a:pt x="53" y="69"/>
                    <a:pt x="56" y="71"/>
                    <a:pt x="60" y="73"/>
                  </a:cubicBezTo>
                  <a:cubicBezTo>
                    <a:pt x="65" y="75"/>
                    <a:pt x="71" y="77"/>
                    <a:pt x="78" y="79"/>
                  </a:cubicBezTo>
                  <a:cubicBezTo>
                    <a:pt x="86" y="81"/>
                    <a:pt x="96" y="84"/>
                    <a:pt x="109" y="87"/>
                  </a:cubicBezTo>
                  <a:cubicBezTo>
                    <a:pt x="112" y="88"/>
                    <a:pt x="118" y="89"/>
                    <a:pt x="124" y="91"/>
                  </a:cubicBezTo>
                  <a:cubicBezTo>
                    <a:pt x="131" y="93"/>
                    <a:pt x="137" y="96"/>
                    <a:pt x="144" y="100"/>
                  </a:cubicBezTo>
                  <a:cubicBezTo>
                    <a:pt x="150" y="104"/>
                    <a:pt x="156" y="110"/>
                    <a:pt x="160" y="117"/>
                  </a:cubicBezTo>
                  <a:cubicBezTo>
                    <a:pt x="165" y="124"/>
                    <a:pt x="168" y="133"/>
                    <a:pt x="168" y="145"/>
                  </a:cubicBezTo>
                  <a:cubicBezTo>
                    <a:pt x="168" y="154"/>
                    <a:pt x="166" y="162"/>
                    <a:pt x="162" y="170"/>
                  </a:cubicBezTo>
                  <a:cubicBezTo>
                    <a:pt x="159" y="178"/>
                    <a:pt x="154" y="184"/>
                    <a:pt x="147" y="190"/>
                  </a:cubicBezTo>
                  <a:cubicBezTo>
                    <a:pt x="140" y="196"/>
                    <a:pt x="131" y="200"/>
                    <a:pt x="121" y="203"/>
                  </a:cubicBezTo>
                  <a:cubicBezTo>
                    <a:pt x="110" y="206"/>
                    <a:pt x="99" y="208"/>
                    <a:pt x="85" y="208"/>
                  </a:cubicBezTo>
                  <a:cubicBezTo>
                    <a:pt x="74" y="208"/>
                    <a:pt x="63" y="207"/>
                    <a:pt x="53" y="204"/>
                  </a:cubicBezTo>
                  <a:cubicBezTo>
                    <a:pt x="43" y="201"/>
                    <a:pt x="34" y="197"/>
                    <a:pt x="26" y="191"/>
                  </a:cubicBezTo>
                  <a:cubicBezTo>
                    <a:pt x="18" y="186"/>
                    <a:pt x="12" y="178"/>
                    <a:pt x="7" y="169"/>
                  </a:cubicBezTo>
                  <a:cubicBezTo>
                    <a:pt x="3" y="160"/>
                    <a:pt x="0" y="150"/>
                    <a:pt x="1" y="138"/>
                  </a:cubicBezTo>
                  <a:cubicBezTo>
                    <a:pt x="43" y="138"/>
                    <a:pt x="43" y="138"/>
                    <a:pt x="43" y="138"/>
                  </a:cubicBezTo>
                  <a:cubicBezTo>
                    <a:pt x="43" y="144"/>
                    <a:pt x="44" y="150"/>
                    <a:pt x="46" y="15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7" name="Freeform 22"/>
            <p:cNvSpPr>
              <a:spLocks noEditPoints="1"/>
            </p:cNvSpPr>
            <p:nvPr userDrawn="1"/>
          </p:nvSpPr>
          <p:spPr bwMode="auto">
            <a:xfrm>
              <a:off x="1160" y="2979"/>
              <a:ext cx="73" cy="77"/>
            </a:xfrm>
            <a:custGeom>
              <a:avLst/>
              <a:gdLst>
                <a:gd name="T0" fmla="*/ 94 w 144"/>
                <a:gd name="T1" fmla="*/ 37 h 151"/>
                <a:gd name="T2" fmla="*/ 73 w 144"/>
                <a:gd name="T3" fmla="*/ 30 h 151"/>
                <a:gd name="T4" fmla="*/ 57 w 144"/>
                <a:gd name="T5" fmla="*/ 33 h 151"/>
                <a:gd name="T6" fmla="*/ 47 w 144"/>
                <a:gd name="T7" fmla="*/ 41 h 151"/>
                <a:gd name="T8" fmla="*/ 42 w 144"/>
                <a:gd name="T9" fmla="*/ 51 h 151"/>
                <a:gd name="T10" fmla="*/ 40 w 144"/>
                <a:gd name="T11" fmla="*/ 60 h 151"/>
                <a:gd name="T12" fmla="*/ 104 w 144"/>
                <a:gd name="T13" fmla="*/ 60 h 151"/>
                <a:gd name="T14" fmla="*/ 94 w 144"/>
                <a:gd name="T15" fmla="*/ 37 h 151"/>
                <a:gd name="T16" fmla="*/ 50 w 144"/>
                <a:gd name="T17" fmla="*/ 113 h 151"/>
                <a:gd name="T18" fmla="*/ 75 w 144"/>
                <a:gd name="T19" fmla="*/ 122 h 151"/>
                <a:gd name="T20" fmla="*/ 96 w 144"/>
                <a:gd name="T21" fmla="*/ 116 h 151"/>
                <a:gd name="T22" fmla="*/ 106 w 144"/>
                <a:gd name="T23" fmla="*/ 103 h 151"/>
                <a:gd name="T24" fmla="*/ 141 w 144"/>
                <a:gd name="T25" fmla="*/ 103 h 151"/>
                <a:gd name="T26" fmla="*/ 116 w 144"/>
                <a:gd name="T27" fmla="*/ 140 h 151"/>
                <a:gd name="T28" fmla="*/ 74 w 144"/>
                <a:gd name="T29" fmla="*/ 151 h 151"/>
                <a:gd name="T30" fmla="*/ 43 w 144"/>
                <a:gd name="T31" fmla="*/ 146 h 151"/>
                <a:gd name="T32" fmla="*/ 20 w 144"/>
                <a:gd name="T33" fmla="*/ 130 h 151"/>
                <a:gd name="T34" fmla="*/ 6 w 144"/>
                <a:gd name="T35" fmla="*/ 106 h 151"/>
                <a:gd name="T36" fmla="*/ 0 w 144"/>
                <a:gd name="T37" fmla="*/ 76 h 151"/>
                <a:gd name="T38" fmla="*/ 6 w 144"/>
                <a:gd name="T39" fmla="*/ 46 h 151"/>
                <a:gd name="T40" fmla="*/ 21 w 144"/>
                <a:gd name="T41" fmla="*/ 22 h 151"/>
                <a:gd name="T42" fmla="*/ 44 w 144"/>
                <a:gd name="T43" fmla="*/ 6 h 151"/>
                <a:gd name="T44" fmla="*/ 74 w 144"/>
                <a:gd name="T45" fmla="*/ 0 h 151"/>
                <a:gd name="T46" fmla="*/ 106 w 144"/>
                <a:gd name="T47" fmla="*/ 7 h 151"/>
                <a:gd name="T48" fmla="*/ 128 w 144"/>
                <a:gd name="T49" fmla="*/ 26 h 151"/>
                <a:gd name="T50" fmla="*/ 141 w 144"/>
                <a:gd name="T51" fmla="*/ 53 h 151"/>
                <a:gd name="T52" fmla="*/ 144 w 144"/>
                <a:gd name="T53" fmla="*/ 85 h 151"/>
                <a:gd name="T54" fmla="*/ 40 w 144"/>
                <a:gd name="T55" fmla="*/ 85 h 151"/>
                <a:gd name="T56" fmla="*/ 50 w 144"/>
                <a:gd name="T57" fmla="*/ 1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51">
                  <a:moveTo>
                    <a:pt x="94" y="37"/>
                  </a:moveTo>
                  <a:cubicBezTo>
                    <a:pt x="90" y="32"/>
                    <a:pt x="82" y="30"/>
                    <a:pt x="73" y="30"/>
                  </a:cubicBezTo>
                  <a:cubicBezTo>
                    <a:pt x="66" y="30"/>
                    <a:pt x="61" y="31"/>
                    <a:pt x="57" y="33"/>
                  </a:cubicBezTo>
                  <a:cubicBezTo>
                    <a:pt x="53" y="35"/>
                    <a:pt x="50" y="38"/>
                    <a:pt x="47" y="41"/>
                  </a:cubicBezTo>
                  <a:cubicBezTo>
                    <a:pt x="45" y="44"/>
                    <a:pt x="43" y="47"/>
                    <a:pt x="42" y="51"/>
                  </a:cubicBezTo>
                  <a:cubicBezTo>
                    <a:pt x="41" y="54"/>
                    <a:pt x="40" y="57"/>
                    <a:pt x="40" y="60"/>
                  </a:cubicBezTo>
                  <a:cubicBezTo>
                    <a:pt x="104" y="60"/>
                    <a:pt x="104" y="60"/>
                    <a:pt x="104" y="60"/>
                  </a:cubicBezTo>
                  <a:cubicBezTo>
                    <a:pt x="102" y="50"/>
                    <a:pt x="99" y="43"/>
                    <a:pt x="94" y="37"/>
                  </a:cubicBezTo>
                  <a:moveTo>
                    <a:pt x="50" y="113"/>
                  </a:moveTo>
                  <a:cubicBezTo>
                    <a:pt x="56" y="119"/>
                    <a:pt x="64" y="122"/>
                    <a:pt x="75" y="122"/>
                  </a:cubicBezTo>
                  <a:cubicBezTo>
                    <a:pt x="83" y="122"/>
                    <a:pt x="90" y="120"/>
                    <a:pt x="96" y="116"/>
                  </a:cubicBezTo>
                  <a:cubicBezTo>
                    <a:pt x="102" y="112"/>
                    <a:pt x="105" y="108"/>
                    <a:pt x="106" y="103"/>
                  </a:cubicBezTo>
                  <a:cubicBezTo>
                    <a:pt x="141" y="103"/>
                    <a:pt x="141" y="103"/>
                    <a:pt x="141" y="103"/>
                  </a:cubicBezTo>
                  <a:cubicBezTo>
                    <a:pt x="136" y="120"/>
                    <a:pt x="127" y="133"/>
                    <a:pt x="116" y="140"/>
                  </a:cubicBezTo>
                  <a:cubicBezTo>
                    <a:pt x="104" y="147"/>
                    <a:pt x="90" y="151"/>
                    <a:pt x="74" y="151"/>
                  </a:cubicBezTo>
                  <a:cubicBezTo>
                    <a:pt x="63" y="151"/>
                    <a:pt x="52" y="149"/>
                    <a:pt x="43" y="146"/>
                  </a:cubicBezTo>
                  <a:cubicBezTo>
                    <a:pt x="34" y="142"/>
                    <a:pt x="27" y="137"/>
                    <a:pt x="20" y="130"/>
                  </a:cubicBezTo>
                  <a:cubicBezTo>
                    <a:pt x="14" y="124"/>
                    <a:pt x="9" y="116"/>
                    <a:pt x="6" y="106"/>
                  </a:cubicBezTo>
                  <a:cubicBezTo>
                    <a:pt x="2" y="97"/>
                    <a:pt x="0" y="87"/>
                    <a:pt x="0" y="76"/>
                  </a:cubicBezTo>
                  <a:cubicBezTo>
                    <a:pt x="0" y="65"/>
                    <a:pt x="2" y="55"/>
                    <a:pt x="6" y="46"/>
                  </a:cubicBezTo>
                  <a:cubicBezTo>
                    <a:pt x="9" y="37"/>
                    <a:pt x="14" y="29"/>
                    <a:pt x="21" y="22"/>
                  </a:cubicBezTo>
                  <a:cubicBezTo>
                    <a:pt x="27" y="15"/>
                    <a:pt x="35" y="10"/>
                    <a:pt x="44" y="6"/>
                  </a:cubicBezTo>
                  <a:cubicBezTo>
                    <a:pt x="53" y="2"/>
                    <a:pt x="63" y="0"/>
                    <a:pt x="74" y="0"/>
                  </a:cubicBezTo>
                  <a:cubicBezTo>
                    <a:pt x="86" y="0"/>
                    <a:pt x="97" y="2"/>
                    <a:pt x="106" y="7"/>
                  </a:cubicBezTo>
                  <a:cubicBezTo>
                    <a:pt x="115" y="12"/>
                    <a:pt x="122" y="18"/>
                    <a:pt x="128" y="26"/>
                  </a:cubicBezTo>
                  <a:cubicBezTo>
                    <a:pt x="134" y="34"/>
                    <a:pt x="138" y="43"/>
                    <a:pt x="141" y="53"/>
                  </a:cubicBezTo>
                  <a:cubicBezTo>
                    <a:pt x="143" y="63"/>
                    <a:pt x="144" y="74"/>
                    <a:pt x="144" y="85"/>
                  </a:cubicBezTo>
                  <a:cubicBezTo>
                    <a:pt x="40" y="85"/>
                    <a:pt x="40" y="85"/>
                    <a:pt x="40" y="85"/>
                  </a:cubicBezTo>
                  <a:cubicBezTo>
                    <a:pt x="41" y="98"/>
                    <a:pt x="44" y="107"/>
                    <a:pt x="50" y="11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8" name="Freeform 23"/>
            <p:cNvSpPr>
              <a:spLocks/>
            </p:cNvSpPr>
            <p:nvPr userDrawn="1"/>
          </p:nvSpPr>
          <p:spPr bwMode="auto">
            <a:xfrm>
              <a:off x="1243" y="2979"/>
              <a:ext cx="47" cy="76"/>
            </a:xfrm>
            <a:custGeom>
              <a:avLst/>
              <a:gdLst>
                <a:gd name="T0" fmla="*/ 37 w 92"/>
                <a:gd name="T1" fmla="*/ 4 h 148"/>
                <a:gd name="T2" fmla="*/ 37 w 92"/>
                <a:gd name="T3" fmla="*/ 31 h 148"/>
                <a:gd name="T4" fmla="*/ 38 w 92"/>
                <a:gd name="T5" fmla="*/ 31 h 148"/>
                <a:gd name="T6" fmla="*/ 45 w 92"/>
                <a:gd name="T7" fmla="*/ 18 h 148"/>
                <a:gd name="T8" fmla="*/ 56 w 92"/>
                <a:gd name="T9" fmla="*/ 8 h 148"/>
                <a:gd name="T10" fmla="*/ 69 w 92"/>
                <a:gd name="T11" fmla="*/ 2 h 148"/>
                <a:gd name="T12" fmla="*/ 84 w 92"/>
                <a:gd name="T13" fmla="*/ 0 h 148"/>
                <a:gd name="T14" fmla="*/ 92 w 92"/>
                <a:gd name="T15" fmla="*/ 1 h 148"/>
                <a:gd name="T16" fmla="*/ 92 w 92"/>
                <a:gd name="T17" fmla="*/ 38 h 148"/>
                <a:gd name="T18" fmla="*/ 86 w 92"/>
                <a:gd name="T19" fmla="*/ 37 h 148"/>
                <a:gd name="T20" fmla="*/ 78 w 92"/>
                <a:gd name="T21" fmla="*/ 37 h 148"/>
                <a:gd name="T22" fmla="*/ 60 w 92"/>
                <a:gd name="T23" fmla="*/ 40 h 148"/>
                <a:gd name="T24" fmla="*/ 48 w 92"/>
                <a:gd name="T25" fmla="*/ 50 h 148"/>
                <a:gd name="T26" fmla="*/ 41 w 92"/>
                <a:gd name="T27" fmla="*/ 65 h 148"/>
                <a:gd name="T28" fmla="*/ 39 w 92"/>
                <a:gd name="T29" fmla="*/ 83 h 148"/>
                <a:gd name="T30" fmla="*/ 39 w 92"/>
                <a:gd name="T31" fmla="*/ 148 h 148"/>
                <a:gd name="T32" fmla="*/ 0 w 92"/>
                <a:gd name="T33" fmla="*/ 148 h 148"/>
                <a:gd name="T34" fmla="*/ 0 w 92"/>
                <a:gd name="T35" fmla="*/ 4 h 148"/>
                <a:gd name="T36" fmla="*/ 37 w 92"/>
                <a:gd name="T37" fmla="*/ 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148">
                  <a:moveTo>
                    <a:pt x="37" y="4"/>
                  </a:moveTo>
                  <a:cubicBezTo>
                    <a:pt x="37" y="31"/>
                    <a:pt x="37" y="31"/>
                    <a:pt x="37" y="31"/>
                  </a:cubicBezTo>
                  <a:cubicBezTo>
                    <a:pt x="38" y="31"/>
                    <a:pt x="38" y="31"/>
                    <a:pt x="38" y="31"/>
                  </a:cubicBezTo>
                  <a:cubicBezTo>
                    <a:pt x="40" y="26"/>
                    <a:pt x="42" y="22"/>
                    <a:pt x="45" y="18"/>
                  </a:cubicBezTo>
                  <a:cubicBezTo>
                    <a:pt x="49" y="14"/>
                    <a:pt x="52" y="11"/>
                    <a:pt x="56" y="8"/>
                  </a:cubicBezTo>
                  <a:cubicBezTo>
                    <a:pt x="60" y="6"/>
                    <a:pt x="65" y="4"/>
                    <a:pt x="69" y="2"/>
                  </a:cubicBezTo>
                  <a:cubicBezTo>
                    <a:pt x="74" y="1"/>
                    <a:pt x="79" y="0"/>
                    <a:pt x="84" y="0"/>
                  </a:cubicBezTo>
                  <a:cubicBezTo>
                    <a:pt x="86" y="0"/>
                    <a:pt x="89" y="0"/>
                    <a:pt x="92" y="1"/>
                  </a:cubicBezTo>
                  <a:cubicBezTo>
                    <a:pt x="92" y="38"/>
                    <a:pt x="92" y="38"/>
                    <a:pt x="92" y="38"/>
                  </a:cubicBezTo>
                  <a:cubicBezTo>
                    <a:pt x="91" y="38"/>
                    <a:pt x="88" y="37"/>
                    <a:pt x="86" y="37"/>
                  </a:cubicBezTo>
                  <a:cubicBezTo>
                    <a:pt x="83" y="37"/>
                    <a:pt x="81" y="37"/>
                    <a:pt x="78" y="37"/>
                  </a:cubicBezTo>
                  <a:cubicBezTo>
                    <a:pt x="71" y="37"/>
                    <a:pt x="65" y="38"/>
                    <a:pt x="60" y="40"/>
                  </a:cubicBezTo>
                  <a:cubicBezTo>
                    <a:pt x="55" y="43"/>
                    <a:pt x="51" y="46"/>
                    <a:pt x="48" y="50"/>
                  </a:cubicBezTo>
                  <a:cubicBezTo>
                    <a:pt x="45" y="54"/>
                    <a:pt x="43" y="59"/>
                    <a:pt x="41" y="65"/>
                  </a:cubicBezTo>
                  <a:cubicBezTo>
                    <a:pt x="40" y="70"/>
                    <a:pt x="39" y="76"/>
                    <a:pt x="39" y="83"/>
                  </a:cubicBezTo>
                  <a:cubicBezTo>
                    <a:pt x="39" y="148"/>
                    <a:pt x="39" y="148"/>
                    <a:pt x="39" y="148"/>
                  </a:cubicBezTo>
                  <a:cubicBezTo>
                    <a:pt x="0" y="148"/>
                    <a:pt x="0" y="148"/>
                    <a:pt x="0" y="148"/>
                  </a:cubicBezTo>
                  <a:cubicBezTo>
                    <a:pt x="0" y="4"/>
                    <a:pt x="0" y="4"/>
                    <a:pt x="0" y="4"/>
                  </a:cubicBezTo>
                  <a:lnTo>
                    <a:pt x="3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69" name="Freeform 24"/>
            <p:cNvSpPr>
              <a:spLocks/>
            </p:cNvSpPr>
            <p:nvPr userDrawn="1"/>
          </p:nvSpPr>
          <p:spPr bwMode="auto">
            <a:xfrm>
              <a:off x="1296" y="2981"/>
              <a:ext cx="72" cy="74"/>
            </a:xfrm>
            <a:custGeom>
              <a:avLst/>
              <a:gdLst>
                <a:gd name="T0" fmla="*/ 25 w 72"/>
                <a:gd name="T1" fmla="*/ 74 h 74"/>
                <a:gd name="T2" fmla="*/ 0 w 72"/>
                <a:gd name="T3" fmla="*/ 0 h 74"/>
                <a:gd name="T4" fmla="*/ 21 w 72"/>
                <a:gd name="T5" fmla="*/ 0 h 74"/>
                <a:gd name="T6" fmla="*/ 37 w 72"/>
                <a:gd name="T7" fmla="*/ 50 h 74"/>
                <a:gd name="T8" fmla="*/ 37 w 72"/>
                <a:gd name="T9" fmla="*/ 50 h 74"/>
                <a:gd name="T10" fmla="*/ 52 w 72"/>
                <a:gd name="T11" fmla="*/ 0 h 74"/>
                <a:gd name="T12" fmla="*/ 72 w 72"/>
                <a:gd name="T13" fmla="*/ 0 h 74"/>
                <a:gd name="T14" fmla="*/ 48 w 72"/>
                <a:gd name="T15" fmla="*/ 74 h 74"/>
                <a:gd name="T16" fmla="*/ 25 w 72"/>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4">
                  <a:moveTo>
                    <a:pt x="25" y="74"/>
                  </a:moveTo>
                  <a:lnTo>
                    <a:pt x="0" y="0"/>
                  </a:lnTo>
                  <a:lnTo>
                    <a:pt x="21" y="0"/>
                  </a:lnTo>
                  <a:lnTo>
                    <a:pt x="37" y="50"/>
                  </a:lnTo>
                  <a:lnTo>
                    <a:pt x="37" y="50"/>
                  </a:lnTo>
                  <a:lnTo>
                    <a:pt x="52" y="0"/>
                  </a:lnTo>
                  <a:lnTo>
                    <a:pt x="72" y="0"/>
                  </a:lnTo>
                  <a:lnTo>
                    <a:pt x="48" y="74"/>
                  </a:lnTo>
                  <a:lnTo>
                    <a:pt x="25"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70" name="Freeform 25"/>
            <p:cNvSpPr>
              <a:spLocks noEditPoints="1"/>
            </p:cNvSpPr>
            <p:nvPr userDrawn="1"/>
          </p:nvSpPr>
          <p:spPr bwMode="auto">
            <a:xfrm>
              <a:off x="1375" y="2953"/>
              <a:ext cx="20" cy="102"/>
            </a:xfrm>
            <a:custGeom>
              <a:avLst/>
              <a:gdLst>
                <a:gd name="T0" fmla="*/ 20 w 20"/>
                <a:gd name="T1" fmla="*/ 102 h 102"/>
                <a:gd name="T2" fmla="*/ 0 w 20"/>
                <a:gd name="T3" fmla="*/ 102 h 102"/>
                <a:gd name="T4" fmla="*/ 0 w 20"/>
                <a:gd name="T5" fmla="*/ 28 h 102"/>
                <a:gd name="T6" fmla="*/ 20 w 20"/>
                <a:gd name="T7" fmla="*/ 28 h 102"/>
                <a:gd name="T8" fmla="*/ 20 w 20"/>
                <a:gd name="T9" fmla="*/ 102 h 102"/>
                <a:gd name="T10" fmla="*/ 0 w 20"/>
                <a:gd name="T11" fmla="*/ 0 h 102"/>
                <a:gd name="T12" fmla="*/ 20 w 20"/>
                <a:gd name="T13" fmla="*/ 0 h 102"/>
                <a:gd name="T14" fmla="*/ 20 w 20"/>
                <a:gd name="T15" fmla="*/ 17 h 102"/>
                <a:gd name="T16" fmla="*/ 0 w 20"/>
                <a:gd name="T17" fmla="*/ 17 h 102"/>
                <a:gd name="T18" fmla="*/ 0 w 20"/>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2">
                  <a:moveTo>
                    <a:pt x="20" y="102"/>
                  </a:moveTo>
                  <a:lnTo>
                    <a:pt x="0" y="102"/>
                  </a:lnTo>
                  <a:lnTo>
                    <a:pt x="0" y="28"/>
                  </a:lnTo>
                  <a:lnTo>
                    <a:pt x="20" y="28"/>
                  </a:lnTo>
                  <a:lnTo>
                    <a:pt x="20" y="102"/>
                  </a:lnTo>
                  <a:close/>
                  <a:moveTo>
                    <a:pt x="0" y="0"/>
                  </a:moveTo>
                  <a:lnTo>
                    <a:pt x="20" y="0"/>
                  </a:lnTo>
                  <a:lnTo>
                    <a:pt x="20" y="17"/>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71" name="Freeform 26"/>
            <p:cNvSpPr>
              <a:spLocks/>
            </p:cNvSpPr>
            <p:nvPr userDrawn="1"/>
          </p:nvSpPr>
          <p:spPr bwMode="auto">
            <a:xfrm>
              <a:off x="1406" y="2979"/>
              <a:ext cx="72" cy="77"/>
            </a:xfrm>
            <a:custGeom>
              <a:avLst/>
              <a:gdLst>
                <a:gd name="T0" fmla="*/ 73 w 142"/>
                <a:gd name="T1" fmla="*/ 30 h 151"/>
                <a:gd name="T2" fmla="*/ 58 w 142"/>
                <a:gd name="T3" fmla="*/ 34 h 151"/>
                <a:gd name="T4" fmla="*/ 47 w 142"/>
                <a:gd name="T5" fmla="*/ 45 h 151"/>
                <a:gd name="T6" fmla="*/ 42 w 142"/>
                <a:gd name="T7" fmla="*/ 60 h 151"/>
                <a:gd name="T8" fmla="*/ 40 w 142"/>
                <a:gd name="T9" fmla="*/ 76 h 151"/>
                <a:gd name="T10" fmla="*/ 42 w 142"/>
                <a:gd name="T11" fmla="*/ 92 h 151"/>
                <a:gd name="T12" fmla="*/ 47 w 142"/>
                <a:gd name="T13" fmla="*/ 107 h 151"/>
                <a:gd name="T14" fmla="*/ 57 w 142"/>
                <a:gd name="T15" fmla="*/ 118 h 151"/>
                <a:gd name="T16" fmla="*/ 73 w 142"/>
                <a:gd name="T17" fmla="*/ 122 h 151"/>
                <a:gd name="T18" fmla="*/ 94 w 142"/>
                <a:gd name="T19" fmla="*/ 114 h 151"/>
                <a:gd name="T20" fmla="*/ 104 w 142"/>
                <a:gd name="T21" fmla="*/ 92 h 151"/>
                <a:gd name="T22" fmla="*/ 142 w 142"/>
                <a:gd name="T23" fmla="*/ 92 h 151"/>
                <a:gd name="T24" fmla="*/ 120 w 142"/>
                <a:gd name="T25" fmla="*/ 136 h 151"/>
                <a:gd name="T26" fmla="*/ 73 w 142"/>
                <a:gd name="T27" fmla="*/ 151 h 151"/>
                <a:gd name="T28" fmla="*/ 43 w 142"/>
                <a:gd name="T29" fmla="*/ 146 h 151"/>
                <a:gd name="T30" fmla="*/ 20 w 142"/>
                <a:gd name="T31" fmla="*/ 131 h 151"/>
                <a:gd name="T32" fmla="*/ 6 w 142"/>
                <a:gd name="T33" fmla="*/ 107 h 151"/>
                <a:gd name="T34" fmla="*/ 0 w 142"/>
                <a:gd name="T35" fmla="*/ 78 h 151"/>
                <a:gd name="T36" fmla="*/ 5 w 142"/>
                <a:gd name="T37" fmla="*/ 47 h 151"/>
                <a:gd name="T38" fmla="*/ 20 w 142"/>
                <a:gd name="T39" fmla="*/ 22 h 151"/>
                <a:gd name="T40" fmla="*/ 43 w 142"/>
                <a:gd name="T41" fmla="*/ 6 h 151"/>
                <a:gd name="T42" fmla="*/ 74 w 142"/>
                <a:gd name="T43" fmla="*/ 0 h 151"/>
                <a:gd name="T44" fmla="*/ 98 w 142"/>
                <a:gd name="T45" fmla="*/ 3 h 151"/>
                <a:gd name="T46" fmla="*/ 119 w 142"/>
                <a:gd name="T47" fmla="*/ 13 h 151"/>
                <a:gd name="T48" fmla="*/ 135 w 142"/>
                <a:gd name="T49" fmla="*/ 30 h 151"/>
                <a:gd name="T50" fmla="*/ 141 w 142"/>
                <a:gd name="T51" fmla="*/ 54 h 151"/>
                <a:gd name="T52" fmla="*/ 103 w 142"/>
                <a:gd name="T53" fmla="*/ 54 h 151"/>
                <a:gd name="T54" fmla="*/ 73 w 142"/>
                <a:gd name="T55" fmla="*/ 3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151">
                  <a:moveTo>
                    <a:pt x="73" y="30"/>
                  </a:moveTo>
                  <a:cubicBezTo>
                    <a:pt x="67" y="30"/>
                    <a:pt x="62" y="31"/>
                    <a:pt x="58" y="34"/>
                  </a:cubicBezTo>
                  <a:cubicBezTo>
                    <a:pt x="53" y="37"/>
                    <a:pt x="50" y="41"/>
                    <a:pt x="47" y="45"/>
                  </a:cubicBezTo>
                  <a:cubicBezTo>
                    <a:pt x="45" y="50"/>
                    <a:pt x="43" y="55"/>
                    <a:pt x="42" y="60"/>
                  </a:cubicBezTo>
                  <a:cubicBezTo>
                    <a:pt x="40" y="66"/>
                    <a:pt x="40" y="71"/>
                    <a:pt x="40" y="76"/>
                  </a:cubicBezTo>
                  <a:cubicBezTo>
                    <a:pt x="40" y="82"/>
                    <a:pt x="40" y="87"/>
                    <a:pt x="42" y="92"/>
                  </a:cubicBezTo>
                  <a:cubicBezTo>
                    <a:pt x="43" y="98"/>
                    <a:pt x="44" y="102"/>
                    <a:pt x="47" y="107"/>
                  </a:cubicBezTo>
                  <a:cubicBezTo>
                    <a:pt x="49" y="111"/>
                    <a:pt x="53" y="115"/>
                    <a:pt x="57" y="118"/>
                  </a:cubicBezTo>
                  <a:cubicBezTo>
                    <a:pt x="61" y="120"/>
                    <a:pt x="67" y="122"/>
                    <a:pt x="73" y="122"/>
                  </a:cubicBezTo>
                  <a:cubicBezTo>
                    <a:pt x="82" y="122"/>
                    <a:pt x="89" y="119"/>
                    <a:pt x="94" y="114"/>
                  </a:cubicBezTo>
                  <a:cubicBezTo>
                    <a:pt x="100" y="108"/>
                    <a:pt x="103" y="101"/>
                    <a:pt x="104" y="92"/>
                  </a:cubicBezTo>
                  <a:cubicBezTo>
                    <a:pt x="142" y="92"/>
                    <a:pt x="142" y="92"/>
                    <a:pt x="142" y="92"/>
                  </a:cubicBezTo>
                  <a:cubicBezTo>
                    <a:pt x="140" y="112"/>
                    <a:pt x="132" y="126"/>
                    <a:pt x="120" y="136"/>
                  </a:cubicBezTo>
                  <a:cubicBezTo>
                    <a:pt x="108" y="146"/>
                    <a:pt x="92" y="151"/>
                    <a:pt x="73" y="151"/>
                  </a:cubicBezTo>
                  <a:cubicBezTo>
                    <a:pt x="62" y="151"/>
                    <a:pt x="52" y="149"/>
                    <a:pt x="43" y="146"/>
                  </a:cubicBezTo>
                  <a:cubicBezTo>
                    <a:pt x="34" y="142"/>
                    <a:pt x="27" y="137"/>
                    <a:pt x="20" y="131"/>
                  </a:cubicBezTo>
                  <a:cubicBezTo>
                    <a:pt x="14" y="124"/>
                    <a:pt x="9" y="116"/>
                    <a:pt x="6" y="107"/>
                  </a:cubicBezTo>
                  <a:cubicBezTo>
                    <a:pt x="2" y="98"/>
                    <a:pt x="0" y="89"/>
                    <a:pt x="0" y="78"/>
                  </a:cubicBezTo>
                  <a:cubicBezTo>
                    <a:pt x="0" y="67"/>
                    <a:pt x="2" y="56"/>
                    <a:pt x="5" y="47"/>
                  </a:cubicBezTo>
                  <a:cubicBezTo>
                    <a:pt x="8" y="37"/>
                    <a:pt x="13" y="29"/>
                    <a:pt x="20" y="22"/>
                  </a:cubicBezTo>
                  <a:cubicBezTo>
                    <a:pt x="26" y="15"/>
                    <a:pt x="34" y="10"/>
                    <a:pt x="43" y="6"/>
                  </a:cubicBezTo>
                  <a:cubicBezTo>
                    <a:pt x="52" y="2"/>
                    <a:pt x="62" y="0"/>
                    <a:pt x="74" y="0"/>
                  </a:cubicBezTo>
                  <a:cubicBezTo>
                    <a:pt x="82" y="0"/>
                    <a:pt x="90" y="1"/>
                    <a:pt x="98" y="3"/>
                  </a:cubicBezTo>
                  <a:cubicBezTo>
                    <a:pt x="106" y="5"/>
                    <a:pt x="113" y="9"/>
                    <a:pt x="119" y="13"/>
                  </a:cubicBezTo>
                  <a:cubicBezTo>
                    <a:pt x="126" y="18"/>
                    <a:pt x="131" y="24"/>
                    <a:pt x="135" y="30"/>
                  </a:cubicBezTo>
                  <a:cubicBezTo>
                    <a:pt x="139" y="37"/>
                    <a:pt x="141" y="45"/>
                    <a:pt x="141" y="54"/>
                  </a:cubicBezTo>
                  <a:cubicBezTo>
                    <a:pt x="103" y="54"/>
                    <a:pt x="103" y="54"/>
                    <a:pt x="103" y="54"/>
                  </a:cubicBezTo>
                  <a:cubicBezTo>
                    <a:pt x="100" y="38"/>
                    <a:pt x="90" y="30"/>
                    <a:pt x="73" y="3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72" name="Freeform 27"/>
            <p:cNvSpPr>
              <a:spLocks noEditPoints="1"/>
            </p:cNvSpPr>
            <p:nvPr userDrawn="1"/>
          </p:nvSpPr>
          <p:spPr bwMode="auto">
            <a:xfrm>
              <a:off x="1485" y="2979"/>
              <a:ext cx="73" cy="77"/>
            </a:xfrm>
            <a:custGeom>
              <a:avLst/>
              <a:gdLst>
                <a:gd name="T0" fmla="*/ 94 w 144"/>
                <a:gd name="T1" fmla="*/ 37 h 151"/>
                <a:gd name="T2" fmla="*/ 72 w 144"/>
                <a:gd name="T3" fmla="*/ 30 h 151"/>
                <a:gd name="T4" fmla="*/ 57 w 144"/>
                <a:gd name="T5" fmla="*/ 33 h 151"/>
                <a:gd name="T6" fmla="*/ 47 w 144"/>
                <a:gd name="T7" fmla="*/ 41 h 151"/>
                <a:gd name="T8" fmla="*/ 41 w 144"/>
                <a:gd name="T9" fmla="*/ 51 h 151"/>
                <a:gd name="T10" fmla="*/ 39 w 144"/>
                <a:gd name="T11" fmla="*/ 60 h 151"/>
                <a:gd name="T12" fmla="*/ 104 w 144"/>
                <a:gd name="T13" fmla="*/ 60 h 151"/>
                <a:gd name="T14" fmla="*/ 94 w 144"/>
                <a:gd name="T15" fmla="*/ 37 h 151"/>
                <a:gd name="T16" fmla="*/ 49 w 144"/>
                <a:gd name="T17" fmla="*/ 113 h 151"/>
                <a:gd name="T18" fmla="*/ 75 w 144"/>
                <a:gd name="T19" fmla="*/ 122 h 151"/>
                <a:gd name="T20" fmla="*/ 95 w 144"/>
                <a:gd name="T21" fmla="*/ 116 h 151"/>
                <a:gd name="T22" fmla="*/ 106 w 144"/>
                <a:gd name="T23" fmla="*/ 103 h 151"/>
                <a:gd name="T24" fmla="*/ 141 w 144"/>
                <a:gd name="T25" fmla="*/ 103 h 151"/>
                <a:gd name="T26" fmla="*/ 115 w 144"/>
                <a:gd name="T27" fmla="*/ 140 h 151"/>
                <a:gd name="T28" fmla="*/ 73 w 144"/>
                <a:gd name="T29" fmla="*/ 151 h 151"/>
                <a:gd name="T30" fmla="*/ 43 w 144"/>
                <a:gd name="T31" fmla="*/ 146 h 151"/>
                <a:gd name="T32" fmla="*/ 20 w 144"/>
                <a:gd name="T33" fmla="*/ 130 h 151"/>
                <a:gd name="T34" fmla="*/ 5 w 144"/>
                <a:gd name="T35" fmla="*/ 106 h 151"/>
                <a:gd name="T36" fmla="*/ 0 w 144"/>
                <a:gd name="T37" fmla="*/ 76 h 151"/>
                <a:gd name="T38" fmla="*/ 5 w 144"/>
                <a:gd name="T39" fmla="*/ 46 h 151"/>
                <a:gd name="T40" fmla="*/ 20 w 144"/>
                <a:gd name="T41" fmla="*/ 22 h 151"/>
                <a:gd name="T42" fmla="*/ 43 w 144"/>
                <a:gd name="T43" fmla="*/ 6 h 151"/>
                <a:gd name="T44" fmla="*/ 73 w 144"/>
                <a:gd name="T45" fmla="*/ 0 h 151"/>
                <a:gd name="T46" fmla="*/ 105 w 144"/>
                <a:gd name="T47" fmla="*/ 7 h 151"/>
                <a:gd name="T48" fmla="*/ 128 w 144"/>
                <a:gd name="T49" fmla="*/ 26 h 151"/>
                <a:gd name="T50" fmla="*/ 140 w 144"/>
                <a:gd name="T51" fmla="*/ 53 h 151"/>
                <a:gd name="T52" fmla="*/ 143 w 144"/>
                <a:gd name="T53" fmla="*/ 85 h 151"/>
                <a:gd name="T54" fmla="*/ 39 w 144"/>
                <a:gd name="T55" fmla="*/ 85 h 151"/>
                <a:gd name="T56" fmla="*/ 49 w 144"/>
                <a:gd name="T57" fmla="*/ 1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51">
                  <a:moveTo>
                    <a:pt x="94" y="37"/>
                  </a:moveTo>
                  <a:cubicBezTo>
                    <a:pt x="89" y="32"/>
                    <a:pt x="82" y="30"/>
                    <a:pt x="72" y="30"/>
                  </a:cubicBezTo>
                  <a:cubicBezTo>
                    <a:pt x="66" y="30"/>
                    <a:pt x="61" y="31"/>
                    <a:pt x="57" y="33"/>
                  </a:cubicBezTo>
                  <a:cubicBezTo>
                    <a:pt x="52" y="35"/>
                    <a:pt x="49" y="38"/>
                    <a:pt x="47" y="41"/>
                  </a:cubicBezTo>
                  <a:cubicBezTo>
                    <a:pt x="44" y="44"/>
                    <a:pt x="42" y="47"/>
                    <a:pt x="41" y="51"/>
                  </a:cubicBezTo>
                  <a:cubicBezTo>
                    <a:pt x="40" y="54"/>
                    <a:pt x="40" y="57"/>
                    <a:pt x="39" y="60"/>
                  </a:cubicBezTo>
                  <a:cubicBezTo>
                    <a:pt x="104" y="60"/>
                    <a:pt x="104" y="60"/>
                    <a:pt x="104" y="60"/>
                  </a:cubicBezTo>
                  <a:cubicBezTo>
                    <a:pt x="102" y="50"/>
                    <a:pt x="99" y="43"/>
                    <a:pt x="94" y="37"/>
                  </a:cubicBezTo>
                  <a:moveTo>
                    <a:pt x="49" y="113"/>
                  </a:moveTo>
                  <a:cubicBezTo>
                    <a:pt x="55" y="119"/>
                    <a:pt x="64" y="122"/>
                    <a:pt x="75" y="122"/>
                  </a:cubicBezTo>
                  <a:cubicBezTo>
                    <a:pt x="83" y="122"/>
                    <a:pt x="90" y="120"/>
                    <a:pt x="95" y="116"/>
                  </a:cubicBezTo>
                  <a:cubicBezTo>
                    <a:pt x="101" y="112"/>
                    <a:pt x="105" y="108"/>
                    <a:pt x="106" y="103"/>
                  </a:cubicBezTo>
                  <a:cubicBezTo>
                    <a:pt x="141" y="103"/>
                    <a:pt x="141" y="103"/>
                    <a:pt x="141" y="103"/>
                  </a:cubicBezTo>
                  <a:cubicBezTo>
                    <a:pt x="135" y="120"/>
                    <a:pt x="127" y="133"/>
                    <a:pt x="115" y="140"/>
                  </a:cubicBezTo>
                  <a:cubicBezTo>
                    <a:pt x="104" y="147"/>
                    <a:pt x="90" y="151"/>
                    <a:pt x="73" y="151"/>
                  </a:cubicBezTo>
                  <a:cubicBezTo>
                    <a:pt x="62" y="151"/>
                    <a:pt x="52" y="149"/>
                    <a:pt x="43" y="146"/>
                  </a:cubicBezTo>
                  <a:cubicBezTo>
                    <a:pt x="34" y="142"/>
                    <a:pt x="26" y="137"/>
                    <a:pt x="20" y="130"/>
                  </a:cubicBezTo>
                  <a:cubicBezTo>
                    <a:pt x="13" y="124"/>
                    <a:pt x="9" y="116"/>
                    <a:pt x="5" y="106"/>
                  </a:cubicBezTo>
                  <a:cubicBezTo>
                    <a:pt x="2" y="97"/>
                    <a:pt x="0" y="87"/>
                    <a:pt x="0" y="76"/>
                  </a:cubicBezTo>
                  <a:cubicBezTo>
                    <a:pt x="0" y="65"/>
                    <a:pt x="2" y="55"/>
                    <a:pt x="5" y="46"/>
                  </a:cubicBezTo>
                  <a:cubicBezTo>
                    <a:pt x="9" y="37"/>
                    <a:pt x="14" y="29"/>
                    <a:pt x="20" y="22"/>
                  </a:cubicBezTo>
                  <a:cubicBezTo>
                    <a:pt x="27" y="15"/>
                    <a:pt x="35" y="10"/>
                    <a:pt x="43" y="6"/>
                  </a:cubicBezTo>
                  <a:cubicBezTo>
                    <a:pt x="52" y="2"/>
                    <a:pt x="62" y="0"/>
                    <a:pt x="73" y="0"/>
                  </a:cubicBezTo>
                  <a:cubicBezTo>
                    <a:pt x="86" y="0"/>
                    <a:pt x="96" y="2"/>
                    <a:pt x="105" y="7"/>
                  </a:cubicBezTo>
                  <a:cubicBezTo>
                    <a:pt x="114" y="12"/>
                    <a:pt x="122" y="18"/>
                    <a:pt x="128" y="26"/>
                  </a:cubicBezTo>
                  <a:cubicBezTo>
                    <a:pt x="134" y="34"/>
                    <a:pt x="138" y="43"/>
                    <a:pt x="140" y="53"/>
                  </a:cubicBezTo>
                  <a:cubicBezTo>
                    <a:pt x="143" y="63"/>
                    <a:pt x="144" y="74"/>
                    <a:pt x="143" y="85"/>
                  </a:cubicBezTo>
                  <a:cubicBezTo>
                    <a:pt x="39" y="85"/>
                    <a:pt x="39" y="85"/>
                    <a:pt x="39" y="85"/>
                  </a:cubicBezTo>
                  <a:cubicBezTo>
                    <a:pt x="40" y="98"/>
                    <a:pt x="43" y="107"/>
                    <a:pt x="49" y="11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sp>
          <p:nvSpPr>
            <p:cNvPr id="73" name="Freeform 28"/>
            <p:cNvSpPr>
              <a:spLocks/>
            </p:cNvSpPr>
            <p:nvPr userDrawn="1"/>
          </p:nvSpPr>
          <p:spPr bwMode="auto">
            <a:xfrm>
              <a:off x="1564" y="2979"/>
              <a:ext cx="67" cy="77"/>
            </a:xfrm>
            <a:custGeom>
              <a:avLst/>
              <a:gdLst>
                <a:gd name="T0" fmla="*/ 40 w 133"/>
                <a:gd name="T1" fmla="*/ 112 h 151"/>
                <a:gd name="T2" fmla="*/ 47 w 133"/>
                <a:gd name="T3" fmla="*/ 119 h 151"/>
                <a:gd name="T4" fmla="*/ 56 w 133"/>
                <a:gd name="T5" fmla="*/ 124 h 151"/>
                <a:gd name="T6" fmla="*/ 67 w 133"/>
                <a:gd name="T7" fmla="*/ 125 h 151"/>
                <a:gd name="T8" fmla="*/ 76 w 133"/>
                <a:gd name="T9" fmla="*/ 124 h 151"/>
                <a:gd name="T10" fmla="*/ 84 w 133"/>
                <a:gd name="T11" fmla="*/ 121 h 151"/>
                <a:gd name="T12" fmla="*/ 91 w 133"/>
                <a:gd name="T13" fmla="*/ 115 h 151"/>
                <a:gd name="T14" fmla="*/ 93 w 133"/>
                <a:gd name="T15" fmla="*/ 107 h 151"/>
                <a:gd name="T16" fmla="*/ 81 w 133"/>
                <a:gd name="T17" fmla="*/ 93 h 151"/>
                <a:gd name="T18" fmla="*/ 48 w 133"/>
                <a:gd name="T19" fmla="*/ 84 h 151"/>
                <a:gd name="T20" fmla="*/ 32 w 133"/>
                <a:gd name="T21" fmla="*/ 80 h 151"/>
                <a:gd name="T22" fmla="*/ 17 w 133"/>
                <a:gd name="T23" fmla="*/ 73 h 151"/>
                <a:gd name="T24" fmla="*/ 7 w 133"/>
                <a:gd name="T25" fmla="*/ 62 h 151"/>
                <a:gd name="T26" fmla="*/ 3 w 133"/>
                <a:gd name="T27" fmla="*/ 46 h 151"/>
                <a:gd name="T28" fmla="*/ 8 w 133"/>
                <a:gd name="T29" fmla="*/ 23 h 151"/>
                <a:gd name="T30" fmla="*/ 23 w 133"/>
                <a:gd name="T31" fmla="*/ 9 h 151"/>
                <a:gd name="T32" fmla="*/ 43 w 133"/>
                <a:gd name="T33" fmla="*/ 2 h 151"/>
                <a:gd name="T34" fmla="*/ 65 w 133"/>
                <a:gd name="T35" fmla="*/ 0 h 151"/>
                <a:gd name="T36" fmla="*/ 88 w 133"/>
                <a:gd name="T37" fmla="*/ 2 h 151"/>
                <a:gd name="T38" fmla="*/ 108 w 133"/>
                <a:gd name="T39" fmla="*/ 10 h 151"/>
                <a:gd name="T40" fmla="*/ 122 w 133"/>
                <a:gd name="T41" fmla="*/ 24 h 151"/>
                <a:gd name="T42" fmla="*/ 129 w 133"/>
                <a:gd name="T43" fmla="*/ 46 h 151"/>
                <a:gd name="T44" fmla="*/ 91 w 133"/>
                <a:gd name="T45" fmla="*/ 46 h 151"/>
                <a:gd name="T46" fmla="*/ 83 w 133"/>
                <a:gd name="T47" fmla="*/ 30 h 151"/>
                <a:gd name="T48" fmla="*/ 64 w 133"/>
                <a:gd name="T49" fmla="*/ 26 h 151"/>
                <a:gd name="T50" fmla="*/ 57 w 133"/>
                <a:gd name="T51" fmla="*/ 27 h 151"/>
                <a:gd name="T52" fmla="*/ 50 w 133"/>
                <a:gd name="T53" fmla="*/ 29 h 151"/>
                <a:gd name="T54" fmla="*/ 45 w 133"/>
                <a:gd name="T55" fmla="*/ 33 h 151"/>
                <a:gd name="T56" fmla="*/ 42 w 133"/>
                <a:gd name="T57" fmla="*/ 40 h 151"/>
                <a:gd name="T58" fmla="*/ 46 w 133"/>
                <a:gd name="T59" fmla="*/ 48 h 151"/>
                <a:gd name="T60" fmla="*/ 56 w 133"/>
                <a:gd name="T61" fmla="*/ 54 h 151"/>
                <a:gd name="T62" fmla="*/ 71 w 133"/>
                <a:gd name="T63" fmla="*/ 57 h 151"/>
                <a:gd name="T64" fmla="*/ 87 w 133"/>
                <a:gd name="T65" fmla="*/ 61 h 151"/>
                <a:gd name="T66" fmla="*/ 104 w 133"/>
                <a:gd name="T67" fmla="*/ 66 h 151"/>
                <a:gd name="T68" fmla="*/ 119 w 133"/>
                <a:gd name="T69" fmla="*/ 73 h 151"/>
                <a:gd name="T70" fmla="*/ 129 w 133"/>
                <a:gd name="T71" fmla="*/ 85 h 151"/>
                <a:gd name="T72" fmla="*/ 133 w 133"/>
                <a:gd name="T73" fmla="*/ 101 h 151"/>
                <a:gd name="T74" fmla="*/ 127 w 133"/>
                <a:gd name="T75" fmla="*/ 125 h 151"/>
                <a:gd name="T76" fmla="*/ 112 w 133"/>
                <a:gd name="T77" fmla="*/ 141 h 151"/>
                <a:gd name="T78" fmla="*/ 91 w 133"/>
                <a:gd name="T79" fmla="*/ 149 h 151"/>
                <a:gd name="T80" fmla="*/ 67 w 133"/>
                <a:gd name="T81" fmla="*/ 151 h 151"/>
                <a:gd name="T82" fmla="*/ 43 w 133"/>
                <a:gd name="T83" fmla="*/ 149 h 151"/>
                <a:gd name="T84" fmla="*/ 21 w 133"/>
                <a:gd name="T85" fmla="*/ 140 h 151"/>
                <a:gd name="T86" fmla="*/ 6 w 133"/>
                <a:gd name="T87" fmla="*/ 125 h 151"/>
                <a:gd name="T88" fmla="*/ 0 w 133"/>
                <a:gd name="T89" fmla="*/ 101 h 151"/>
                <a:gd name="T90" fmla="*/ 37 w 133"/>
                <a:gd name="T91" fmla="*/ 101 h 151"/>
                <a:gd name="T92" fmla="*/ 40 w 133"/>
                <a:gd name="T93" fmla="*/ 11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51">
                  <a:moveTo>
                    <a:pt x="40" y="112"/>
                  </a:moveTo>
                  <a:cubicBezTo>
                    <a:pt x="41" y="115"/>
                    <a:pt x="44" y="117"/>
                    <a:pt x="47" y="119"/>
                  </a:cubicBezTo>
                  <a:cubicBezTo>
                    <a:pt x="49" y="121"/>
                    <a:pt x="52" y="123"/>
                    <a:pt x="56" y="124"/>
                  </a:cubicBezTo>
                  <a:cubicBezTo>
                    <a:pt x="60" y="125"/>
                    <a:pt x="63" y="125"/>
                    <a:pt x="67" y="125"/>
                  </a:cubicBezTo>
                  <a:cubicBezTo>
                    <a:pt x="70" y="125"/>
                    <a:pt x="73" y="125"/>
                    <a:pt x="76" y="124"/>
                  </a:cubicBezTo>
                  <a:cubicBezTo>
                    <a:pt x="79" y="123"/>
                    <a:pt x="82" y="122"/>
                    <a:pt x="84" y="121"/>
                  </a:cubicBezTo>
                  <a:cubicBezTo>
                    <a:pt x="87" y="120"/>
                    <a:pt x="89" y="118"/>
                    <a:pt x="91" y="115"/>
                  </a:cubicBezTo>
                  <a:cubicBezTo>
                    <a:pt x="92" y="113"/>
                    <a:pt x="93" y="110"/>
                    <a:pt x="93" y="107"/>
                  </a:cubicBezTo>
                  <a:cubicBezTo>
                    <a:pt x="93" y="101"/>
                    <a:pt x="89" y="96"/>
                    <a:pt x="81" y="93"/>
                  </a:cubicBezTo>
                  <a:cubicBezTo>
                    <a:pt x="74" y="90"/>
                    <a:pt x="63" y="87"/>
                    <a:pt x="48" y="84"/>
                  </a:cubicBezTo>
                  <a:cubicBezTo>
                    <a:pt x="43" y="83"/>
                    <a:pt x="37" y="82"/>
                    <a:pt x="32" y="80"/>
                  </a:cubicBezTo>
                  <a:cubicBezTo>
                    <a:pt x="26" y="78"/>
                    <a:pt x="21" y="76"/>
                    <a:pt x="17" y="73"/>
                  </a:cubicBezTo>
                  <a:cubicBezTo>
                    <a:pt x="13" y="70"/>
                    <a:pt x="9" y="66"/>
                    <a:pt x="7" y="62"/>
                  </a:cubicBezTo>
                  <a:cubicBezTo>
                    <a:pt x="4" y="58"/>
                    <a:pt x="3" y="52"/>
                    <a:pt x="3" y="46"/>
                  </a:cubicBezTo>
                  <a:cubicBezTo>
                    <a:pt x="3" y="37"/>
                    <a:pt x="5" y="29"/>
                    <a:pt x="8" y="23"/>
                  </a:cubicBezTo>
                  <a:cubicBezTo>
                    <a:pt x="12" y="17"/>
                    <a:pt x="17" y="13"/>
                    <a:pt x="23" y="9"/>
                  </a:cubicBezTo>
                  <a:cubicBezTo>
                    <a:pt x="29" y="6"/>
                    <a:pt x="35" y="3"/>
                    <a:pt x="43" y="2"/>
                  </a:cubicBezTo>
                  <a:cubicBezTo>
                    <a:pt x="50" y="1"/>
                    <a:pt x="58" y="0"/>
                    <a:pt x="65" y="0"/>
                  </a:cubicBezTo>
                  <a:cubicBezTo>
                    <a:pt x="73" y="0"/>
                    <a:pt x="81" y="1"/>
                    <a:pt x="88" y="2"/>
                  </a:cubicBezTo>
                  <a:cubicBezTo>
                    <a:pt x="95" y="4"/>
                    <a:pt x="102" y="6"/>
                    <a:pt x="108" y="10"/>
                  </a:cubicBezTo>
                  <a:cubicBezTo>
                    <a:pt x="113" y="13"/>
                    <a:pt x="118" y="18"/>
                    <a:pt x="122" y="24"/>
                  </a:cubicBezTo>
                  <a:cubicBezTo>
                    <a:pt x="126" y="30"/>
                    <a:pt x="128" y="37"/>
                    <a:pt x="129" y="46"/>
                  </a:cubicBezTo>
                  <a:cubicBezTo>
                    <a:pt x="91" y="46"/>
                    <a:pt x="91" y="46"/>
                    <a:pt x="91" y="46"/>
                  </a:cubicBezTo>
                  <a:cubicBezTo>
                    <a:pt x="91" y="38"/>
                    <a:pt x="88" y="33"/>
                    <a:pt x="83" y="30"/>
                  </a:cubicBezTo>
                  <a:cubicBezTo>
                    <a:pt x="77" y="28"/>
                    <a:pt x="71" y="26"/>
                    <a:pt x="64" y="26"/>
                  </a:cubicBezTo>
                  <a:cubicBezTo>
                    <a:pt x="62" y="26"/>
                    <a:pt x="60" y="26"/>
                    <a:pt x="57" y="27"/>
                  </a:cubicBezTo>
                  <a:cubicBezTo>
                    <a:pt x="54" y="27"/>
                    <a:pt x="52" y="28"/>
                    <a:pt x="50" y="29"/>
                  </a:cubicBezTo>
                  <a:cubicBezTo>
                    <a:pt x="48" y="29"/>
                    <a:pt x="46" y="31"/>
                    <a:pt x="45" y="33"/>
                  </a:cubicBezTo>
                  <a:cubicBezTo>
                    <a:pt x="43" y="34"/>
                    <a:pt x="42" y="37"/>
                    <a:pt x="42" y="40"/>
                  </a:cubicBezTo>
                  <a:cubicBezTo>
                    <a:pt x="42" y="43"/>
                    <a:pt x="44" y="46"/>
                    <a:pt x="46" y="48"/>
                  </a:cubicBezTo>
                  <a:cubicBezTo>
                    <a:pt x="49" y="51"/>
                    <a:pt x="52" y="52"/>
                    <a:pt x="56" y="54"/>
                  </a:cubicBezTo>
                  <a:cubicBezTo>
                    <a:pt x="61" y="55"/>
                    <a:pt x="65" y="56"/>
                    <a:pt x="71" y="57"/>
                  </a:cubicBezTo>
                  <a:cubicBezTo>
                    <a:pt x="76" y="59"/>
                    <a:pt x="82" y="60"/>
                    <a:pt x="87" y="61"/>
                  </a:cubicBezTo>
                  <a:cubicBezTo>
                    <a:pt x="93" y="62"/>
                    <a:pt x="98" y="64"/>
                    <a:pt x="104" y="66"/>
                  </a:cubicBezTo>
                  <a:cubicBezTo>
                    <a:pt x="109" y="68"/>
                    <a:pt x="114" y="70"/>
                    <a:pt x="119" y="73"/>
                  </a:cubicBezTo>
                  <a:cubicBezTo>
                    <a:pt x="123" y="76"/>
                    <a:pt x="126" y="80"/>
                    <a:pt x="129" y="85"/>
                  </a:cubicBezTo>
                  <a:cubicBezTo>
                    <a:pt x="131" y="89"/>
                    <a:pt x="133" y="95"/>
                    <a:pt x="133" y="101"/>
                  </a:cubicBezTo>
                  <a:cubicBezTo>
                    <a:pt x="133" y="111"/>
                    <a:pt x="131" y="119"/>
                    <a:pt x="127" y="125"/>
                  </a:cubicBezTo>
                  <a:cubicBezTo>
                    <a:pt x="123" y="132"/>
                    <a:pt x="118" y="137"/>
                    <a:pt x="112" y="141"/>
                  </a:cubicBezTo>
                  <a:cubicBezTo>
                    <a:pt x="106" y="144"/>
                    <a:pt x="99" y="147"/>
                    <a:pt x="91" y="149"/>
                  </a:cubicBezTo>
                  <a:cubicBezTo>
                    <a:pt x="83" y="150"/>
                    <a:pt x="75" y="151"/>
                    <a:pt x="67" y="151"/>
                  </a:cubicBezTo>
                  <a:cubicBezTo>
                    <a:pt x="59" y="151"/>
                    <a:pt x="51" y="150"/>
                    <a:pt x="43" y="149"/>
                  </a:cubicBezTo>
                  <a:cubicBezTo>
                    <a:pt x="35" y="147"/>
                    <a:pt x="28" y="144"/>
                    <a:pt x="21" y="140"/>
                  </a:cubicBezTo>
                  <a:cubicBezTo>
                    <a:pt x="15" y="136"/>
                    <a:pt x="10" y="131"/>
                    <a:pt x="6" y="125"/>
                  </a:cubicBezTo>
                  <a:cubicBezTo>
                    <a:pt x="2" y="118"/>
                    <a:pt x="0" y="110"/>
                    <a:pt x="0" y="101"/>
                  </a:cubicBezTo>
                  <a:cubicBezTo>
                    <a:pt x="37" y="101"/>
                    <a:pt x="37" y="101"/>
                    <a:pt x="37" y="101"/>
                  </a:cubicBezTo>
                  <a:cubicBezTo>
                    <a:pt x="37" y="105"/>
                    <a:pt x="38" y="109"/>
                    <a:pt x="40" y="1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fontAlgn="auto" hangingPunct="1">
                <a:spcBef>
                  <a:spcPts val="0"/>
                </a:spcBef>
                <a:spcAft>
                  <a:spcPts val="0"/>
                </a:spcAft>
              </a:pPr>
              <a:endParaRPr lang="en-GB" sz="2400">
                <a:latin typeface="Helvetica 75 Bold"/>
                <a:ea typeface="+mn-ea"/>
                <a:cs typeface="+mn-cs"/>
              </a:endParaRPr>
            </a:p>
          </p:txBody>
        </p:sp>
      </p:grpSp>
    </p:spTree>
    <p:extLst>
      <p:ext uri="{BB962C8B-B14F-4D97-AF65-F5344CB8AC3E}">
        <p14:creationId xmlns:p14="http://schemas.microsoft.com/office/powerpoint/2010/main" val="289387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74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Diapositive de tit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9102" y="357719"/>
            <a:ext cx="6437997" cy="3069165"/>
          </a:xfrm>
        </p:spPr>
        <p:txBody>
          <a:bodyPr>
            <a:noAutofit/>
          </a:bodyPr>
          <a:lstStyle>
            <a:lvl1pPr algn="l">
              <a:lnSpc>
                <a:spcPct val="85000"/>
              </a:lnSpc>
              <a:defRPr sz="7300" baseline="0">
                <a:solidFill>
                  <a:schemeClr val="tx1"/>
                </a:solidFill>
              </a:defRPr>
            </a:lvl1pPr>
          </a:lstStyle>
          <a:p>
            <a:r>
              <a:rPr lang="fr-FR" noProof="0" dirty="0"/>
              <a:t>Cliquez pour modifier le titre</a:t>
            </a:r>
          </a:p>
        </p:txBody>
      </p:sp>
      <p:sp>
        <p:nvSpPr>
          <p:cNvPr id="17" name="Text Placeholder 17"/>
          <p:cNvSpPr>
            <a:spLocks noGrp="1"/>
          </p:cNvSpPr>
          <p:nvPr>
            <p:ph type="body" sz="quarter" idx="16" hasCustomPrompt="1"/>
          </p:nvPr>
        </p:nvSpPr>
        <p:spPr>
          <a:xfrm>
            <a:off x="7734300" y="355601"/>
            <a:ext cx="4038600" cy="4538133"/>
          </a:xfrm>
        </p:spPr>
        <p:txBody>
          <a:bodyPr/>
          <a:lstStyle>
            <a:lvl1pPr>
              <a:defRPr/>
            </a:lvl1pPr>
          </a:lstStyle>
          <a:p>
            <a:pPr lvl="0"/>
            <a:r>
              <a:rPr lang="fr-FR" noProof="0" dirty="0"/>
              <a:t>Cliquez pour modifier le texte</a:t>
            </a:r>
          </a:p>
          <a:p>
            <a:pPr lvl="1"/>
            <a:r>
              <a:rPr lang="fr-FR" noProof="0" dirty="0"/>
              <a:t>Deuxième niveau</a:t>
            </a:r>
          </a:p>
        </p:txBody>
      </p:sp>
      <p:sp>
        <p:nvSpPr>
          <p:cNvPr id="42" name="Subtitle 2"/>
          <p:cNvSpPr>
            <a:spLocks noGrp="1"/>
          </p:cNvSpPr>
          <p:nvPr>
            <p:ph type="subTitle" idx="1" hasCustomPrompt="1"/>
          </p:nvPr>
        </p:nvSpPr>
        <p:spPr>
          <a:xfrm>
            <a:off x="414250" y="3605525"/>
            <a:ext cx="6441580" cy="1288208"/>
          </a:xfrm>
        </p:spPr>
        <p:txBody>
          <a:bodyPr/>
          <a:lstStyle>
            <a:lvl1pPr marL="0" indent="0" algn="l">
              <a:buNone/>
              <a:defRPr baseline="0">
                <a:solidFill>
                  <a:schemeClr val="tx1"/>
                </a:solidFill>
              </a:defRPr>
            </a:lvl1pPr>
            <a:lvl2pPr marL="241294" indent="-241294" algn="l">
              <a:buClr>
                <a:schemeClr val="bg2"/>
              </a:buClr>
              <a:buSzPct val="100000"/>
              <a:buFont typeface="Wingdings" panose="05000000000000000000" pitchFamily="2" charset="2"/>
              <a:buChar char="§"/>
              <a:defRPr>
                <a:solidFill>
                  <a:schemeClr val="tx1"/>
                </a:solidFill>
              </a:defRPr>
            </a:lvl2pPr>
            <a:lvl3pPr marL="542386" indent="-254394" algn="l">
              <a:spcBef>
                <a:spcPts val="448"/>
              </a:spcBef>
              <a:buClrTx/>
              <a:buFont typeface="Helvetica 55 Roman" panose="020B0604020202020204" pitchFamily="34" charset="0"/>
              <a:buChar char="–"/>
              <a:defRPr>
                <a:solidFill>
                  <a:schemeClr val="tx1"/>
                </a:solidFill>
                <a:latin typeface="Helvetica 55 Roman" panose="020B0604020202020204" pitchFamily="34" charset="0"/>
              </a:defRPr>
            </a:lvl3pPr>
            <a:lvl4pPr marL="791980" indent="-230394" algn="l">
              <a:spcBef>
                <a:spcPts val="32"/>
              </a:spcBef>
              <a:buFont typeface="Helvetica 55 Roman" panose="020B0604020202020204" pitchFamily="34" charset="0"/>
              <a:buChar char="–"/>
              <a:defRPr>
                <a:solidFill>
                  <a:schemeClr val="tx1"/>
                </a:solidFill>
              </a:defRPr>
            </a:lvl4pPr>
            <a:lvl5pPr marL="1065573" indent="-254394" algn="l">
              <a:buFont typeface="Helvetica 55 Roman" panose="020B0604020202020204" pitchFamily="34" charset="0"/>
              <a:buChar char="–"/>
              <a:defRPr>
                <a:solidFill>
                  <a:schemeClr val="tx1"/>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r-FR" dirty="0"/>
              <a:t>Cliquez pour modifier le nom du présentateur</a:t>
            </a:r>
          </a:p>
        </p:txBody>
      </p:sp>
      <p:grpSp>
        <p:nvGrpSpPr>
          <p:cNvPr id="14" name="Group 62"/>
          <p:cNvGrpSpPr/>
          <p:nvPr userDrawn="1"/>
        </p:nvGrpSpPr>
        <p:grpSpPr>
          <a:xfrm>
            <a:off x="431371" y="5637246"/>
            <a:ext cx="2497668" cy="910167"/>
            <a:chOff x="339725" y="4132263"/>
            <a:chExt cx="1873251" cy="682625"/>
          </a:xfrm>
        </p:grpSpPr>
        <p:grpSp>
          <p:nvGrpSpPr>
            <p:cNvPr id="15" name="Group 60"/>
            <p:cNvGrpSpPr/>
            <p:nvPr userDrawn="1"/>
          </p:nvGrpSpPr>
          <p:grpSpPr>
            <a:xfrm>
              <a:off x="339725" y="4132263"/>
              <a:ext cx="674688" cy="677863"/>
              <a:chOff x="339725" y="4132263"/>
              <a:chExt cx="674688" cy="677863"/>
            </a:xfrm>
          </p:grpSpPr>
          <p:sp>
            <p:nvSpPr>
              <p:cNvPr id="34" name="Rectangle 33"/>
              <p:cNvSpPr>
                <a:spLocks noChangeArrowheads="1"/>
              </p:cNvSpPr>
              <p:nvPr userDrawn="1"/>
            </p:nvSpPr>
            <p:spPr bwMode="auto">
              <a:xfrm>
                <a:off x="339725" y="4132263"/>
                <a:ext cx="674688" cy="67786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35" name="Freeform 8"/>
              <p:cNvSpPr>
                <a:spLocks noEditPoints="1"/>
              </p:cNvSpPr>
              <p:nvPr userDrawn="1"/>
            </p:nvSpPr>
            <p:spPr bwMode="auto">
              <a:xfrm>
                <a:off x="546100" y="4656138"/>
                <a:ext cx="82550" cy="98425"/>
              </a:xfrm>
              <a:custGeom>
                <a:avLst/>
                <a:gdLst>
                  <a:gd name="T0" fmla="*/ 46 w 65"/>
                  <a:gd name="T1" fmla="*/ 69 h 76"/>
                  <a:gd name="T2" fmla="*/ 22 w 65"/>
                  <a:gd name="T3" fmla="*/ 76 h 76"/>
                  <a:gd name="T4" fmla="*/ 0 w 65"/>
                  <a:gd name="T5" fmla="*/ 55 h 76"/>
                  <a:gd name="T6" fmla="*/ 46 w 65"/>
                  <a:gd name="T7" fmla="*/ 26 h 76"/>
                  <a:gd name="T8" fmla="*/ 46 w 65"/>
                  <a:gd name="T9" fmla="*/ 22 h 76"/>
                  <a:gd name="T10" fmla="*/ 35 w 65"/>
                  <a:gd name="T11" fmla="*/ 14 h 76"/>
                  <a:gd name="T12" fmla="*/ 17 w 65"/>
                  <a:gd name="T13" fmla="*/ 22 h 76"/>
                  <a:gd name="T14" fmla="*/ 4 w 65"/>
                  <a:gd name="T15" fmla="*/ 15 h 76"/>
                  <a:gd name="T16" fmla="*/ 35 w 65"/>
                  <a:gd name="T17" fmla="*/ 0 h 76"/>
                  <a:gd name="T18" fmla="*/ 65 w 65"/>
                  <a:gd name="T19" fmla="*/ 22 h 76"/>
                  <a:gd name="T20" fmla="*/ 65 w 65"/>
                  <a:gd name="T21" fmla="*/ 75 h 76"/>
                  <a:gd name="T22" fmla="*/ 48 w 65"/>
                  <a:gd name="T23" fmla="*/ 75 h 76"/>
                  <a:gd name="T24" fmla="*/ 46 w 65"/>
                  <a:gd name="T25" fmla="*/ 69 h 76"/>
                  <a:gd name="T26" fmla="*/ 19 w 65"/>
                  <a:gd name="T27" fmla="*/ 53 h 76"/>
                  <a:gd name="T28" fmla="*/ 28 w 65"/>
                  <a:gd name="T29" fmla="*/ 63 h 76"/>
                  <a:gd name="T30" fmla="*/ 45 w 65"/>
                  <a:gd name="T31" fmla="*/ 55 h 76"/>
                  <a:gd name="T32" fmla="*/ 45 w 65"/>
                  <a:gd name="T33" fmla="*/ 38 h 76"/>
                  <a:gd name="T34" fmla="*/ 19 w 65"/>
                  <a:gd name="T3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76">
                    <a:moveTo>
                      <a:pt x="46" y="69"/>
                    </a:moveTo>
                    <a:cubicBezTo>
                      <a:pt x="38" y="73"/>
                      <a:pt x="30" y="76"/>
                      <a:pt x="22" y="76"/>
                    </a:cubicBezTo>
                    <a:cubicBezTo>
                      <a:pt x="8" y="76"/>
                      <a:pt x="0" y="67"/>
                      <a:pt x="0" y="55"/>
                    </a:cubicBezTo>
                    <a:cubicBezTo>
                      <a:pt x="0" y="38"/>
                      <a:pt x="15" y="29"/>
                      <a:pt x="46" y="26"/>
                    </a:cubicBezTo>
                    <a:cubicBezTo>
                      <a:pt x="46" y="22"/>
                      <a:pt x="46" y="22"/>
                      <a:pt x="46" y="22"/>
                    </a:cubicBezTo>
                    <a:cubicBezTo>
                      <a:pt x="46" y="17"/>
                      <a:pt x="42" y="14"/>
                      <a:pt x="35" y="14"/>
                    </a:cubicBezTo>
                    <a:cubicBezTo>
                      <a:pt x="27" y="14"/>
                      <a:pt x="21" y="16"/>
                      <a:pt x="17" y="22"/>
                    </a:cubicBezTo>
                    <a:cubicBezTo>
                      <a:pt x="4" y="15"/>
                      <a:pt x="4" y="15"/>
                      <a:pt x="4" y="15"/>
                    </a:cubicBezTo>
                    <a:cubicBezTo>
                      <a:pt x="11" y="5"/>
                      <a:pt x="21" y="0"/>
                      <a:pt x="35" y="0"/>
                    </a:cubicBezTo>
                    <a:cubicBezTo>
                      <a:pt x="54" y="0"/>
                      <a:pt x="65" y="8"/>
                      <a:pt x="65" y="22"/>
                    </a:cubicBezTo>
                    <a:cubicBezTo>
                      <a:pt x="65" y="22"/>
                      <a:pt x="65" y="75"/>
                      <a:pt x="65" y="75"/>
                    </a:cubicBezTo>
                    <a:cubicBezTo>
                      <a:pt x="48" y="75"/>
                      <a:pt x="48" y="75"/>
                      <a:pt x="48" y="75"/>
                    </a:cubicBezTo>
                    <a:lnTo>
                      <a:pt x="46" y="69"/>
                    </a:lnTo>
                    <a:close/>
                    <a:moveTo>
                      <a:pt x="19" y="53"/>
                    </a:moveTo>
                    <a:cubicBezTo>
                      <a:pt x="19" y="58"/>
                      <a:pt x="22" y="63"/>
                      <a:pt x="28" y="63"/>
                    </a:cubicBezTo>
                    <a:cubicBezTo>
                      <a:pt x="34" y="63"/>
                      <a:pt x="40" y="60"/>
                      <a:pt x="45" y="55"/>
                    </a:cubicBezTo>
                    <a:cubicBezTo>
                      <a:pt x="45" y="38"/>
                      <a:pt x="45" y="38"/>
                      <a:pt x="45" y="38"/>
                    </a:cubicBezTo>
                    <a:cubicBezTo>
                      <a:pt x="27" y="40"/>
                      <a:pt x="19" y="44"/>
                      <a:pt x="19"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36" name="Freeform 9"/>
              <p:cNvSpPr>
                <a:spLocks/>
              </p:cNvSpPr>
              <p:nvPr userDrawn="1"/>
            </p:nvSpPr>
            <p:spPr bwMode="auto">
              <a:xfrm>
                <a:off x="647700" y="4656138"/>
                <a:ext cx="85725" cy="96838"/>
              </a:xfrm>
              <a:custGeom>
                <a:avLst/>
                <a:gdLst>
                  <a:gd name="T0" fmla="*/ 0 w 66"/>
                  <a:gd name="T1" fmla="*/ 4 h 75"/>
                  <a:gd name="T2" fmla="*/ 16 w 66"/>
                  <a:gd name="T3" fmla="*/ 2 h 75"/>
                  <a:gd name="T4" fmla="*/ 18 w 66"/>
                  <a:gd name="T5" fmla="*/ 10 h 75"/>
                  <a:gd name="T6" fmla="*/ 43 w 66"/>
                  <a:gd name="T7" fmla="*/ 0 h 75"/>
                  <a:gd name="T8" fmla="*/ 66 w 66"/>
                  <a:gd name="T9" fmla="*/ 24 h 75"/>
                  <a:gd name="T10" fmla="*/ 66 w 66"/>
                  <a:gd name="T11" fmla="*/ 75 h 75"/>
                  <a:gd name="T12" fmla="*/ 46 w 66"/>
                  <a:gd name="T13" fmla="*/ 75 h 75"/>
                  <a:gd name="T14" fmla="*/ 46 w 66"/>
                  <a:gd name="T15" fmla="*/ 27 h 75"/>
                  <a:gd name="T16" fmla="*/ 37 w 66"/>
                  <a:gd name="T17" fmla="*/ 14 h 75"/>
                  <a:gd name="T18" fmla="*/ 19 w 66"/>
                  <a:gd name="T19" fmla="*/ 22 h 75"/>
                  <a:gd name="T20" fmla="*/ 19 w 66"/>
                  <a:gd name="T21" fmla="*/ 75 h 75"/>
                  <a:gd name="T22" fmla="*/ 0 w 66"/>
                  <a:gd name="T23" fmla="*/ 75 h 75"/>
                  <a:gd name="T24" fmla="*/ 0 w 66"/>
                  <a:gd name="T25"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5">
                    <a:moveTo>
                      <a:pt x="0" y="4"/>
                    </a:moveTo>
                    <a:cubicBezTo>
                      <a:pt x="16" y="2"/>
                      <a:pt x="16" y="2"/>
                      <a:pt x="16" y="2"/>
                    </a:cubicBezTo>
                    <a:cubicBezTo>
                      <a:pt x="18" y="10"/>
                      <a:pt x="18" y="10"/>
                      <a:pt x="18" y="10"/>
                    </a:cubicBezTo>
                    <a:cubicBezTo>
                      <a:pt x="27" y="4"/>
                      <a:pt x="34" y="0"/>
                      <a:pt x="43" y="0"/>
                    </a:cubicBezTo>
                    <a:cubicBezTo>
                      <a:pt x="58" y="0"/>
                      <a:pt x="66" y="8"/>
                      <a:pt x="66" y="24"/>
                    </a:cubicBezTo>
                    <a:cubicBezTo>
                      <a:pt x="66" y="75"/>
                      <a:pt x="66" y="75"/>
                      <a:pt x="66" y="75"/>
                    </a:cubicBezTo>
                    <a:cubicBezTo>
                      <a:pt x="46" y="75"/>
                      <a:pt x="46" y="75"/>
                      <a:pt x="46" y="75"/>
                    </a:cubicBezTo>
                    <a:cubicBezTo>
                      <a:pt x="46" y="27"/>
                      <a:pt x="46" y="27"/>
                      <a:pt x="46" y="27"/>
                    </a:cubicBezTo>
                    <a:cubicBezTo>
                      <a:pt x="46" y="18"/>
                      <a:pt x="44" y="14"/>
                      <a:pt x="37" y="14"/>
                    </a:cubicBezTo>
                    <a:cubicBezTo>
                      <a:pt x="31" y="14"/>
                      <a:pt x="26" y="17"/>
                      <a:pt x="19" y="22"/>
                    </a:cubicBezTo>
                    <a:cubicBezTo>
                      <a:pt x="19" y="75"/>
                      <a:pt x="19" y="75"/>
                      <a:pt x="19" y="75"/>
                    </a:cubicBezTo>
                    <a:cubicBezTo>
                      <a:pt x="0" y="75"/>
                      <a:pt x="0" y="75"/>
                      <a:pt x="0" y="75"/>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37" name="Freeform 10"/>
              <p:cNvSpPr>
                <a:spLocks noEditPoints="1"/>
              </p:cNvSpPr>
              <p:nvPr userDrawn="1"/>
            </p:nvSpPr>
            <p:spPr bwMode="auto">
              <a:xfrm>
                <a:off x="852488" y="4656138"/>
                <a:ext cx="87313" cy="98425"/>
              </a:xfrm>
              <a:custGeom>
                <a:avLst/>
                <a:gdLst>
                  <a:gd name="T0" fmla="*/ 34 w 67"/>
                  <a:gd name="T1" fmla="*/ 76 h 76"/>
                  <a:gd name="T2" fmla="*/ 0 w 67"/>
                  <a:gd name="T3" fmla="*/ 38 h 76"/>
                  <a:gd name="T4" fmla="*/ 34 w 67"/>
                  <a:gd name="T5" fmla="*/ 0 h 76"/>
                  <a:gd name="T6" fmla="*/ 67 w 67"/>
                  <a:gd name="T7" fmla="*/ 37 h 76"/>
                  <a:gd name="T8" fmla="*/ 67 w 67"/>
                  <a:gd name="T9" fmla="*/ 41 h 76"/>
                  <a:gd name="T10" fmla="*/ 19 w 67"/>
                  <a:gd name="T11" fmla="*/ 41 h 76"/>
                  <a:gd name="T12" fmla="*/ 36 w 67"/>
                  <a:gd name="T13" fmla="*/ 62 h 76"/>
                  <a:gd name="T14" fmla="*/ 52 w 67"/>
                  <a:gd name="T15" fmla="*/ 53 h 76"/>
                  <a:gd name="T16" fmla="*/ 67 w 67"/>
                  <a:gd name="T17" fmla="*/ 60 h 76"/>
                  <a:gd name="T18" fmla="*/ 34 w 67"/>
                  <a:gd name="T19" fmla="*/ 76 h 76"/>
                  <a:gd name="T20" fmla="*/ 49 w 67"/>
                  <a:gd name="T21" fmla="*/ 29 h 76"/>
                  <a:gd name="T22" fmla="*/ 34 w 67"/>
                  <a:gd name="T23" fmla="*/ 13 h 76"/>
                  <a:gd name="T24" fmla="*/ 19 w 67"/>
                  <a:gd name="T25" fmla="*/ 29 h 76"/>
                  <a:gd name="T26" fmla="*/ 49 w 67"/>
                  <a:gd name="T27" fmla="*/ 2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76">
                    <a:moveTo>
                      <a:pt x="34" y="76"/>
                    </a:moveTo>
                    <a:cubicBezTo>
                      <a:pt x="13" y="76"/>
                      <a:pt x="0" y="62"/>
                      <a:pt x="0" y="38"/>
                    </a:cubicBezTo>
                    <a:cubicBezTo>
                      <a:pt x="0" y="14"/>
                      <a:pt x="13" y="0"/>
                      <a:pt x="34" y="0"/>
                    </a:cubicBezTo>
                    <a:cubicBezTo>
                      <a:pt x="55" y="0"/>
                      <a:pt x="67" y="14"/>
                      <a:pt x="67" y="37"/>
                    </a:cubicBezTo>
                    <a:cubicBezTo>
                      <a:pt x="67" y="39"/>
                      <a:pt x="67" y="40"/>
                      <a:pt x="67" y="41"/>
                    </a:cubicBezTo>
                    <a:cubicBezTo>
                      <a:pt x="19" y="41"/>
                      <a:pt x="19" y="41"/>
                      <a:pt x="19" y="41"/>
                    </a:cubicBezTo>
                    <a:cubicBezTo>
                      <a:pt x="19" y="55"/>
                      <a:pt x="24" y="62"/>
                      <a:pt x="36" y="62"/>
                    </a:cubicBezTo>
                    <a:cubicBezTo>
                      <a:pt x="43" y="62"/>
                      <a:pt x="48" y="59"/>
                      <a:pt x="52" y="53"/>
                    </a:cubicBezTo>
                    <a:cubicBezTo>
                      <a:pt x="67" y="60"/>
                      <a:pt x="67" y="60"/>
                      <a:pt x="67" y="60"/>
                    </a:cubicBezTo>
                    <a:cubicBezTo>
                      <a:pt x="60" y="71"/>
                      <a:pt x="49" y="76"/>
                      <a:pt x="34" y="76"/>
                    </a:cubicBezTo>
                    <a:close/>
                    <a:moveTo>
                      <a:pt x="49" y="29"/>
                    </a:moveTo>
                    <a:cubicBezTo>
                      <a:pt x="49" y="19"/>
                      <a:pt x="43" y="13"/>
                      <a:pt x="34" y="13"/>
                    </a:cubicBezTo>
                    <a:cubicBezTo>
                      <a:pt x="25" y="13"/>
                      <a:pt x="20" y="19"/>
                      <a:pt x="19" y="29"/>
                    </a:cubicBezTo>
                    <a:lnTo>
                      <a:pt x="4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38" name="Freeform 11"/>
              <p:cNvSpPr>
                <a:spLocks noEditPoints="1"/>
              </p:cNvSpPr>
              <p:nvPr userDrawn="1"/>
            </p:nvSpPr>
            <p:spPr bwMode="auto">
              <a:xfrm>
                <a:off x="376238" y="4656138"/>
                <a:ext cx="93663" cy="100013"/>
              </a:xfrm>
              <a:custGeom>
                <a:avLst/>
                <a:gdLst>
                  <a:gd name="T0" fmla="*/ 36 w 73"/>
                  <a:gd name="T1" fmla="*/ 77 h 77"/>
                  <a:gd name="T2" fmla="*/ 0 w 73"/>
                  <a:gd name="T3" fmla="*/ 38 h 77"/>
                  <a:gd name="T4" fmla="*/ 36 w 73"/>
                  <a:gd name="T5" fmla="*/ 0 h 77"/>
                  <a:gd name="T6" fmla="*/ 73 w 73"/>
                  <a:gd name="T7" fmla="*/ 38 h 77"/>
                  <a:gd name="T8" fmla="*/ 36 w 73"/>
                  <a:gd name="T9" fmla="*/ 77 h 77"/>
                  <a:gd name="T10" fmla="*/ 36 w 73"/>
                  <a:gd name="T11" fmla="*/ 16 h 77"/>
                  <a:gd name="T12" fmla="*/ 19 w 73"/>
                  <a:gd name="T13" fmla="*/ 38 h 77"/>
                  <a:gd name="T14" fmla="*/ 36 w 73"/>
                  <a:gd name="T15" fmla="*/ 61 h 77"/>
                  <a:gd name="T16" fmla="*/ 53 w 73"/>
                  <a:gd name="T17" fmla="*/ 38 h 77"/>
                  <a:gd name="T18" fmla="*/ 36 w 73"/>
                  <a:gd name="T19"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7">
                    <a:moveTo>
                      <a:pt x="36" y="77"/>
                    </a:moveTo>
                    <a:cubicBezTo>
                      <a:pt x="17" y="77"/>
                      <a:pt x="0" y="65"/>
                      <a:pt x="0" y="38"/>
                    </a:cubicBezTo>
                    <a:cubicBezTo>
                      <a:pt x="0" y="12"/>
                      <a:pt x="17" y="0"/>
                      <a:pt x="36" y="0"/>
                    </a:cubicBezTo>
                    <a:cubicBezTo>
                      <a:pt x="55" y="0"/>
                      <a:pt x="73" y="12"/>
                      <a:pt x="73" y="38"/>
                    </a:cubicBezTo>
                    <a:cubicBezTo>
                      <a:pt x="73" y="65"/>
                      <a:pt x="55" y="77"/>
                      <a:pt x="36" y="77"/>
                    </a:cubicBezTo>
                    <a:close/>
                    <a:moveTo>
                      <a:pt x="36" y="16"/>
                    </a:moveTo>
                    <a:cubicBezTo>
                      <a:pt x="22" y="16"/>
                      <a:pt x="19" y="29"/>
                      <a:pt x="19" y="38"/>
                    </a:cubicBezTo>
                    <a:cubicBezTo>
                      <a:pt x="19" y="48"/>
                      <a:pt x="22" y="61"/>
                      <a:pt x="36" y="61"/>
                    </a:cubicBezTo>
                    <a:cubicBezTo>
                      <a:pt x="51" y="61"/>
                      <a:pt x="53" y="48"/>
                      <a:pt x="53" y="38"/>
                    </a:cubicBezTo>
                    <a:cubicBezTo>
                      <a:pt x="53" y="29"/>
                      <a:pt x="51" y="16"/>
                      <a:pt x="3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39" name="Freeform 12"/>
              <p:cNvSpPr>
                <a:spLocks/>
              </p:cNvSpPr>
              <p:nvPr userDrawn="1"/>
            </p:nvSpPr>
            <p:spPr bwMode="auto">
              <a:xfrm>
                <a:off x="485775" y="4656138"/>
                <a:ext cx="53975" cy="96838"/>
              </a:xfrm>
              <a:custGeom>
                <a:avLst/>
                <a:gdLst>
                  <a:gd name="T0" fmla="*/ 0 w 41"/>
                  <a:gd name="T1" fmla="*/ 2 h 75"/>
                  <a:gd name="T2" fmla="*/ 18 w 41"/>
                  <a:gd name="T3" fmla="*/ 2 h 75"/>
                  <a:gd name="T4" fmla="*/ 18 w 41"/>
                  <a:gd name="T5" fmla="*/ 10 h 75"/>
                  <a:gd name="T6" fmla="*/ 38 w 41"/>
                  <a:gd name="T7" fmla="*/ 0 h 75"/>
                  <a:gd name="T8" fmla="*/ 41 w 41"/>
                  <a:gd name="T9" fmla="*/ 0 h 75"/>
                  <a:gd name="T10" fmla="*/ 41 w 41"/>
                  <a:gd name="T11" fmla="*/ 18 h 75"/>
                  <a:gd name="T12" fmla="*/ 40 w 41"/>
                  <a:gd name="T13" fmla="*/ 18 h 75"/>
                  <a:gd name="T14" fmla="*/ 19 w 41"/>
                  <a:gd name="T15" fmla="*/ 26 h 75"/>
                  <a:gd name="T16" fmla="*/ 19 w 41"/>
                  <a:gd name="T17" fmla="*/ 75 h 75"/>
                  <a:gd name="T18" fmla="*/ 0 w 41"/>
                  <a:gd name="T19" fmla="*/ 75 h 75"/>
                  <a:gd name="T20" fmla="*/ 0 w 41"/>
                  <a:gd name="T21"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75">
                    <a:moveTo>
                      <a:pt x="0" y="2"/>
                    </a:moveTo>
                    <a:cubicBezTo>
                      <a:pt x="18" y="2"/>
                      <a:pt x="18" y="2"/>
                      <a:pt x="18" y="2"/>
                    </a:cubicBezTo>
                    <a:cubicBezTo>
                      <a:pt x="18" y="10"/>
                      <a:pt x="18" y="10"/>
                      <a:pt x="18" y="10"/>
                    </a:cubicBezTo>
                    <a:cubicBezTo>
                      <a:pt x="22" y="6"/>
                      <a:pt x="30" y="0"/>
                      <a:pt x="38" y="0"/>
                    </a:cubicBezTo>
                    <a:cubicBezTo>
                      <a:pt x="39" y="0"/>
                      <a:pt x="40" y="0"/>
                      <a:pt x="41" y="0"/>
                    </a:cubicBezTo>
                    <a:cubicBezTo>
                      <a:pt x="41" y="18"/>
                      <a:pt x="41" y="18"/>
                      <a:pt x="41" y="18"/>
                    </a:cubicBezTo>
                    <a:cubicBezTo>
                      <a:pt x="40" y="18"/>
                      <a:pt x="40" y="18"/>
                      <a:pt x="40" y="18"/>
                    </a:cubicBezTo>
                    <a:cubicBezTo>
                      <a:pt x="31" y="18"/>
                      <a:pt x="22" y="20"/>
                      <a:pt x="19" y="26"/>
                    </a:cubicBezTo>
                    <a:cubicBezTo>
                      <a:pt x="19" y="75"/>
                      <a:pt x="19" y="75"/>
                      <a:pt x="19" y="75"/>
                    </a:cubicBezTo>
                    <a:cubicBezTo>
                      <a:pt x="0" y="75"/>
                      <a:pt x="0" y="75"/>
                      <a:pt x="0" y="75"/>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40" name="Freeform 13"/>
              <p:cNvSpPr>
                <a:spLocks noEditPoints="1"/>
              </p:cNvSpPr>
              <p:nvPr userDrawn="1"/>
            </p:nvSpPr>
            <p:spPr bwMode="auto">
              <a:xfrm>
                <a:off x="749300" y="4656138"/>
                <a:ext cx="88900" cy="133350"/>
              </a:xfrm>
              <a:custGeom>
                <a:avLst/>
                <a:gdLst>
                  <a:gd name="T0" fmla="*/ 34 w 68"/>
                  <a:gd name="T1" fmla="*/ 59 h 103"/>
                  <a:gd name="T2" fmla="*/ 50 w 68"/>
                  <a:gd name="T3" fmla="*/ 35 h 103"/>
                  <a:gd name="T4" fmla="*/ 34 w 68"/>
                  <a:gd name="T5" fmla="*/ 14 h 103"/>
                  <a:gd name="T6" fmla="*/ 19 w 68"/>
                  <a:gd name="T7" fmla="*/ 35 h 103"/>
                  <a:gd name="T8" fmla="*/ 34 w 68"/>
                  <a:gd name="T9" fmla="*/ 59 h 103"/>
                  <a:gd name="T10" fmla="*/ 68 w 68"/>
                  <a:gd name="T11" fmla="*/ 1 h 103"/>
                  <a:gd name="T12" fmla="*/ 68 w 68"/>
                  <a:gd name="T13" fmla="*/ 71 h 103"/>
                  <a:gd name="T14" fmla="*/ 32 w 68"/>
                  <a:gd name="T15" fmla="*/ 103 h 103"/>
                  <a:gd name="T16" fmla="*/ 2 w 68"/>
                  <a:gd name="T17" fmla="*/ 85 h 103"/>
                  <a:gd name="T18" fmla="*/ 21 w 68"/>
                  <a:gd name="T19" fmla="*/ 82 h 103"/>
                  <a:gd name="T20" fmla="*/ 35 w 68"/>
                  <a:gd name="T21" fmla="*/ 89 h 103"/>
                  <a:gd name="T22" fmla="*/ 49 w 68"/>
                  <a:gd name="T23" fmla="*/ 73 h 103"/>
                  <a:gd name="T24" fmla="*/ 49 w 68"/>
                  <a:gd name="T25" fmla="*/ 65 h 103"/>
                  <a:gd name="T26" fmla="*/ 49 w 68"/>
                  <a:gd name="T27" fmla="*/ 64 h 103"/>
                  <a:gd name="T28" fmla="*/ 30 w 68"/>
                  <a:gd name="T29" fmla="*/ 75 h 103"/>
                  <a:gd name="T30" fmla="*/ 0 w 68"/>
                  <a:gd name="T31" fmla="*/ 38 h 103"/>
                  <a:gd name="T32" fmla="*/ 29 w 68"/>
                  <a:gd name="T33" fmla="*/ 0 h 103"/>
                  <a:gd name="T34" fmla="*/ 50 w 68"/>
                  <a:gd name="T35" fmla="*/ 10 h 103"/>
                  <a:gd name="T36" fmla="*/ 50 w 68"/>
                  <a:gd name="T37" fmla="*/ 10 h 103"/>
                  <a:gd name="T38" fmla="*/ 52 w 68"/>
                  <a:gd name="T39" fmla="*/ 1 h 103"/>
                  <a:gd name="T40" fmla="*/ 68 w 68"/>
                  <a:gd name="T41" fmla="*/ 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03">
                    <a:moveTo>
                      <a:pt x="34" y="59"/>
                    </a:moveTo>
                    <a:cubicBezTo>
                      <a:pt x="48" y="59"/>
                      <a:pt x="50" y="44"/>
                      <a:pt x="50" y="35"/>
                    </a:cubicBezTo>
                    <a:cubicBezTo>
                      <a:pt x="50" y="23"/>
                      <a:pt x="44" y="14"/>
                      <a:pt x="34" y="14"/>
                    </a:cubicBezTo>
                    <a:cubicBezTo>
                      <a:pt x="27" y="14"/>
                      <a:pt x="19" y="19"/>
                      <a:pt x="19" y="35"/>
                    </a:cubicBezTo>
                    <a:cubicBezTo>
                      <a:pt x="19" y="44"/>
                      <a:pt x="20" y="59"/>
                      <a:pt x="34" y="59"/>
                    </a:cubicBezTo>
                    <a:close/>
                    <a:moveTo>
                      <a:pt x="68" y="1"/>
                    </a:moveTo>
                    <a:cubicBezTo>
                      <a:pt x="68" y="71"/>
                      <a:pt x="68" y="71"/>
                      <a:pt x="68" y="71"/>
                    </a:cubicBezTo>
                    <a:cubicBezTo>
                      <a:pt x="68" y="83"/>
                      <a:pt x="67" y="103"/>
                      <a:pt x="32" y="103"/>
                    </a:cubicBezTo>
                    <a:cubicBezTo>
                      <a:pt x="18" y="103"/>
                      <a:pt x="5" y="98"/>
                      <a:pt x="2" y="85"/>
                    </a:cubicBezTo>
                    <a:cubicBezTo>
                      <a:pt x="21" y="82"/>
                      <a:pt x="21" y="82"/>
                      <a:pt x="21" y="82"/>
                    </a:cubicBezTo>
                    <a:cubicBezTo>
                      <a:pt x="22" y="86"/>
                      <a:pt x="24" y="89"/>
                      <a:pt x="35" y="89"/>
                    </a:cubicBezTo>
                    <a:cubicBezTo>
                      <a:pt x="45" y="89"/>
                      <a:pt x="49" y="84"/>
                      <a:pt x="49" y="73"/>
                    </a:cubicBezTo>
                    <a:cubicBezTo>
                      <a:pt x="49" y="65"/>
                      <a:pt x="49" y="65"/>
                      <a:pt x="49" y="65"/>
                    </a:cubicBezTo>
                    <a:cubicBezTo>
                      <a:pt x="49" y="64"/>
                      <a:pt x="49" y="64"/>
                      <a:pt x="49" y="64"/>
                    </a:cubicBezTo>
                    <a:cubicBezTo>
                      <a:pt x="46" y="70"/>
                      <a:pt x="41" y="75"/>
                      <a:pt x="30" y="75"/>
                    </a:cubicBezTo>
                    <a:cubicBezTo>
                      <a:pt x="13" y="75"/>
                      <a:pt x="0" y="63"/>
                      <a:pt x="0" y="38"/>
                    </a:cubicBezTo>
                    <a:cubicBezTo>
                      <a:pt x="0" y="14"/>
                      <a:pt x="14" y="0"/>
                      <a:pt x="29" y="0"/>
                    </a:cubicBezTo>
                    <a:cubicBezTo>
                      <a:pt x="44" y="0"/>
                      <a:pt x="49" y="7"/>
                      <a:pt x="50" y="10"/>
                    </a:cubicBezTo>
                    <a:cubicBezTo>
                      <a:pt x="50" y="10"/>
                      <a:pt x="50" y="10"/>
                      <a:pt x="50" y="10"/>
                    </a:cubicBezTo>
                    <a:cubicBezTo>
                      <a:pt x="52" y="1"/>
                      <a:pt x="52" y="1"/>
                      <a:pt x="52" y="1"/>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41" name="Freeform 14"/>
              <p:cNvSpPr>
                <a:spLocks noEditPoints="1"/>
              </p:cNvSpPr>
              <p:nvPr userDrawn="1"/>
            </p:nvSpPr>
            <p:spPr bwMode="auto">
              <a:xfrm>
                <a:off x="925513" y="4622801"/>
                <a:ext cx="65088" cy="30163"/>
              </a:xfrm>
              <a:custGeom>
                <a:avLst/>
                <a:gdLst>
                  <a:gd name="T0" fmla="*/ 15 w 41"/>
                  <a:gd name="T1" fmla="*/ 2 h 19"/>
                  <a:gd name="T2" fmla="*/ 9 w 41"/>
                  <a:gd name="T3" fmla="*/ 2 h 19"/>
                  <a:gd name="T4" fmla="*/ 9 w 41"/>
                  <a:gd name="T5" fmla="*/ 19 h 19"/>
                  <a:gd name="T6" fmla="*/ 5 w 41"/>
                  <a:gd name="T7" fmla="*/ 19 h 19"/>
                  <a:gd name="T8" fmla="*/ 5 w 41"/>
                  <a:gd name="T9" fmla="*/ 2 h 19"/>
                  <a:gd name="T10" fmla="*/ 0 w 41"/>
                  <a:gd name="T11" fmla="*/ 2 h 19"/>
                  <a:gd name="T12" fmla="*/ 0 w 41"/>
                  <a:gd name="T13" fmla="*/ 0 h 19"/>
                  <a:gd name="T14" fmla="*/ 15 w 41"/>
                  <a:gd name="T15" fmla="*/ 0 h 19"/>
                  <a:gd name="T16" fmla="*/ 15 w 41"/>
                  <a:gd name="T17" fmla="*/ 2 h 19"/>
                  <a:gd name="T18" fmla="*/ 41 w 41"/>
                  <a:gd name="T19" fmla="*/ 19 h 19"/>
                  <a:gd name="T20" fmla="*/ 38 w 41"/>
                  <a:gd name="T21" fmla="*/ 19 h 19"/>
                  <a:gd name="T22" fmla="*/ 38 w 41"/>
                  <a:gd name="T23" fmla="*/ 3 h 19"/>
                  <a:gd name="T24" fmla="*/ 37 w 41"/>
                  <a:gd name="T25" fmla="*/ 3 h 19"/>
                  <a:gd name="T26" fmla="*/ 31 w 41"/>
                  <a:gd name="T27" fmla="*/ 19 h 19"/>
                  <a:gd name="T28" fmla="*/ 29 w 41"/>
                  <a:gd name="T29" fmla="*/ 19 h 19"/>
                  <a:gd name="T30" fmla="*/ 22 w 41"/>
                  <a:gd name="T31" fmla="*/ 3 h 19"/>
                  <a:gd name="T32" fmla="*/ 22 w 41"/>
                  <a:gd name="T33" fmla="*/ 3 h 19"/>
                  <a:gd name="T34" fmla="*/ 22 w 41"/>
                  <a:gd name="T35" fmla="*/ 19 h 19"/>
                  <a:gd name="T36" fmla="*/ 19 w 41"/>
                  <a:gd name="T37" fmla="*/ 19 h 19"/>
                  <a:gd name="T38" fmla="*/ 19 w 41"/>
                  <a:gd name="T39" fmla="*/ 0 h 19"/>
                  <a:gd name="T40" fmla="*/ 24 w 41"/>
                  <a:gd name="T41" fmla="*/ 0 h 19"/>
                  <a:gd name="T42" fmla="*/ 30 w 41"/>
                  <a:gd name="T43" fmla="*/ 15 h 19"/>
                  <a:gd name="T44" fmla="*/ 35 w 41"/>
                  <a:gd name="T45" fmla="*/ 0 h 19"/>
                  <a:gd name="T46" fmla="*/ 41 w 41"/>
                  <a:gd name="T47" fmla="*/ 0 h 19"/>
                  <a:gd name="T48" fmla="*/ 41 w 41"/>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19">
                    <a:moveTo>
                      <a:pt x="15" y="2"/>
                    </a:moveTo>
                    <a:lnTo>
                      <a:pt x="9" y="2"/>
                    </a:lnTo>
                    <a:lnTo>
                      <a:pt x="9" y="19"/>
                    </a:lnTo>
                    <a:lnTo>
                      <a:pt x="5" y="19"/>
                    </a:lnTo>
                    <a:lnTo>
                      <a:pt x="5" y="2"/>
                    </a:lnTo>
                    <a:lnTo>
                      <a:pt x="0" y="2"/>
                    </a:lnTo>
                    <a:lnTo>
                      <a:pt x="0" y="0"/>
                    </a:lnTo>
                    <a:lnTo>
                      <a:pt x="15" y="0"/>
                    </a:lnTo>
                    <a:lnTo>
                      <a:pt x="15" y="2"/>
                    </a:lnTo>
                    <a:close/>
                    <a:moveTo>
                      <a:pt x="41" y="19"/>
                    </a:moveTo>
                    <a:lnTo>
                      <a:pt x="38" y="19"/>
                    </a:lnTo>
                    <a:lnTo>
                      <a:pt x="38" y="3"/>
                    </a:lnTo>
                    <a:lnTo>
                      <a:pt x="37" y="3"/>
                    </a:lnTo>
                    <a:lnTo>
                      <a:pt x="31" y="19"/>
                    </a:lnTo>
                    <a:lnTo>
                      <a:pt x="29" y="19"/>
                    </a:lnTo>
                    <a:lnTo>
                      <a:pt x="22" y="3"/>
                    </a:lnTo>
                    <a:lnTo>
                      <a:pt x="22" y="3"/>
                    </a:lnTo>
                    <a:lnTo>
                      <a:pt x="22" y="19"/>
                    </a:lnTo>
                    <a:lnTo>
                      <a:pt x="19" y="19"/>
                    </a:lnTo>
                    <a:lnTo>
                      <a:pt x="19" y="0"/>
                    </a:lnTo>
                    <a:lnTo>
                      <a:pt x="24" y="0"/>
                    </a:lnTo>
                    <a:lnTo>
                      <a:pt x="30" y="15"/>
                    </a:lnTo>
                    <a:lnTo>
                      <a:pt x="35" y="0"/>
                    </a:lnTo>
                    <a:lnTo>
                      <a:pt x="41" y="0"/>
                    </a:lnTo>
                    <a:lnTo>
                      <a:pt x="4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grpSp>
        <p:grpSp>
          <p:nvGrpSpPr>
            <p:cNvPr id="16" name="Group 61"/>
            <p:cNvGrpSpPr/>
            <p:nvPr userDrawn="1"/>
          </p:nvGrpSpPr>
          <p:grpSpPr>
            <a:xfrm>
              <a:off x="1173163" y="4383088"/>
              <a:ext cx="1039813" cy="431800"/>
              <a:chOff x="1173163" y="4383088"/>
              <a:chExt cx="1039813" cy="431800"/>
            </a:xfrm>
          </p:grpSpPr>
          <p:sp>
            <p:nvSpPr>
              <p:cNvPr id="18" name="Freeform 15"/>
              <p:cNvSpPr>
                <a:spLocks noEditPoints="1"/>
              </p:cNvSpPr>
              <p:nvPr userDrawn="1"/>
            </p:nvSpPr>
            <p:spPr bwMode="auto">
              <a:xfrm>
                <a:off x="1184275" y="4383088"/>
                <a:ext cx="149225" cy="177800"/>
              </a:xfrm>
              <a:custGeom>
                <a:avLst/>
                <a:gdLst>
                  <a:gd name="T0" fmla="*/ 65 w 116"/>
                  <a:gd name="T1" fmla="*/ 0 h 138"/>
                  <a:gd name="T2" fmla="*/ 83 w 116"/>
                  <a:gd name="T3" fmla="*/ 2 h 138"/>
                  <a:gd name="T4" fmla="*/ 97 w 116"/>
                  <a:gd name="T5" fmla="*/ 7 h 138"/>
                  <a:gd name="T6" fmla="*/ 106 w 116"/>
                  <a:gd name="T7" fmla="*/ 18 h 138"/>
                  <a:gd name="T8" fmla="*/ 109 w 116"/>
                  <a:gd name="T9" fmla="*/ 34 h 138"/>
                  <a:gd name="T10" fmla="*/ 104 w 116"/>
                  <a:gd name="T11" fmla="*/ 52 h 138"/>
                  <a:gd name="T12" fmla="*/ 90 w 116"/>
                  <a:gd name="T13" fmla="*/ 63 h 138"/>
                  <a:gd name="T14" fmla="*/ 109 w 116"/>
                  <a:gd name="T15" fmla="*/ 76 h 138"/>
                  <a:gd name="T16" fmla="*/ 116 w 116"/>
                  <a:gd name="T17" fmla="*/ 98 h 138"/>
                  <a:gd name="T18" fmla="*/ 112 w 116"/>
                  <a:gd name="T19" fmla="*/ 116 h 138"/>
                  <a:gd name="T20" fmla="*/ 101 w 116"/>
                  <a:gd name="T21" fmla="*/ 129 h 138"/>
                  <a:gd name="T22" fmla="*/ 85 w 116"/>
                  <a:gd name="T23" fmla="*/ 136 h 138"/>
                  <a:gd name="T24" fmla="*/ 67 w 116"/>
                  <a:gd name="T25" fmla="*/ 138 h 138"/>
                  <a:gd name="T26" fmla="*/ 0 w 116"/>
                  <a:gd name="T27" fmla="*/ 138 h 138"/>
                  <a:gd name="T28" fmla="*/ 0 w 116"/>
                  <a:gd name="T29" fmla="*/ 0 h 138"/>
                  <a:gd name="T30" fmla="*/ 65 w 116"/>
                  <a:gd name="T31" fmla="*/ 0 h 138"/>
                  <a:gd name="T32" fmla="*/ 61 w 116"/>
                  <a:gd name="T33" fmla="*/ 56 h 138"/>
                  <a:gd name="T34" fmla="*/ 74 w 116"/>
                  <a:gd name="T35" fmla="*/ 52 h 138"/>
                  <a:gd name="T36" fmla="*/ 80 w 116"/>
                  <a:gd name="T37" fmla="*/ 39 h 138"/>
                  <a:gd name="T38" fmla="*/ 78 w 116"/>
                  <a:gd name="T39" fmla="*/ 32 h 138"/>
                  <a:gd name="T40" fmla="*/ 73 w 116"/>
                  <a:gd name="T41" fmla="*/ 27 h 138"/>
                  <a:gd name="T42" fmla="*/ 67 w 116"/>
                  <a:gd name="T43" fmla="*/ 24 h 138"/>
                  <a:gd name="T44" fmla="*/ 59 w 116"/>
                  <a:gd name="T45" fmla="*/ 24 h 138"/>
                  <a:gd name="T46" fmla="*/ 30 w 116"/>
                  <a:gd name="T47" fmla="*/ 24 h 138"/>
                  <a:gd name="T48" fmla="*/ 30 w 116"/>
                  <a:gd name="T49" fmla="*/ 56 h 138"/>
                  <a:gd name="T50" fmla="*/ 61 w 116"/>
                  <a:gd name="T51" fmla="*/ 56 h 138"/>
                  <a:gd name="T52" fmla="*/ 63 w 116"/>
                  <a:gd name="T53" fmla="*/ 115 h 138"/>
                  <a:gd name="T54" fmla="*/ 71 w 116"/>
                  <a:gd name="T55" fmla="*/ 114 h 138"/>
                  <a:gd name="T56" fmla="*/ 78 w 116"/>
                  <a:gd name="T57" fmla="*/ 111 h 138"/>
                  <a:gd name="T58" fmla="*/ 83 w 116"/>
                  <a:gd name="T59" fmla="*/ 105 h 138"/>
                  <a:gd name="T60" fmla="*/ 85 w 116"/>
                  <a:gd name="T61" fmla="*/ 96 h 138"/>
                  <a:gd name="T62" fmla="*/ 79 w 116"/>
                  <a:gd name="T63" fmla="*/ 81 h 138"/>
                  <a:gd name="T64" fmla="*/ 63 w 116"/>
                  <a:gd name="T65" fmla="*/ 77 h 138"/>
                  <a:gd name="T66" fmla="*/ 30 w 116"/>
                  <a:gd name="T67" fmla="*/ 77 h 138"/>
                  <a:gd name="T68" fmla="*/ 30 w 116"/>
                  <a:gd name="T69" fmla="*/ 115 h 138"/>
                  <a:gd name="T70" fmla="*/ 63 w 116"/>
                  <a:gd name="T71" fmla="*/ 1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 h="138">
                    <a:moveTo>
                      <a:pt x="65" y="0"/>
                    </a:moveTo>
                    <a:cubicBezTo>
                      <a:pt x="72" y="0"/>
                      <a:pt x="78" y="1"/>
                      <a:pt x="83" y="2"/>
                    </a:cubicBezTo>
                    <a:cubicBezTo>
                      <a:pt x="88" y="3"/>
                      <a:pt x="93" y="5"/>
                      <a:pt x="97" y="7"/>
                    </a:cubicBezTo>
                    <a:cubicBezTo>
                      <a:pt x="101" y="10"/>
                      <a:pt x="104" y="14"/>
                      <a:pt x="106" y="18"/>
                    </a:cubicBezTo>
                    <a:cubicBezTo>
                      <a:pt x="108" y="22"/>
                      <a:pt x="109" y="28"/>
                      <a:pt x="109" y="34"/>
                    </a:cubicBezTo>
                    <a:cubicBezTo>
                      <a:pt x="109" y="41"/>
                      <a:pt x="107" y="47"/>
                      <a:pt x="104" y="52"/>
                    </a:cubicBezTo>
                    <a:cubicBezTo>
                      <a:pt x="101" y="56"/>
                      <a:pt x="96" y="60"/>
                      <a:pt x="90" y="63"/>
                    </a:cubicBezTo>
                    <a:cubicBezTo>
                      <a:pt x="99" y="66"/>
                      <a:pt x="105" y="70"/>
                      <a:pt x="109" y="76"/>
                    </a:cubicBezTo>
                    <a:cubicBezTo>
                      <a:pt x="114" y="82"/>
                      <a:pt x="116" y="89"/>
                      <a:pt x="116" y="98"/>
                    </a:cubicBezTo>
                    <a:cubicBezTo>
                      <a:pt x="116" y="105"/>
                      <a:pt x="114" y="111"/>
                      <a:pt x="112" y="116"/>
                    </a:cubicBezTo>
                    <a:cubicBezTo>
                      <a:pt x="109" y="121"/>
                      <a:pt x="105" y="126"/>
                      <a:pt x="101" y="129"/>
                    </a:cubicBezTo>
                    <a:cubicBezTo>
                      <a:pt x="96" y="132"/>
                      <a:pt x="91" y="134"/>
                      <a:pt x="85" y="136"/>
                    </a:cubicBezTo>
                    <a:cubicBezTo>
                      <a:pt x="79" y="137"/>
                      <a:pt x="73" y="138"/>
                      <a:pt x="67" y="138"/>
                    </a:cubicBezTo>
                    <a:cubicBezTo>
                      <a:pt x="0" y="138"/>
                      <a:pt x="0" y="138"/>
                      <a:pt x="0" y="138"/>
                    </a:cubicBezTo>
                    <a:cubicBezTo>
                      <a:pt x="0" y="0"/>
                      <a:pt x="0" y="0"/>
                      <a:pt x="0" y="0"/>
                    </a:cubicBezTo>
                    <a:lnTo>
                      <a:pt x="65" y="0"/>
                    </a:lnTo>
                    <a:close/>
                    <a:moveTo>
                      <a:pt x="61" y="56"/>
                    </a:moveTo>
                    <a:cubicBezTo>
                      <a:pt x="66" y="56"/>
                      <a:pt x="71" y="55"/>
                      <a:pt x="74" y="52"/>
                    </a:cubicBezTo>
                    <a:cubicBezTo>
                      <a:pt x="78" y="49"/>
                      <a:pt x="80" y="45"/>
                      <a:pt x="80" y="39"/>
                    </a:cubicBezTo>
                    <a:cubicBezTo>
                      <a:pt x="80" y="36"/>
                      <a:pt x="79" y="34"/>
                      <a:pt x="78" y="32"/>
                    </a:cubicBezTo>
                    <a:cubicBezTo>
                      <a:pt x="77" y="29"/>
                      <a:pt x="75" y="28"/>
                      <a:pt x="73" y="27"/>
                    </a:cubicBezTo>
                    <a:cubicBezTo>
                      <a:pt x="71" y="26"/>
                      <a:pt x="69" y="25"/>
                      <a:pt x="67" y="24"/>
                    </a:cubicBezTo>
                    <a:cubicBezTo>
                      <a:pt x="64" y="24"/>
                      <a:pt x="61" y="24"/>
                      <a:pt x="59" y="24"/>
                    </a:cubicBezTo>
                    <a:cubicBezTo>
                      <a:pt x="30" y="24"/>
                      <a:pt x="30" y="24"/>
                      <a:pt x="30" y="24"/>
                    </a:cubicBezTo>
                    <a:cubicBezTo>
                      <a:pt x="30" y="56"/>
                      <a:pt x="30" y="56"/>
                      <a:pt x="30" y="56"/>
                    </a:cubicBezTo>
                    <a:lnTo>
                      <a:pt x="61" y="56"/>
                    </a:lnTo>
                    <a:close/>
                    <a:moveTo>
                      <a:pt x="63" y="115"/>
                    </a:moveTo>
                    <a:cubicBezTo>
                      <a:pt x="66" y="115"/>
                      <a:pt x="69" y="114"/>
                      <a:pt x="71" y="114"/>
                    </a:cubicBezTo>
                    <a:cubicBezTo>
                      <a:pt x="74" y="113"/>
                      <a:pt x="76" y="112"/>
                      <a:pt x="78" y="111"/>
                    </a:cubicBezTo>
                    <a:cubicBezTo>
                      <a:pt x="81" y="109"/>
                      <a:pt x="82" y="108"/>
                      <a:pt x="83" y="105"/>
                    </a:cubicBezTo>
                    <a:cubicBezTo>
                      <a:pt x="85" y="103"/>
                      <a:pt x="85" y="100"/>
                      <a:pt x="85" y="96"/>
                    </a:cubicBezTo>
                    <a:cubicBezTo>
                      <a:pt x="85" y="89"/>
                      <a:pt x="83" y="84"/>
                      <a:pt x="79" y="81"/>
                    </a:cubicBezTo>
                    <a:cubicBezTo>
                      <a:pt x="75" y="78"/>
                      <a:pt x="70" y="77"/>
                      <a:pt x="63" y="77"/>
                    </a:cubicBezTo>
                    <a:cubicBezTo>
                      <a:pt x="30" y="77"/>
                      <a:pt x="30" y="77"/>
                      <a:pt x="30" y="77"/>
                    </a:cubicBezTo>
                    <a:cubicBezTo>
                      <a:pt x="30" y="115"/>
                      <a:pt x="30" y="115"/>
                      <a:pt x="30" y="115"/>
                    </a:cubicBezTo>
                    <a:lnTo>
                      <a:pt x="63"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19" name="Freeform 16"/>
              <p:cNvSpPr>
                <a:spLocks/>
              </p:cNvSpPr>
              <p:nvPr userDrawn="1"/>
            </p:nvSpPr>
            <p:spPr bwMode="auto">
              <a:xfrm>
                <a:off x="1352550" y="4432301"/>
                <a:ext cx="120650" cy="131763"/>
              </a:xfrm>
              <a:custGeom>
                <a:avLst/>
                <a:gdLst>
                  <a:gd name="T0" fmla="*/ 68 w 94"/>
                  <a:gd name="T1" fmla="*/ 100 h 103"/>
                  <a:gd name="T2" fmla="*/ 68 w 94"/>
                  <a:gd name="T3" fmla="*/ 86 h 103"/>
                  <a:gd name="T4" fmla="*/ 67 w 94"/>
                  <a:gd name="T5" fmla="*/ 86 h 103"/>
                  <a:gd name="T6" fmla="*/ 53 w 94"/>
                  <a:gd name="T7" fmla="*/ 99 h 103"/>
                  <a:gd name="T8" fmla="*/ 36 w 94"/>
                  <a:gd name="T9" fmla="*/ 103 h 103"/>
                  <a:gd name="T10" fmla="*/ 18 w 94"/>
                  <a:gd name="T11" fmla="*/ 100 h 103"/>
                  <a:gd name="T12" fmla="*/ 7 w 94"/>
                  <a:gd name="T13" fmla="*/ 92 h 103"/>
                  <a:gd name="T14" fmla="*/ 1 w 94"/>
                  <a:gd name="T15" fmla="*/ 79 h 103"/>
                  <a:gd name="T16" fmla="*/ 0 w 94"/>
                  <a:gd name="T17" fmla="*/ 62 h 103"/>
                  <a:gd name="T18" fmla="*/ 0 w 94"/>
                  <a:gd name="T19" fmla="*/ 0 h 103"/>
                  <a:gd name="T20" fmla="*/ 27 w 94"/>
                  <a:gd name="T21" fmla="*/ 0 h 103"/>
                  <a:gd name="T22" fmla="*/ 27 w 94"/>
                  <a:gd name="T23" fmla="*/ 57 h 103"/>
                  <a:gd name="T24" fmla="*/ 31 w 94"/>
                  <a:gd name="T25" fmla="*/ 75 h 103"/>
                  <a:gd name="T26" fmla="*/ 45 w 94"/>
                  <a:gd name="T27" fmla="*/ 81 h 103"/>
                  <a:gd name="T28" fmla="*/ 61 w 94"/>
                  <a:gd name="T29" fmla="*/ 75 h 103"/>
                  <a:gd name="T30" fmla="*/ 66 w 94"/>
                  <a:gd name="T31" fmla="*/ 53 h 103"/>
                  <a:gd name="T32" fmla="*/ 66 w 94"/>
                  <a:gd name="T33" fmla="*/ 0 h 103"/>
                  <a:gd name="T34" fmla="*/ 94 w 94"/>
                  <a:gd name="T35" fmla="*/ 0 h 103"/>
                  <a:gd name="T36" fmla="*/ 94 w 94"/>
                  <a:gd name="T37" fmla="*/ 100 h 103"/>
                  <a:gd name="T38" fmla="*/ 68 w 94"/>
                  <a:gd name="T39"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03">
                    <a:moveTo>
                      <a:pt x="68" y="100"/>
                    </a:moveTo>
                    <a:cubicBezTo>
                      <a:pt x="68" y="86"/>
                      <a:pt x="68" y="86"/>
                      <a:pt x="68" y="86"/>
                    </a:cubicBezTo>
                    <a:cubicBezTo>
                      <a:pt x="67" y="86"/>
                      <a:pt x="67" y="86"/>
                      <a:pt x="67" y="86"/>
                    </a:cubicBezTo>
                    <a:cubicBezTo>
                      <a:pt x="64" y="92"/>
                      <a:pt x="59" y="96"/>
                      <a:pt x="53" y="99"/>
                    </a:cubicBezTo>
                    <a:cubicBezTo>
                      <a:pt x="48" y="101"/>
                      <a:pt x="42" y="103"/>
                      <a:pt x="36" y="103"/>
                    </a:cubicBezTo>
                    <a:cubicBezTo>
                      <a:pt x="29" y="103"/>
                      <a:pt x="23" y="102"/>
                      <a:pt x="18" y="100"/>
                    </a:cubicBezTo>
                    <a:cubicBezTo>
                      <a:pt x="14" y="98"/>
                      <a:pt x="10" y="95"/>
                      <a:pt x="7" y="92"/>
                    </a:cubicBezTo>
                    <a:cubicBezTo>
                      <a:pt x="4" y="88"/>
                      <a:pt x="3" y="84"/>
                      <a:pt x="1" y="79"/>
                    </a:cubicBezTo>
                    <a:cubicBezTo>
                      <a:pt x="0" y="74"/>
                      <a:pt x="0" y="68"/>
                      <a:pt x="0" y="62"/>
                    </a:cubicBezTo>
                    <a:cubicBezTo>
                      <a:pt x="0" y="0"/>
                      <a:pt x="0" y="0"/>
                      <a:pt x="0" y="0"/>
                    </a:cubicBezTo>
                    <a:cubicBezTo>
                      <a:pt x="27" y="0"/>
                      <a:pt x="27" y="0"/>
                      <a:pt x="27" y="0"/>
                    </a:cubicBezTo>
                    <a:cubicBezTo>
                      <a:pt x="27" y="57"/>
                      <a:pt x="27" y="57"/>
                      <a:pt x="27" y="57"/>
                    </a:cubicBezTo>
                    <a:cubicBezTo>
                      <a:pt x="27" y="65"/>
                      <a:pt x="29" y="71"/>
                      <a:pt x="31" y="75"/>
                    </a:cubicBezTo>
                    <a:cubicBezTo>
                      <a:pt x="34" y="79"/>
                      <a:pt x="38" y="81"/>
                      <a:pt x="45" y="81"/>
                    </a:cubicBezTo>
                    <a:cubicBezTo>
                      <a:pt x="52" y="81"/>
                      <a:pt x="58" y="79"/>
                      <a:pt x="61" y="75"/>
                    </a:cubicBezTo>
                    <a:cubicBezTo>
                      <a:pt x="65" y="70"/>
                      <a:pt x="66" y="63"/>
                      <a:pt x="66" y="53"/>
                    </a:cubicBezTo>
                    <a:cubicBezTo>
                      <a:pt x="66" y="0"/>
                      <a:pt x="66" y="0"/>
                      <a:pt x="66" y="0"/>
                    </a:cubicBezTo>
                    <a:cubicBezTo>
                      <a:pt x="94" y="0"/>
                      <a:pt x="94" y="0"/>
                      <a:pt x="94" y="0"/>
                    </a:cubicBezTo>
                    <a:cubicBezTo>
                      <a:pt x="94" y="100"/>
                      <a:pt x="94" y="100"/>
                      <a:pt x="94" y="100"/>
                    </a:cubicBezTo>
                    <a:lnTo>
                      <a:pt x="68"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0" name="Freeform 17"/>
              <p:cNvSpPr>
                <a:spLocks/>
              </p:cNvSpPr>
              <p:nvPr userDrawn="1"/>
            </p:nvSpPr>
            <p:spPr bwMode="auto">
              <a:xfrm>
                <a:off x="1489075" y="4427538"/>
                <a:ext cx="120650" cy="136525"/>
              </a:xfrm>
              <a:custGeom>
                <a:avLst/>
                <a:gdLst>
                  <a:gd name="T0" fmla="*/ 28 w 93"/>
                  <a:gd name="T1" fmla="*/ 78 h 106"/>
                  <a:gd name="T2" fmla="*/ 33 w 93"/>
                  <a:gd name="T3" fmla="*/ 84 h 106"/>
                  <a:gd name="T4" fmla="*/ 40 w 93"/>
                  <a:gd name="T5" fmla="*/ 87 h 106"/>
                  <a:gd name="T6" fmla="*/ 47 w 93"/>
                  <a:gd name="T7" fmla="*/ 88 h 106"/>
                  <a:gd name="T8" fmla="*/ 54 w 93"/>
                  <a:gd name="T9" fmla="*/ 87 h 106"/>
                  <a:gd name="T10" fmla="*/ 59 w 93"/>
                  <a:gd name="T11" fmla="*/ 85 h 106"/>
                  <a:gd name="T12" fmla="*/ 64 w 93"/>
                  <a:gd name="T13" fmla="*/ 81 h 106"/>
                  <a:gd name="T14" fmla="*/ 65 w 93"/>
                  <a:gd name="T15" fmla="*/ 75 h 106"/>
                  <a:gd name="T16" fmla="*/ 57 w 93"/>
                  <a:gd name="T17" fmla="*/ 65 h 106"/>
                  <a:gd name="T18" fmla="*/ 34 w 93"/>
                  <a:gd name="T19" fmla="*/ 59 h 106"/>
                  <a:gd name="T20" fmla="*/ 23 w 93"/>
                  <a:gd name="T21" fmla="*/ 56 h 106"/>
                  <a:gd name="T22" fmla="*/ 12 w 93"/>
                  <a:gd name="T23" fmla="*/ 51 h 106"/>
                  <a:gd name="T24" fmla="*/ 5 w 93"/>
                  <a:gd name="T25" fmla="*/ 44 h 106"/>
                  <a:gd name="T26" fmla="*/ 3 w 93"/>
                  <a:gd name="T27" fmla="*/ 33 h 106"/>
                  <a:gd name="T28" fmla="*/ 6 w 93"/>
                  <a:gd name="T29" fmla="*/ 17 h 106"/>
                  <a:gd name="T30" fmla="*/ 16 w 93"/>
                  <a:gd name="T31" fmla="*/ 7 h 106"/>
                  <a:gd name="T32" fmla="*/ 30 w 93"/>
                  <a:gd name="T33" fmla="*/ 2 h 106"/>
                  <a:gd name="T34" fmla="*/ 46 w 93"/>
                  <a:gd name="T35" fmla="*/ 0 h 106"/>
                  <a:gd name="T36" fmla="*/ 62 w 93"/>
                  <a:gd name="T37" fmla="*/ 2 h 106"/>
                  <a:gd name="T38" fmla="*/ 76 w 93"/>
                  <a:gd name="T39" fmla="*/ 7 h 106"/>
                  <a:gd name="T40" fmla="*/ 86 w 93"/>
                  <a:gd name="T41" fmla="*/ 17 h 106"/>
                  <a:gd name="T42" fmla="*/ 90 w 93"/>
                  <a:gd name="T43" fmla="*/ 32 h 106"/>
                  <a:gd name="T44" fmla="*/ 64 w 93"/>
                  <a:gd name="T45" fmla="*/ 32 h 106"/>
                  <a:gd name="T46" fmla="*/ 58 w 93"/>
                  <a:gd name="T47" fmla="*/ 22 h 106"/>
                  <a:gd name="T48" fmla="*/ 45 w 93"/>
                  <a:gd name="T49" fmla="*/ 19 h 106"/>
                  <a:gd name="T50" fmla="*/ 40 w 93"/>
                  <a:gd name="T51" fmla="*/ 19 h 106"/>
                  <a:gd name="T52" fmla="*/ 35 w 93"/>
                  <a:gd name="T53" fmla="*/ 20 h 106"/>
                  <a:gd name="T54" fmla="*/ 32 w 93"/>
                  <a:gd name="T55" fmla="*/ 23 h 106"/>
                  <a:gd name="T56" fmla="*/ 30 w 93"/>
                  <a:gd name="T57" fmla="*/ 28 h 106"/>
                  <a:gd name="T58" fmla="*/ 33 w 93"/>
                  <a:gd name="T59" fmla="*/ 34 h 106"/>
                  <a:gd name="T60" fmla="*/ 40 w 93"/>
                  <a:gd name="T61" fmla="*/ 38 h 106"/>
                  <a:gd name="T62" fmla="*/ 50 w 93"/>
                  <a:gd name="T63" fmla="*/ 40 h 106"/>
                  <a:gd name="T64" fmla="*/ 61 w 93"/>
                  <a:gd name="T65" fmla="*/ 43 h 106"/>
                  <a:gd name="T66" fmla="*/ 73 w 93"/>
                  <a:gd name="T67" fmla="*/ 46 h 106"/>
                  <a:gd name="T68" fmla="*/ 83 w 93"/>
                  <a:gd name="T69" fmla="*/ 51 h 106"/>
                  <a:gd name="T70" fmla="*/ 90 w 93"/>
                  <a:gd name="T71" fmla="*/ 59 h 106"/>
                  <a:gd name="T72" fmla="*/ 93 w 93"/>
                  <a:gd name="T73" fmla="*/ 71 h 106"/>
                  <a:gd name="T74" fmla="*/ 89 w 93"/>
                  <a:gd name="T75" fmla="*/ 88 h 106"/>
                  <a:gd name="T76" fmla="*/ 79 w 93"/>
                  <a:gd name="T77" fmla="*/ 98 h 106"/>
                  <a:gd name="T78" fmla="*/ 64 w 93"/>
                  <a:gd name="T79" fmla="*/ 104 h 106"/>
                  <a:gd name="T80" fmla="*/ 47 w 93"/>
                  <a:gd name="T81" fmla="*/ 106 h 106"/>
                  <a:gd name="T82" fmla="*/ 30 w 93"/>
                  <a:gd name="T83" fmla="*/ 104 h 106"/>
                  <a:gd name="T84" fmla="*/ 15 w 93"/>
                  <a:gd name="T85" fmla="*/ 98 h 106"/>
                  <a:gd name="T86" fmla="*/ 5 w 93"/>
                  <a:gd name="T87" fmla="*/ 87 h 106"/>
                  <a:gd name="T88" fmla="*/ 0 w 93"/>
                  <a:gd name="T89" fmla="*/ 71 h 106"/>
                  <a:gd name="T90" fmla="*/ 26 w 93"/>
                  <a:gd name="T91" fmla="*/ 71 h 106"/>
                  <a:gd name="T92" fmla="*/ 28 w 93"/>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06">
                    <a:moveTo>
                      <a:pt x="28" y="78"/>
                    </a:moveTo>
                    <a:cubicBezTo>
                      <a:pt x="29" y="80"/>
                      <a:pt x="31" y="82"/>
                      <a:pt x="33" y="84"/>
                    </a:cubicBezTo>
                    <a:cubicBezTo>
                      <a:pt x="35" y="85"/>
                      <a:pt x="37" y="86"/>
                      <a:pt x="40" y="87"/>
                    </a:cubicBezTo>
                    <a:cubicBezTo>
                      <a:pt x="42" y="87"/>
                      <a:pt x="45" y="88"/>
                      <a:pt x="47" y="88"/>
                    </a:cubicBezTo>
                    <a:cubicBezTo>
                      <a:pt x="49" y="88"/>
                      <a:pt x="51" y="87"/>
                      <a:pt x="54" y="87"/>
                    </a:cubicBezTo>
                    <a:cubicBezTo>
                      <a:pt x="56" y="86"/>
                      <a:pt x="58" y="86"/>
                      <a:pt x="59" y="85"/>
                    </a:cubicBezTo>
                    <a:cubicBezTo>
                      <a:pt x="61" y="84"/>
                      <a:pt x="63" y="82"/>
                      <a:pt x="64" y="81"/>
                    </a:cubicBezTo>
                    <a:cubicBezTo>
                      <a:pt x="65" y="79"/>
                      <a:pt x="65" y="77"/>
                      <a:pt x="65" y="75"/>
                    </a:cubicBezTo>
                    <a:cubicBezTo>
                      <a:pt x="65" y="71"/>
                      <a:pt x="63" y="68"/>
                      <a:pt x="57" y="65"/>
                    </a:cubicBezTo>
                    <a:cubicBezTo>
                      <a:pt x="52" y="63"/>
                      <a:pt x="44" y="61"/>
                      <a:pt x="34" y="59"/>
                    </a:cubicBezTo>
                    <a:cubicBezTo>
                      <a:pt x="30" y="58"/>
                      <a:pt x="26" y="57"/>
                      <a:pt x="23" y="56"/>
                    </a:cubicBezTo>
                    <a:cubicBezTo>
                      <a:pt x="19" y="55"/>
                      <a:pt x="15" y="53"/>
                      <a:pt x="12" y="51"/>
                    </a:cubicBezTo>
                    <a:cubicBezTo>
                      <a:pt x="9" y="49"/>
                      <a:pt x="7" y="47"/>
                      <a:pt x="5" y="44"/>
                    </a:cubicBezTo>
                    <a:cubicBezTo>
                      <a:pt x="3" y="41"/>
                      <a:pt x="3" y="37"/>
                      <a:pt x="3" y="33"/>
                    </a:cubicBezTo>
                    <a:cubicBezTo>
                      <a:pt x="3" y="26"/>
                      <a:pt x="4" y="21"/>
                      <a:pt x="6" y="17"/>
                    </a:cubicBezTo>
                    <a:cubicBezTo>
                      <a:pt x="9" y="13"/>
                      <a:pt x="12" y="9"/>
                      <a:pt x="16" y="7"/>
                    </a:cubicBezTo>
                    <a:cubicBezTo>
                      <a:pt x="20" y="4"/>
                      <a:pt x="25" y="3"/>
                      <a:pt x="30" y="2"/>
                    </a:cubicBezTo>
                    <a:cubicBezTo>
                      <a:pt x="35" y="1"/>
                      <a:pt x="41" y="0"/>
                      <a:pt x="46" y="0"/>
                    </a:cubicBezTo>
                    <a:cubicBezTo>
                      <a:pt x="52" y="0"/>
                      <a:pt x="57" y="1"/>
                      <a:pt x="62" y="2"/>
                    </a:cubicBezTo>
                    <a:cubicBezTo>
                      <a:pt x="67" y="3"/>
                      <a:pt x="72" y="5"/>
                      <a:pt x="76" y="7"/>
                    </a:cubicBezTo>
                    <a:cubicBezTo>
                      <a:pt x="80" y="10"/>
                      <a:pt x="83" y="13"/>
                      <a:pt x="86" y="17"/>
                    </a:cubicBezTo>
                    <a:cubicBezTo>
                      <a:pt x="88" y="21"/>
                      <a:pt x="90" y="26"/>
                      <a:pt x="90" y="32"/>
                    </a:cubicBezTo>
                    <a:cubicBezTo>
                      <a:pt x="64" y="32"/>
                      <a:pt x="64" y="32"/>
                      <a:pt x="64" y="32"/>
                    </a:cubicBezTo>
                    <a:cubicBezTo>
                      <a:pt x="64" y="27"/>
                      <a:pt x="62" y="23"/>
                      <a:pt x="58" y="22"/>
                    </a:cubicBezTo>
                    <a:cubicBezTo>
                      <a:pt x="54" y="20"/>
                      <a:pt x="50" y="19"/>
                      <a:pt x="45" y="19"/>
                    </a:cubicBezTo>
                    <a:cubicBezTo>
                      <a:pt x="44" y="19"/>
                      <a:pt x="42" y="19"/>
                      <a:pt x="40" y="19"/>
                    </a:cubicBezTo>
                    <a:cubicBezTo>
                      <a:pt x="38" y="19"/>
                      <a:pt x="37" y="20"/>
                      <a:pt x="35" y="20"/>
                    </a:cubicBezTo>
                    <a:cubicBezTo>
                      <a:pt x="34" y="21"/>
                      <a:pt x="33" y="22"/>
                      <a:pt x="32" y="23"/>
                    </a:cubicBezTo>
                    <a:cubicBezTo>
                      <a:pt x="31" y="24"/>
                      <a:pt x="30" y="26"/>
                      <a:pt x="30" y="28"/>
                    </a:cubicBezTo>
                    <a:cubicBezTo>
                      <a:pt x="30" y="31"/>
                      <a:pt x="31" y="33"/>
                      <a:pt x="33" y="34"/>
                    </a:cubicBezTo>
                    <a:cubicBezTo>
                      <a:pt x="35" y="36"/>
                      <a:pt x="37" y="37"/>
                      <a:pt x="40" y="38"/>
                    </a:cubicBezTo>
                    <a:cubicBezTo>
                      <a:pt x="43" y="39"/>
                      <a:pt x="46" y="40"/>
                      <a:pt x="50" y="40"/>
                    </a:cubicBezTo>
                    <a:cubicBezTo>
                      <a:pt x="54" y="41"/>
                      <a:pt x="57" y="42"/>
                      <a:pt x="61" y="43"/>
                    </a:cubicBezTo>
                    <a:cubicBezTo>
                      <a:pt x="65" y="44"/>
                      <a:pt x="69" y="45"/>
                      <a:pt x="73" y="46"/>
                    </a:cubicBezTo>
                    <a:cubicBezTo>
                      <a:pt x="77" y="48"/>
                      <a:pt x="80" y="49"/>
                      <a:pt x="83" y="51"/>
                    </a:cubicBezTo>
                    <a:cubicBezTo>
                      <a:pt x="86" y="54"/>
                      <a:pt x="88" y="56"/>
                      <a:pt x="90" y="59"/>
                    </a:cubicBezTo>
                    <a:cubicBezTo>
                      <a:pt x="92" y="63"/>
                      <a:pt x="93" y="66"/>
                      <a:pt x="93" y="71"/>
                    </a:cubicBezTo>
                    <a:cubicBezTo>
                      <a:pt x="93" y="78"/>
                      <a:pt x="92" y="83"/>
                      <a:pt x="89" y="88"/>
                    </a:cubicBezTo>
                    <a:cubicBezTo>
                      <a:pt x="86" y="92"/>
                      <a:pt x="83" y="96"/>
                      <a:pt x="79" y="98"/>
                    </a:cubicBezTo>
                    <a:cubicBezTo>
                      <a:pt x="74" y="101"/>
                      <a:pt x="69" y="103"/>
                      <a:pt x="64" y="104"/>
                    </a:cubicBezTo>
                    <a:cubicBezTo>
                      <a:pt x="59" y="105"/>
                      <a:pt x="53" y="106"/>
                      <a:pt x="47" y="106"/>
                    </a:cubicBezTo>
                    <a:cubicBezTo>
                      <a:pt x="41" y="106"/>
                      <a:pt x="36" y="105"/>
                      <a:pt x="30" y="104"/>
                    </a:cubicBezTo>
                    <a:cubicBezTo>
                      <a:pt x="25" y="103"/>
                      <a:pt x="20" y="101"/>
                      <a:pt x="15" y="98"/>
                    </a:cubicBezTo>
                    <a:cubicBezTo>
                      <a:pt x="11" y="95"/>
                      <a:pt x="8" y="92"/>
                      <a:pt x="5" y="87"/>
                    </a:cubicBezTo>
                    <a:cubicBezTo>
                      <a:pt x="2" y="83"/>
                      <a:pt x="0" y="77"/>
                      <a:pt x="0" y="71"/>
                    </a:cubicBezTo>
                    <a:cubicBezTo>
                      <a:pt x="26" y="71"/>
                      <a:pt x="26" y="71"/>
                      <a:pt x="26" y="71"/>
                    </a:cubicBezTo>
                    <a:cubicBezTo>
                      <a:pt x="26" y="74"/>
                      <a:pt x="27" y="76"/>
                      <a:pt x="2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1" name="Freeform 18"/>
              <p:cNvSpPr>
                <a:spLocks noEditPoints="1"/>
              </p:cNvSpPr>
              <p:nvPr userDrawn="1"/>
            </p:nvSpPr>
            <p:spPr bwMode="auto">
              <a:xfrm>
                <a:off x="1627188" y="4383088"/>
                <a:ext cx="36513" cy="177800"/>
              </a:xfrm>
              <a:custGeom>
                <a:avLst/>
                <a:gdLst>
                  <a:gd name="T0" fmla="*/ 0 w 23"/>
                  <a:gd name="T1" fmla="*/ 18 h 112"/>
                  <a:gd name="T2" fmla="*/ 0 w 23"/>
                  <a:gd name="T3" fmla="*/ 0 h 112"/>
                  <a:gd name="T4" fmla="*/ 23 w 23"/>
                  <a:gd name="T5" fmla="*/ 0 h 112"/>
                  <a:gd name="T6" fmla="*/ 23 w 23"/>
                  <a:gd name="T7" fmla="*/ 18 h 112"/>
                  <a:gd name="T8" fmla="*/ 0 w 23"/>
                  <a:gd name="T9" fmla="*/ 18 h 112"/>
                  <a:gd name="T10" fmla="*/ 23 w 23"/>
                  <a:gd name="T11" fmla="*/ 31 h 112"/>
                  <a:gd name="T12" fmla="*/ 23 w 23"/>
                  <a:gd name="T13" fmla="*/ 112 h 112"/>
                  <a:gd name="T14" fmla="*/ 0 w 23"/>
                  <a:gd name="T15" fmla="*/ 112 h 112"/>
                  <a:gd name="T16" fmla="*/ 0 w 23"/>
                  <a:gd name="T17" fmla="*/ 31 h 112"/>
                  <a:gd name="T18" fmla="*/ 23 w 23"/>
                  <a:gd name="T19" fmla="*/ 3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2">
                    <a:moveTo>
                      <a:pt x="0" y="18"/>
                    </a:moveTo>
                    <a:lnTo>
                      <a:pt x="0" y="0"/>
                    </a:lnTo>
                    <a:lnTo>
                      <a:pt x="23" y="0"/>
                    </a:lnTo>
                    <a:lnTo>
                      <a:pt x="23" y="18"/>
                    </a:lnTo>
                    <a:lnTo>
                      <a:pt x="0" y="18"/>
                    </a:lnTo>
                    <a:close/>
                    <a:moveTo>
                      <a:pt x="23" y="31"/>
                    </a:moveTo>
                    <a:lnTo>
                      <a:pt x="23" y="112"/>
                    </a:lnTo>
                    <a:lnTo>
                      <a:pt x="0" y="112"/>
                    </a:lnTo>
                    <a:lnTo>
                      <a:pt x="0" y="31"/>
                    </a:lnTo>
                    <a:lnTo>
                      <a:pt x="2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2" name="Freeform 19"/>
              <p:cNvSpPr>
                <a:spLocks/>
              </p:cNvSpPr>
              <p:nvPr userDrawn="1"/>
            </p:nvSpPr>
            <p:spPr bwMode="auto">
              <a:xfrm>
                <a:off x="1685925" y="4427538"/>
                <a:ext cx="122238" cy="133350"/>
              </a:xfrm>
              <a:custGeom>
                <a:avLst/>
                <a:gdLst>
                  <a:gd name="T0" fmla="*/ 26 w 94"/>
                  <a:gd name="T1" fmla="*/ 3 h 103"/>
                  <a:gd name="T2" fmla="*/ 26 w 94"/>
                  <a:gd name="T3" fmla="*/ 17 h 103"/>
                  <a:gd name="T4" fmla="*/ 27 w 94"/>
                  <a:gd name="T5" fmla="*/ 17 h 103"/>
                  <a:gd name="T6" fmla="*/ 40 w 94"/>
                  <a:gd name="T7" fmla="*/ 4 h 103"/>
                  <a:gd name="T8" fmla="*/ 57 w 94"/>
                  <a:gd name="T9" fmla="*/ 0 h 103"/>
                  <a:gd name="T10" fmla="*/ 76 w 94"/>
                  <a:gd name="T11" fmla="*/ 3 h 103"/>
                  <a:gd name="T12" fmla="*/ 87 w 94"/>
                  <a:gd name="T13" fmla="*/ 12 h 103"/>
                  <a:gd name="T14" fmla="*/ 92 w 94"/>
                  <a:gd name="T15" fmla="*/ 25 h 103"/>
                  <a:gd name="T16" fmla="*/ 94 w 94"/>
                  <a:gd name="T17" fmla="*/ 42 h 103"/>
                  <a:gd name="T18" fmla="*/ 94 w 94"/>
                  <a:gd name="T19" fmla="*/ 103 h 103"/>
                  <a:gd name="T20" fmla="*/ 67 w 94"/>
                  <a:gd name="T21" fmla="*/ 103 h 103"/>
                  <a:gd name="T22" fmla="*/ 67 w 94"/>
                  <a:gd name="T23" fmla="*/ 47 h 103"/>
                  <a:gd name="T24" fmla="*/ 63 w 94"/>
                  <a:gd name="T25" fmla="*/ 28 h 103"/>
                  <a:gd name="T26" fmla="*/ 49 w 94"/>
                  <a:gd name="T27" fmla="*/ 22 h 103"/>
                  <a:gd name="T28" fmla="*/ 33 w 94"/>
                  <a:gd name="T29" fmla="*/ 29 h 103"/>
                  <a:gd name="T30" fmla="*/ 28 w 94"/>
                  <a:gd name="T31" fmla="*/ 51 h 103"/>
                  <a:gd name="T32" fmla="*/ 28 w 94"/>
                  <a:gd name="T33" fmla="*/ 103 h 103"/>
                  <a:gd name="T34" fmla="*/ 0 w 94"/>
                  <a:gd name="T35" fmla="*/ 103 h 103"/>
                  <a:gd name="T36" fmla="*/ 0 w 94"/>
                  <a:gd name="T37" fmla="*/ 3 h 103"/>
                  <a:gd name="T38" fmla="*/ 26 w 94"/>
                  <a:gd name="T39"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03">
                    <a:moveTo>
                      <a:pt x="26" y="3"/>
                    </a:moveTo>
                    <a:cubicBezTo>
                      <a:pt x="26" y="17"/>
                      <a:pt x="26" y="17"/>
                      <a:pt x="26" y="17"/>
                    </a:cubicBezTo>
                    <a:cubicBezTo>
                      <a:pt x="27" y="17"/>
                      <a:pt x="27" y="17"/>
                      <a:pt x="27" y="17"/>
                    </a:cubicBezTo>
                    <a:cubicBezTo>
                      <a:pt x="30" y="11"/>
                      <a:pt x="35" y="7"/>
                      <a:pt x="40" y="4"/>
                    </a:cubicBezTo>
                    <a:cubicBezTo>
                      <a:pt x="46" y="2"/>
                      <a:pt x="52" y="0"/>
                      <a:pt x="57" y="0"/>
                    </a:cubicBezTo>
                    <a:cubicBezTo>
                      <a:pt x="65" y="0"/>
                      <a:pt x="71" y="1"/>
                      <a:pt x="76" y="3"/>
                    </a:cubicBezTo>
                    <a:cubicBezTo>
                      <a:pt x="80" y="5"/>
                      <a:pt x="84" y="8"/>
                      <a:pt x="87" y="12"/>
                    </a:cubicBezTo>
                    <a:cubicBezTo>
                      <a:pt x="89" y="15"/>
                      <a:pt x="91" y="20"/>
                      <a:pt x="92" y="25"/>
                    </a:cubicBezTo>
                    <a:cubicBezTo>
                      <a:pt x="94" y="30"/>
                      <a:pt x="94" y="35"/>
                      <a:pt x="94" y="42"/>
                    </a:cubicBezTo>
                    <a:cubicBezTo>
                      <a:pt x="94" y="103"/>
                      <a:pt x="94" y="103"/>
                      <a:pt x="94" y="103"/>
                    </a:cubicBezTo>
                    <a:cubicBezTo>
                      <a:pt x="67" y="103"/>
                      <a:pt x="67" y="103"/>
                      <a:pt x="67" y="103"/>
                    </a:cubicBezTo>
                    <a:cubicBezTo>
                      <a:pt x="67" y="47"/>
                      <a:pt x="67" y="47"/>
                      <a:pt x="67" y="47"/>
                    </a:cubicBezTo>
                    <a:cubicBezTo>
                      <a:pt x="67" y="38"/>
                      <a:pt x="65" y="32"/>
                      <a:pt x="63" y="28"/>
                    </a:cubicBezTo>
                    <a:cubicBezTo>
                      <a:pt x="60" y="24"/>
                      <a:pt x="56" y="22"/>
                      <a:pt x="49" y="22"/>
                    </a:cubicBezTo>
                    <a:cubicBezTo>
                      <a:pt x="41" y="22"/>
                      <a:pt x="36" y="24"/>
                      <a:pt x="33" y="29"/>
                    </a:cubicBezTo>
                    <a:cubicBezTo>
                      <a:pt x="29" y="33"/>
                      <a:pt x="28" y="41"/>
                      <a:pt x="28" y="51"/>
                    </a:cubicBezTo>
                    <a:cubicBezTo>
                      <a:pt x="28" y="103"/>
                      <a:pt x="28" y="103"/>
                      <a:pt x="28" y="103"/>
                    </a:cubicBezTo>
                    <a:cubicBezTo>
                      <a:pt x="0" y="103"/>
                      <a:pt x="0" y="103"/>
                      <a:pt x="0" y="103"/>
                    </a:cubicBezTo>
                    <a:cubicBezTo>
                      <a:pt x="0" y="3"/>
                      <a:pt x="0" y="3"/>
                      <a:pt x="0" y="3"/>
                    </a:cubicBezTo>
                    <a:lnTo>
                      <a:pt x="2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3" name="Freeform 20"/>
              <p:cNvSpPr>
                <a:spLocks noEditPoints="1"/>
              </p:cNvSpPr>
              <p:nvPr userDrawn="1"/>
            </p:nvSpPr>
            <p:spPr bwMode="auto">
              <a:xfrm>
                <a:off x="1824038" y="4427538"/>
                <a:ext cx="128588" cy="136525"/>
              </a:xfrm>
              <a:custGeom>
                <a:avLst/>
                <a:gdLst>
                  <a:gd name="T0" fmla="*/ 34 w 100"/>
                  <a:gd name="T1" fmla="*/ 79 h 106"/>
                  <a:gd name="T2" fmla="*/ 52 w 100"/>
                  <a:gd name="T3" fmla="*/ 85 h 106"/>
                  <a:gd name="T4" fmla="*/ 67 w 100"/>
                  <a:gd name="T5" fmla="*/ 81 h 106"/>
                  <a:gd name="T6" fmla="*/ 74 w 100"/>
                  <a:gd name="T7" fmla="*/ 72 h 106"/>
                  <a:gd name="T8" fmla="*/ 98 w 100"/>
                  <a:gd name="T9" fmla="*/ 72 h 106"/>
                  <a:gd name="T10" fmla="*/ 80 w 100"/>
                  <a:gd name="T11" fmla="*/ 98 h 106"/>
                  <a:gd name="T12" fmla="*/ 51 w 100"/>
                  <a:gd name="T13" fmla="*/ 106 h 106"/>
                  <a:gd name="T14" fmla="*/ 30 w 100"/>
                  <a:gd name="T15" fmla="*/ 102 h 106"/>
                  <a:gd name="T16" fmla="*/ 14 w 100"/>
                  <a:gd name="T17" fmla="*/ 91 h 106"/>
                  <a:gd name="T18" fmla="*/ 4 w 100"/>
                  <a:gd name="T19" fmla="*/ 75 h 106"/>
                  <a:gd name="T20" fmla="*/ 0 w 100"/>
                  <a:gd name="T21" fmla="*/ 53 h 106"/>
                  <a:gd name="T22" fmla="*/ 4 w 100"/>
                  <a:gd name="T23" fmla="*/ 32 h 106"/>
                  <a:gd name="T24" fmla="*/ 14 w 100"/>
                  <a:gd name="T25" fmla="*/ 16 h 106"/>
                  <a:gd name="T26" fmla="*/ 31 w 100"/>
                  <a:gd name="T27" fmla="*/ 4 h 106"/>
                  <a:gd name="T28" fmla="*/ 51 w 100"/>
                  <a:gd name="T29" fmla="*/ 0 h 106"/>
                  <a:gd name="T30" fmla="*/ 74 w 100"/>
                  <a:gd name="T31" fmla="*/ 5 h 106"/>
                  <a:gd name="T32" fmla="*/ 89 w 100"/>
                  <a:gd name="T33" fmla="*/ 19 h 106"/>
                  <a:gd name="T34" fmla="*/ 98 w 100"/>
                  <a:gd name="T35" fmla="*/ 38 h 106"/>
                  <a:gd name="T36" fmla="*/ 100 w 100"/>
                  <a:gd name="T37" fmla="*/ 60 h 106"/>
                  <a:gd name="T38" fmla="*/ 28 w 100"/>
                  <a:gd name="T39" fmla="*/ 60 h 106"/>
                  <a:gd name="T40" fmla="*/ 34 w 100"/>
                  <a:gd name="T41" fmla="*/ 79 h 106"/>
                  <a:gd name="T42" fmla="*/ 66 w 100"/>
                  <a:gd name="T43" fmla="*/ 27 h 106"/>
                  <a:gd name="T44" fmla="*/ 51 w 100"/>
                  <a:gd name="T45" fmla="*/ 21 h 106"/>
                  <a:gd name="T46" fmla="*/ 40 w 100"/>
                  <a:gd name="T47" fmla="*/ 23 h 106"/>
                  <a:gd name="T48" fmla="*/ 33 w 100"/>
                  <a:gd name="T49" fmla="*/ 29 h 106"/>
                  <a:gd name="T50" fmla="*/ 29 w 100"/>
                  <a:gd name="T51" fmla="*/ 36 h 106"/>
                  <a:gd name="T52" fmla="*/ 28 w 100"/>
                  <a:gd name="T53" fmla="*/ 42 h 106"/>
                  <a:gd name="T54" fmla="*/ 72 w 100"/>
                  <a:gd name="T55" fmla="*/ 42 h 106"/>
                  <a:gd name="T56" fmla="*/ 66 w 100"/>
                  <a:gd name="T57" fmla="*/ 2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106">
                    <a:moveTo>
                      <a:pt x="34" y="79"/>
                    </a:moveTo>
                    <a:cubicBezTo>
                      <a:pt x="39" y="83"/>
                      <a:pt x="45" y="85"/>
                      <a:pt x="52" y="85"/>
                    </a:cubicBezTo>
                    <a:cubicBezTo>
                      <a:pt x="58" y="85"/>
                      <a:pt x="63" y="84"/>
                      <a:pt x="67" y="81"/>
                    </a:cubicBezTo>
                    <a:cubicBezTo>
                      <a:pt x="71" y="78"/>
                      <a:pt x="73" y="75"/>
                      <a:pt x="74" y="72"/>
                    </a:cubicBezTo>
                    <a:cubicBezTo>
                      <a:pt x="98" y="72"/>
                      <a:pt x="98" y="72"/>
                      <a:pt x="98" y="72"/>
                    </a:cubicBezTo>
                    <a:cubicBezTo>
                      <a:pt x="94" y="84"/>
                      <a:pt x="88" y="93"/>
                      <a:pt x="80" y="98"/>
                    </a:cubicBezTo>
                    <a:cubicBezTo>
                      <a:pt x="72" y="103"/>
                      <a:pt x="63" y="106"/>
                      <a:pt x="51" y="106"/>
                    </a:cubicBezTo>
                    <a:cubicBezTo>
                      <a:pt x="43" y="106"/>
                      <a:pt x="36" y="104"/>
                      <a:pt x="30" y="102"/>
                    </a:cubicBezTo>
                    <a:cubicBezTo>
                      <a:pt x="24" y="99"/>
                      <a:pt x="18" y="96"/>
                      <a:pt x="14" y="91"/>
                    </a:cubicBezTo>
                    <a:cubicBezTo>
                      <a:pt x="10" y="87"/>
                      <a:pt x="6" y="81"/>
                      <a:pt x="4" y="75"/>
                    </a:cubicBezTo>
                    <a:cubicBezTo>
                      <a:pt x="1" y="68"/>
                      <a:pt x="0" y="61"/>
                      <a:pt x="0" y="53"/>
                    </a:cubicBezTo>
                    <a:cubicBezTo>
                      <a:pt x="0" y="46"/>
                      <a:pt x="1" y="39"/>
                      <a:pt x="4" y="32"/>
                    </a:cubicBezTo>
                    <a:cubicBezTo>
                      <a:pt x="6" y="26"/>
                      <a:pt x="10" y="20"/>
                      <a:pt x="14" y="16"/>
                    </a:cubicBezTo>
                    <a:cubicBezTo>
                      <a:pt x="19" y="11"/>
                      <a:pt x="24" y="7"/>
                      <a:pt x="31" y="4"/>
                    </a:cubicBezTo>
                    <a:cubicBezTo>
                      <a:pt x="37" y="2"/>
                      <a:pt x="44" y="0"/>
                      <a:pt x="51" y="0"/>
                    </a:cubicBezTo>
                    <a:cubicBezTo>
                      <a:pt x="60" y="0"/>
                      <a:pt x="67" y="2"/>
                      <a:pt x="74" y="5"/>
                    </a:cubicBezTo>
                    <a:cubicBezTo>
                      <a:pt x="80" y="9"/>
                      <a:pt x="85" y="13"/>
                      <a:pt x="89" y="19"/>
                    </a:cubicBezTo>
                    <a:cubicBezTo>
                      <a:pt x="93" y="24"/>
                      <a:pt x="96" y="30"/>
                      <a:pt x="98" y="38"/>
                    </a:cubicBezTo>
                    <a:cubicBezTo>
                      <a:pt x="100" y="45"/>
                      <a:pt x="100" y="52"/>
                      <a:pt x="100" y="60"/>
                    </a:cubicBezTo>
                    <a:cubicBezTo>
                      <a:pt x="28" y="60"/>
                      <a:pt x="28" y="60"/>
                      <a:pt x="28" y="60"/>
                    </a:cubicBezTo>
                    <a:cubicBezTo>
                      <a:pt x="28" y="69"/>
                      <a:pt x="30" y="75"/>
                      <a:pt x="34" y="79"/>
                    </a:cubicBezTo>
                    <a:close/>
                    <a:moveTo>
                      <a:pt x="66" y="27"/>
                    </a:moveTo>
                    <a:cubicBezTo>
                      <a:pt x="62" y="23"/>
                      <a:pt x="57" y="21"/>
                      <a:pt x="51" y="21"/>
                    </a:cubicBezTo>
                    <a:cubicBezTo>
                      <a:pt x="46" y="21"/>
                      <a:pt x="43" y="22"/>
                      <a:pt x="40" y="23"/>
                    </a:cubicBezTo>
                    <a:cubicBezTo>
                      <a:pt x="37" y="25"/>
                      <a:pt x="34" y="27"/>
                      <a:pt x="33" y="29"/>
                    </a:cubicBezTo>
                    <a:cubicBezTo>
                      <a:pt x="31" y="31"/>
                      <a:pt x="30" y="33"/>
                      <a:pt x="29" y="36"/>
                    </a:cubicBezTo>
                    <a:cubicBezTo>
                      <a:pt x="28" y="38"/>
                      <a:pt x="28" y="40"/>
                      <a:pt x="28" y="42"/>
                    </a:cubicBezTo>
                    <a:cubicBezTo>
                      <a:pt x="72" y="42"/>
                      <a:pt x="72" y="42"/>
                      <a:pt x="72" y="42"/>
                    </a:cubicBezTo>
                    <a:cubicBezTo>
                      <a:pt x="71" y="35"/>
                      <a:pt x="69" y="30"/>
                      <a:pt x="66"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4" name="Freeform 21"/>
              <p:cNvSpPr>
                <a:spLocks/>
              </p:cNvSpPr>
              <p:nvPr userDrawn="1"/>
            </p:nvSpPr>
            <p:spPr bwMode="auto">
              <a:xfrm>
                <a:off x="1963738" y="4427538"/>
                <a:ext cx="119063" cy="136525"/>
              </a:xfrm>
              <a:custGeom>
                <a:avLst/>
                <a:gdLst>
                  <a:gd name="T0" fmla="*/ 28 w 93"/>
                  <a:gd name="T1" fmla="*/ 78 h 106"/>
                  <a:gd name="T2" fmla="*/ 33 w 93"/>
                  <a:gd name="T3" fmla="*/ 84 h 106"/>
                  <a:gd name="T4" fmla="*/ 39 w 93"/>
                  <a:gd name="T5" fmla="*/ 87 h 106"/>
                  <a:gd name="T6" fmla="*/ 47 w 93"/>
                  <a:gd name="T7" fmla="*/ 88 h 106"/>
                  <a:gd name="T8" fmla="*/ 53 w 93"/>
                  <a:gd name="T9" fmla="*/ 87 h 106"/>
                  <a:gd name="T10" fmla="*/ 59 w 93"/>
                  <a:gd name="T11" fmla="*/ 85 h 106"/>
                  <a:gd name="T12" fmla="*/ 63 w 93"/>
                  <a:gd name="T13" fmla="*/ 81 h 106"/>
                  <a:gd name="T14" fmla="*/ 65 w 93"/>
                  <a:gd name="T15" fmla="*/ 75 h 106"/>
                  <a:gd name="T16" fmla="*/ 57 w 93"/>
                  <a:gd name="T17" fmla="*/ 65 h 106"/>
                  <a:gd name="T18" fmla="*/ 34 w 93"/>
                  <a:gd name="T19" fmla="*/ 59 h 106"/>
                  <a:gd name="T20" fmla="*/ 22 w 93"/>
                  <a:gd name="T21" fmla="*/ 56 h 106"/>
                  <a:gd name="T22" fmla="*/ 12 w 93"/>
                  <a:gd name="T23" fmla="*/ 51 h 106"/>
                  <a:gd name="T24" fmla="*/ 5 w 93"/>
                  <a:gd name="T25" fmla="*/ 44 h 106"/>
                  <a:gd name="T26" fmla="*/ 2 w 93"/>
                  <a:gd name="T27" fmla="*/ 33 h 106"/>
                  <a:gd name="T28" fmla="*/ 6 w 93"/>
                  <a:gd name="T29" fmla="*/ 17 h 106"/>
                  <a:gd name="T30" fmla="*/ 16 w 93"/>
                  <a:gd name="T31" fmla="*/ 7 h 106"/>
                  <a:gd name="T32" fmla="*/ 30 w 93"/>
                  <a:gd name="T33" fmla="*/ 2 h 106"/>
                  <a:gd name="T34" fmla="*/ 46 w 93"/>
                  <a:gd name="T35" fmla="*/ 0 h 106"/>
                  <a:gd name="T36" fmla="*/ 62 w 93"/>
                  <a:gd name="T37" fmla="*/ 2 h 106"/>
                  <a:gd name="T38" fmla="*/ 75 w 93"/>
                  <a:gd name="T39" fmla="*/ 7 h 106"/>
                  <a:gd name="T40" fmla="*/ 85 w 93"/>
                  <a:gd name="T41" fmla="*/ 17 h 106"/>
                  <a:gd name="T42" fmla="*/ 90 w 93"/>
                  <a:gd name="T43" fmla="*/ 32 h 106"/>
                  <a:gd name="T44" fmla="*/ 64 w 93"/>
                  <a:gd name="T45" fmla="*/ 32 h 106"/>
                  <a:gd name="T46" fmla="*/ 58 w 93"/>
                  <a:gd name="T47" fmla="*/ 22 h 106"/>
                  <a:gd name="T48" fmla="*/ 45 w 93"/>
                  <a:gd name="T49" fmla="*/ 19 h 106"/>
                  <a:gd name="T50" fmla="*/ 40 w 93"/>
                  <a:gd name="T51" fmla="*/ 19 h 106"/>
                  <a:gd name="T52" fmla="*/ 35 w 93"/>
                  <a:gd name="T53" fmla="*/ 20 h 106"/>
                  <a:gd name="T54" fmla="*/ 31 w 93"/>
                  <a:gd name="T55" fmla="*/ 23 h 106"/>
                  <a:gd name="T56" fmla="*/ 30 w 93"/>
                  <a:gd name="T57" fmla="*/ 28 h 106"/>
                  <a:gd name="T58" fmla="*/ 32 w 93"/>
                  <a:gd name="T59" fmla="*/ 34 h 106"/>
                  <a:gd name="T60" fmla="*/ 40 w 93"/>
                  <a:gd name="T61" fmla="*/ 38 h 106"/>
                  <a:gd name="T62" fmla="*/ 49 w 93"/>
                  <a:gd name="T63" fmla="*/ 40 h 106"/>
                  <a:gd name="T64" fmla="*/ 61 w 93"/>
                  <a:gd name="T65" fmla="*/ 43 h 106"/>
                  <a:gd name="T66" fmla="*/ 73 w 93"/>
                  <a:gd name="T67" fmla="*/ 46 h 106"/>
                  <a:gd name="T68" fmla="*/ 83 w 93"/>
                  <a:gd name="T69" fmla="*/ 51 h 106"/>
                  <a:gd name="T70" fmla="*/ 90 w 93"/>
                  <a:gd name="T71" fmla="*/ 59 h 106"/>
                  <a:gd name="T72" fmla="*/ 93 w 93"/>
                  <a:gd name="T73" fmla="*/ 71 h 106"/>
                  <a:gd name="T74" fmla="*/ 89 w 93"/>
                  <a:gd name="T75" fmla="*/ 88 h 106"/>
                  <a:gd name="T76" fmla="*/ 78 w 93"/>
                  <a:gd name="T77" fmla="*/ 98 h 106"/>
                  <a:gd name="T78" fmla="*/ 64 w 93"/>
                  <a:gd name="T79" fmla="*/ 104 h 106"/>
                  <a:gd name="T80" fmla="*/ 47 w 93"/>
                  <a:gd name="T81" fmla="*/ 106 h 106"/>
                  <a:gd name="T82" fmla="*/ 30 w 93"/>
                  <a:gd name="T83" fmla="*/ 104 h 106"/>
                  <a:gd name="T84" fmla="*/ 15 w 93"/>
                  <a:gd name="T85" fmla="*/ 98 h 106"/>
                  <a:gd name="T86" fmla="*/ 4 w 93"/>
                  <a:gd name="T87" fmla="*/ 87 h 106"/>
                  <a:gd name="T88" fmla="*/ 0 w 93"/>
                  <a:gd name="T89" fmla="*/ 71 h 106"/>
                  <a:gd name="T90" fmla="*/ 26 w 93"/>
                  <a:gd name="T91" fmla="*/ 71 h 106"/>
                  <a:gd name="T92" fmla="*/ 28 w 93"/>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06">
                    <a:moveTo>
                      <a:pt x="28" y="78"/>
                    </a:moveTo>
                    <a:cubicBezTo>
                      <a:pt x="29" y="80"/>
                      <a:pt x="31" y="82"/>
                      <a:pt x="33" y="84"/>
                    </a:cubicBezTo>
                    <a:cubicBezTo>
                      <a:pt x="35" y="85"/>
                      <a:pt x="37" y="86"/>
                      <a:pt x="39" y="87"/>
                    </a:cubicBezTo>
                    <a:cubicBezTo>
                      <a:pt x="42" y="87"/>
                      <a:pt x="44" y="88"/>
                      <a:pt x="47" y="88"/>
                    </a:cubicBezTo>
                    <a:cubicBezTo>
                      <a:pt x="49" y="88"/>
                      <a:pt x="51" y="87"/>
                      <a:pt x="53" y="87"/>
                    </a:cubicBezTo>
                    <a:cubicBezTo>
                      <a:pt x="55" y="86"/>
                      <a:pt x="57" y="86"/>
                      <a:pt x="59" y="85"/>
                    </a:cubicBezTo>
                    <a:cubicBezTo>
                      <a:pt x="61" y="84"/>
                      <a:pt x="62" y="82"/>
                      <a:pt x="63" y="81"/>
                    </a:cubicBezTo>
                    <a:cubicBezTo>
                      <a:pt x="65" y="79"/>
                      <a:pt x="65" y="77"/>
                      <a:pt x="65" y="75"/>
                    </a:cubicBezTo>
                    <a:cubicBezTo>
                      <a:pt x="65" y="71"/>
                      <a:pt x="62" y="68"/>
                      <a:pt x="57" y="65"/>
                    </a:cubicBezTo>
                    <a:cubicBezTo>
                      <a:pt x="51" y="63"/>
                      <a:pt x="44" y="61"/>
                      <a:pt x="34" y="59"/>
                    </a:cubicBezTo>
                    <a:cubicBezTo>
                      <a:pt x="30" y="58"/>
                      <a:pt x="26" y="57"/>
                      <a:pt x="22" y="56"/>
                    </a:cubicBezTo>
                    <a:cubicBezTo>
                      <a:pt x="18" y="55"/>
                      <a:pt x="15" y="53"/>
                      <a:pt x="12" y="51"/>
                    </a:cubicBezTo>
                    <a:cubicBezTo>
                      <a:pt x="9" y="49"/>
                      <a:pt x="7" y="47"/>
                      <a:pt x="5" y="44"/>
                    </a:cubicBezTo>
                    <a:cubicBezTo>
                      <a:pt x="3" y="41"/>
                      <a:pt x="2" y="37"/>
                      <a:pt x="2" y="33"/>
                    </a:cubicBezTo>
                    <a:cubicBezTo>
                      <a:pt x="2" y="26"/>
                      <a:pt x="3" y="21"/>
                      <a:pt x="6" y="17"/>
                    </a:cubicBezTo>
                    <a:cubicBezTo>
                      <a:pt x="9" y="13"/>
                      <a:pt x="12" y="9"/>
                      <a:pt x="16" y="7"/>
                    </a:cubicBezTo>
                    <a:cubicBezTo>
                      <a:pt x="20" y="4"/>
                      <a:pt x="25" y="3"/>
                      <a:pt x="30" y="2"/>
                    </a:cubicBezTo>
                    <a:cubicBezTo>
                      <a:pt x="35" y="1"/>
                      <a:pt x="40" y="0"/>
                      <a:pt x="46" y="0"/>
                    </a:cubicBezTo>
                    <a:cubicBezTo>
                      <a:pt x="51" y="0"/>
                      <a:pt x="56" y="1"/>
                      <a:pt x="62" y="2"/>
                    </a:cubicBezTo>
                    <a:cubicBezTo>
                      <a:pt x="67" y="3"/>
                      <a:pt x="71" y="5"/>
                      <a:pt x="75" y="7"/>
                    </a:cubicBezTo>
                    <a:cubicBezTo>
                      <a:pt x="79" y="10"/>
                      <a:pt x="83" y="13"/>
                      <a:pt x="85" y="17"/>
                    </a:cubicBezTo>
                    <a:cubicBezTo>
                      <a:pt x="88" y="21"/>
                      <a:pt x="89" y="26"/>
                      <a:pt x="90" y="32"/>
                    </a:cubicBezTo>
                    <a:cubicBezTo>
                      <a:pt x="64" y="32"/>
                      <a:pt x="64" y="32"/>
                      <a:pt x="64" y="32"/>
                    </a:cubicBezTo>
                    <a:cubicBezTo>
                      <a:pt x="63" y="27"/>
                      <a:pt x="61" y="23"/>
                      <a:pt x="58" y="22"/>
                    </a:cubicBezTo>
                    <a:cubicBezTo>
                      <a:pt x="54" y="20"/>
                      <a:pt x="50" y="19"/>
                      <a:pt x="45" y="19"/>
                    </a:cubicBezTo>
                    <a:cubicBezTo>
                      <a:pt x="43" y="19"/>
                      <a:pt x="42" y="19"/>
                      <a:pt x="40" y="19"/>
                    </a:cubicBezTo>
                    <a:cubicBezTo>
                      <a:pt x="38" y="19"/>
                      <a:pt x="37" y="20"/>
                      <a:pt x="35" y="20"/>
                    </a:cubicBezTo>
                    <a:cubicBezTo>
                      <a:pt x="34" y="21"/>
                      <a:pt x="32" y="22"/>
                      <a:pt x="31" y="23"/>
                    </a:cubicBezTo>
                    <a:cubicBezTo>
                      <a:pt x="30" y="24"/>
                      <a:pt x="30" y="26"/>
                      <a:pt x="30" y="28"/>
                    </a:cubicBezTo>
                    <a:cubicBezTo>
                      <a:pt x="30" y="31"/>
                      <a:pt x="31" y="33"/>
                      <a:pt x="32" y="34"/>
                    </a:cubicBezTo>
                    <a:cubicBezTo>
                      <a:pt x="34" y="36"/>
                      <a:pt x="37" y="37"/>
                      <a:pt x="40" y="38"/>
                    </a:cubicBezTo>
                    <a:cubicBezTo>
                      <a:pt x="42" y="39"/>
                      <a:pt x="46" y="40"/>
                      <a:pt x="49" y="40"/>
                    </a:cubicBezTo>
                    <a:cubicBezTo>
                      <a:pt x="53" y="41"/>
                      <a:pt x="57" y="42"/>
                      <a:pt x="61" y="43"/>
                    </a:cubicBezTo>
                    <a:cubicBezTo>
                      <a:pt x="65" y="44"/>
                      <a:pt x="69" y="45"/>
                      <a:pt x="73" y="46"/>
                    </a:cubicBezTo>
                    <a:cubicBezTo>
                      <a:pt x="76" y="48"/>
                      <a:pt x="80" y="49"/>
                      <a:pt x="83" y="51"/>
                    </a:cubicBezTo>
                    <a:cubicBezTo>
                      <a:pt x="86" y="54"/>
                      <a:pt x="88" y="56"/>
                      <a:pt x="90" y="59"/>
                    </a:cubicBezTo>
                    <a:cubicBezTo>
                      <a:pt x="92" y="63"/>
                      <a:pt x="93" y="66"/>
                      <a:pt x="93" y="71"/>
                    </a:cubicBezTo>
                    <a:cubicBezTo>
                      <a:pt x="93" y="78"/>
                      <a:pt x="91" y="83"/>
                      <a:pt x="89" y="88"/>
                    </a:cubicBezTo>
                    <a:cubicBezTo>
                      <a:pt x="86" y="92"/>
                      <a:pt x="83" y="96"/>
                      <a:pt x="78" y="98"/>
                    </a:cubicBezTo>
                    <a:cubicBezTo>
                      <a:pt x="74" y="101"/>
                      <a:pt x="69" y="103"/>
                      <a:pt x="64" y="104"/>
                    </a:cubicBezTo>
                    <a:cubicBezTo>
                      <a:pt x="58" y="105"/>
                      <a:pt x="53" y="106"/>
                      <a:pt x="47" y="106"/>
                    </a:cubicBezTo>
                    <a:cubicBezTo>
                      <a:pt x="41" y="106"/>
                      <a:pt x="35" y="105"/>
                      <a:pt x="30" y="104"/>
                    </a:cubicBezTo>
                    <a:cubicBezTo>
                      <a:pt x="24" y="103"/>
                      <a:pt x="19" y="101"/>
                      <a:pt x="15" y="98"/>
                    </a:cubicBezTo>
                    <a:cubicBezTo>
                      <a:pt x="11" y="95"/>
                      <a:pt x="7" y="92"/>
                      <a:pt x="4" y="87"/>
                    </a:cubicBezTo>
                    <a:cubicBezTo>
                      <a:pt x="2" y="83"/>
                      <a:pt x="0" y="77"/>
                      <a:pt x="0" y="71"/>
                    </a:cubicBezTo>
                    <a:cubicBezTo>
                      <a:pt x="26" y="71"/>
                      <a:pt x="26" y="71"/>
                      <a:pt x="26" y="71"/>
                    </a:cubicBezTo>
                    <a:cubicBezTo>
                      <a:pt x="26" y="74"/>
                      <a:pt x="27" y="76"/>
                      <a:pt x="2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5" name="Freeform 22"/>
              <p:cNvSpPr>
                <a:spLocks/>
              </p:cNvSpPr>
              <p:nvPr userDrawn="1"/>
            </p:nvSpPr>
            <p:spPr bwMode="auto">
              <a:xfrm>
                <a:off x="2093913" y="4427538"/>
                <a:ext cx="119063" cy="136525"/>
              </a:xfrm>
              <a:custGeom>
                <a:avLst/>
                <a:gdLst>
                  <a:gd name="T0" fmla="*/ 27 w 92"/>
                  <a:gd name="T1" fmla="*/ 78 h 106"/>
                  <a:gd name="T2" fmla="*/ 32 w 92"/>
                  <a:gd name="T3" fmla="*/ 84 h 106"/>
                  <a:gd name="T4" fmla="*/ 39 w 92"/>
                  <a:gd name="T5" fmla="*/ 87 h 106"/>
                  <a:gd name="T6" fmla="*/ 47 w 92"/>
                  <a:gd name="T7" fmla="*/ 88 h 106"/>
                  <a:gd name="T8" fmla="*/ 53 w 92"/>
                  <a:gd name="T9" fmla="*/ 87 h 106"/>
                  <a:gd name="T10" fmla="*/ 59 w 92"/>
                  <a:gd name="T11" fmla="*/ 85 h 106"/>
                  <a:gd name="T12" fmla="*/ 63 w 92"/>
                  <a:gd name="T13" fmla="*/ 81 h 106"/>
                  <a:gd name="T14" fmla="*/ 65 w 92"/>
                  <a:gd name="T15" fmla="*/ 75 h 106"/>
                  <a:gd name="T16" fmla="*/ 57 w 92"/>
                  <a:gd name="T17" fmla="*/ 65 h 106"/>
                  <a:gd name="T18" fmla="*/ 34 w 92"/>
                  <a:gd name="T19" fmla="*/ 59 h 106"/>
                  <a:gd name="T20" fmla="*/ 22 w 92"/>
                  <a:gd name="T21" fmla="*/ 56 h 106"/>
                  <a:gd name="T22" fmla="*/ 12 w 92"/>
                  <a:gd name="T23" fmla="*/ 51 h 106"/>
                  <a:gd name="T24" fmla="*/ 5 w 92"/>
                  <a:gd name="T25" fmla="*/ 44 h 106"/>
                  <a:gd name="T26" fmla="*/ 2 w 92"/>
                  <a:gd name="T27" fmla="*/ 33 h 106"/>
                  <a:gd name="T28" fmla="*/ 6 w 92"/>
                  <a:gd name="T29" fmla="*/ 17 h 106"/>
                  <a:gd name="T30" fmla="*/ 16 w 92"/>
                  <a:gd name="T31" fmla="*/ 7 h 106"/>
                  <a:gd name="T32" fmla="*/ 30 w 92"/>
                  <a:gd name="T33" fmla="*/ 2 h 106"/>
                  <a:gd name="T34" fmla="*/ 45 w 92"/>
                  <a:gd name="T35" fmla="*/ 0 h 106"/>
                  <a:gd name="T36" fmla="*/ 61 w 92"/>
                  <a:gd name="T37" fmla="*/ 2 h 106"/>
                  <a:gd name="T38" fmla="*/ 75 w 92"/>
                  <a:gd name="T39" fmla="*/ 7 h 106"/>
                  <a:gd name="T40" fmla="*/ 85 w 92"/>
                  <a:gd name="T41" fmla="*/ 17 h 106"/>
                  <a:gd name="T42" fmla="*/ 90 w 92"/>
                  <a:gd name="T43" fmla="*/ 32 h 106"/>
                  <a:gd name="T44" fmla="*/ 63 w 92"/>
                  <a:gd name="T45" fmla="*/ 32 h 106"/>
                  <a:gd name="T46" fmla="*/ 57 w 92"/>
                  <a:gd name="T47" fmla="*/ 22 h 106"/>
                  <a:gd name="T48" fmla="*/ 45 w 92"/>
                  <a:gd name="T49" fmla="*/ 19 h 106"/>
                  <a:gd name="T50" fmla="*/ 40 w 92"/>
                  <a:gd name="T51" fmla="*/ 19 h 106"/>
                  <a:gd name="T52" fmla="*/ 35 w 92"/>
                  <a:gd name="T53" fmla="*/ 20 h 106"/>
                  <a:gd name="T54" fmla="*/ 31 w 92"/>
                  <a:gd name="T55" fmla="*/ 23 h 106"/>
                  <a:gd name="T56" fmla="*/ 29 w 92"/>
                  <a:gd name="T57" fmla="*/ 28 h 106"/>
                  <a:gd name="T58" fmla="*/ 32 w 92"/>
                  <a:gd name="T59" fmla="*/ 34 h 106"/>
                  <a:gd name="T60" fmla="*/ 39 w 92"/>
                  <a:gd name="T61" fmla="*/ 38 h 106"/>
                  <a:gd name="T62" fmla="*/ 49 w 92"/>
                  <a:gd name="T63" fmla="*/ 40 h 106"/>
                  <a:gd name="T64" fmla="*/ 61 w 92"/>
                  <a:gd name="T65" fmla="*/ 43 h 106"/>
                  <a:gd name="T66" fmla="*/ 72 w 92"/>
                  <a:gd name="T67" fmla="*/ 46 h 106"/>
                  <a:gd name="T68" fmla="*/ 82 w 92"/>
                  <a:gd name="T69" fmla="*/ 51 h 106"/>
                  <a:gd name="T70" fmla="*/ 90 w 92"/>
                  <a:gd name="T71" fmla="*/ 59 h 106"/>
                  <a:gd name="T72" fmla="*/ 92 w 92"/>
                  <a:gd name="T73" fmla="*/ 71 h 106"/>
                  <a:gd name="T74" fmla="*/ 88 w 92"/>
                  <a:gd name="T75" fmla="*/ 88 h 106"/>
                  <a:gd name="T76" fmla="*/ 78 w 92"/>
                  <a:gd name="T77" fmla="*/ 98 h 106"/>
                  <a:gd name="T78" fmla="*/ 63 w 92"/>
                  <a:gd name="T79" fmla="*/ 104 h 106"/>
                  <a:gd name="T80" fmla="*/ 47 w 92"/>
                  <a:gd name="T81" fmla="*/ 106 h 106"/>
                  <a:gd name="T82" fmla="*/ 30 w 92"/>
                  <a:gd name="T83" fmla="*/ 104 h 106"/>
                  <a:gd name="T84" fmla="*/ 15 w 92"/>
                  <a:gd name="T85" fmla="*/ 98 h 106"/>
                  <a:gd name="T86" fmla="*/ 4 w 92"/>
                  <a:gd name="T87" fmla="*/ 87 h 106"/>
                  <a:gd name="T88" fmla="*/ 0 w 92"/>
                  <a:gd name="T89" fmla="*/ 71 h 106"/>
                  <a:gd name="T90" fmla="*/ 26 w 92"/>
                  <a:gd name="T91" fmla="*/ 71 h 106"/>
                  <a:gd name="T92" fmla="*/ 27 w 92"/>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106">
                    <a:moveTo>
                      <a:pt x="27" y="78"/>
                    </a:moveTo>
                    <a:cubicBezTo>
                      <a:pt x="29" y="80"/>
                      <a:pt x="30" y="82"/>
                      <a:pt x="32" y="84"/>
                    </a:cubicBezTo>
                    <a:cubicBezTo>
                      <a:pt x="34" y="85"/>
                      <a:pt x="36" y="86"/>
                      <a:pt x="39" y="87"/>
                    </a:cubicBezTo>
                    <a:cubicBezTo>
                      <a:pt x="41" y="87"/>
                      <a:pt x="44" y="88"/>
                      <a:pt x="47" y="88"/>
                    </a:cubicBezTo>
                    <a:cubicBezTo>
                      <a:pt x="49" y="88"/>
                      <a:pt x="51" y="87"/>
                      <a:pt x="53" y="87"/>
                    </a:cubicBezTo>
                    <a:cubicBezTo>
                      <a:pt x="55" y="86"/>
                      <a:pt x="57" y="86"/>
                      <a:pt x="59" y="85"/>
                    </a:cubicBezTo>
                    <a:cubicBezTo>
                      <a:pt x="60" y="84"/>
                      <a:pt x="62" y="82"/>
                      <a:pt x="63" y="81"/>
                    </a:cubicBezTo>
                    <a:cubicBezTo>
                      <a:pt x="64" y="79"/>
                      <a:pt x="65" y="77"/>
                      <a:pt x="65" y="75"/>
                    </a:cubicBezTo>
                    <a:cubicBezTo>
                      <a:pt x="65" y="71"/>
                      <a:pt x="62" y="68"/>
                      <a:pt x="57" y="65"/>
                    </a:cubicBezTo>
                    <a:cubicBezTo>
                      <a:pt x="51" y="63"/>
                      <a:pt x="43" y="61"/>
                      <a:pt x="34" y="59"/>
                    </a:cubicBezTo>
                    <a:cubicBezTo>
                      <a:pt x="30" y="58"/>
                      <a:pt x="26" y="57"/>
                      <a:pt x="22" y="56"/>
                    </a:cubicBezTo>
                    <a:cubicBezTo>
                      <a:pt x="18" y="55"/>
                      <a:pt x="15" y="53"/>
                      <a:pt x="12" y="51"/>
                    </a:cubicBezTo>
                    <a:cubicBezTo>
                      <a:pt x="9" y="49"/>
                      <a:pt x="6" y="47"/>
                      <a:pt x="5" y="44"/>
                    </a:cubicBezTo>
                    <a:cubicBezTo>
                      <a:pt x="3" y="41"/>
                      <a:pt x="2" y="37"/>
                      <a:pt x="2" y="33"/>
                    </a:cubicBezTo>
                    <a:cubicBezTo>
                      <a:pt x="2" y="26"/>
                      <a:pt x="3" y="21"/>
                      <a:pt x="6" y="17"/>
                    </a:cubicBezTo>
                    <a:cubicBezTo>
                      <a:pt x="8" y="13"/>
                      <a:pt x="11" y="9"/>
                      <a:pt x="16" y="7"/>
                    </a:cubicBezTo>
                    <a:cubicBezTo>
                      <a:pt x="20" y="4"/>
                      <a:pt x="24" y="3"/>
                      <a:pt x="30" y="2"/>
                    </a:cubicBezTo>
                    <a:cubicBezTo>
                      <a:pt x="35" y="1"/>
                      <a:pt x="40" y="0"/>
                      <a:pt x="45" y="0"/>
                    </a:cubicBezTo>
                    <a:cubicBezTo>
                      <a:pt x="51" y="0"/>
                      <a:pt x="56" y="1"/>
                      <a:pt x="61" y="2"/>
                    </a:cubicBezTo>
                    <a:cubicBezTo>
                      <a:pt x="66" y="3"/>
                      <a:pt x="71" y="5"/>
                      <a:pt x="75" y="7"/>
                    </a:cubicBezTo>
                    <a:cubicBezTo>
                      <a:pt x="79" y="10"/>
                      <a:pt x="82" y="13"/>
                      <a:pt x="85" y="17"/>
                    </a:cubicBezTo>
                    <a:cubicBezTo>
                      <a:pt x="87" y="21"/>
                      <a:pt x="89" y="26"/>
                      <a:pt x="90" y="32"/>
                    </a:cubicBezTo>
                    <a:cubicBezTo>
                      <a:pt x="63" y="32"/>
                      <a:pt x="63" y="32"/>
                      <a:pt x="63" y="32"/>
                    </a:cubicBezTo>
                    <a:cubicBezTo>
                      <a:pt x="63" y="27"/>
                      <a:pt x="61" y="23"/>
                      <a:pt x="57" y="22"/>
                    </a:cubicBezTo>
                    <a:cubicBezTo>
                      <a:pt x="54" y="20"/>
                      <a:pt x="50" y="19"/>
                      <a:pt x="45" y="19"/>
                    </a:cubicBezTo>
                    <a:cubicBezTo>
                      <a:pt x="43" y="19"/>
                      <a:pt x="41" y="19"/>
                      <a:pt x="40" y="19"/>
                    </a:cubicBezTo>
                    <a:cubicBezTo>
                      <a:pt x="38" y="19"/>
                      <a:pt x="36" y="20"/>
                      <a:pt x="35" y="20"/>
                    </a:cubicBezTo>
                    <a:cubicBezTo>
                      <a:pt x="33" y="21"/>
                      <a:pt x="32" y="22"/>
                      <a:pt x="31" y="23"/>
                    </a:cubicBezTo>
                    <a:cubicBezTo>
                      <a:pt x="30" y="24"/>
                      <a:pt x="29" y="26"/>
                      <a:pt x="29" y="28"/>
                    </a:cubicBezTo>
                    <a:cubicBezTo>
                      <a:pt x="29" y="31"/>
                      <a:pt x="30" y="33"/>
                      <a:pt x="32" y="34"/>
                    </a:cubicBezTo>
                    <a:cubicBezTo>
                      <a:pt x="34" y="36"/>
                      <a:pt x="36" y="37"/>
                      <a:pt x="39" y="38"/>
                    </a:cubicBezTo>
                    <a:cubicBezTo>
                      <a:pt x="42" y="39"/>
                      <a:pt x="45" y="40"/>
                      <a:pt x="49" y="40"/>
                    </a:cubicBezTo>
                    <a:cubicBezTo>
                      <a:pt x="53" y="41"/>
                      <a:pt x="57" y="42"/>
                      <a:pt x="61" y="43"/>
                    </a:cubicBezTo>
                    <a:cubicBezTo>
                      <a:pt x="65" y="44"/>
                      <a:pt x="68" y="45"/>
                      <a:pt x="72" y="46"/>
                    </a:cubicBezTo>
                    <a:cubicBezTo>
                      <a:pt x="76" y="48"/>
                      <a:pt x="79" y="49"/>
                      <a:pt x="82" y="51"/>
                    </a:cubicBezTo>
                    <a:cubicBezTo>
                      <a:pt x="85" y="54"/>
                      <a:pt x="88" y="56"/>
                      <a:pt x="90" y="59"/>
                    </a:cubicBezTo>
                    <a:cubicBezTo>
                      <a:pt x="91" y="63"/>
                      <a:pt x="92" y="66"/>
                      <a:pt x="92" y="71"/>
                    </a:cubicBezTo>
                    <a:cubicBezTo>
                      <a:pt x="92" y="78"/>
                      <a:pt x="91" y="83"/>
                      <a:pt x="88" y="88"/>
                    </a:cubicBezTo>
                    <a:cubicBezTo>
                      <a:pt x="86" y="92"/>
                      <a:pt x="82" y="96"/>
                      <a:pt x="78" y="98"/>
                    </a:cubicBezTo>
                    <a:cubicBezTo>
                      <a:pt x="74" y="101"/>
                      <a:pt x="69" y="103"/>
                      <a:pt x="63" y="104"/>
                    </a:cubicBezTo>
                    <a:cubicBezTo>
                      <a:pt x="58" y="105"/>
                      <a:pt x="52" y="106"/>
                      <a:pt x="47" y="106"/>
                    </a:cubicBezTo>
                    <a:cubicBezTo>
                      <a:pt x="41" y="106"/>
                      <a:pt x="35" y="105"/>
                      <a:pt x="30" y="104"/>
                    </a:cubicBezTo>
                    <a:cubicBezTo>
                      <a:pt x="24" y="103"/>
                      <a:pt x="19" y="101"/>
                      <a:pt x="15" y="98"/>
                    </a:cubicBezTo>
                    <a:cubicBezTo>
                      <a:pt x="10" y="95"/>
                      <a:pt x="7" y="92"/>
                      <a:pt x="4" y="87"/>
                    </a:cubicBezTo>
                    <a:cubicBezTo>
                      <a:pt x="1" y="83"/>
                      <a:pt x="0" y="77"/>
                      <a:pt x="0" y="71"/>
                    </a:cubicBezTo>
                    <a:cubicBezTo>
                      <a:pt x="26" y="71"/>
                      <a:pt x="26" y="71"/>
                      <a:pt x="26" y="71"/>
                    </a:cubicBezTo>
                    <a:cubicBezTo>
                      <a:pt x="26" y="74"/>
                      <a:pt x="26" y="76"/>
                      <a:pt x="27"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6" name="Freeform 23"/>
              <p:cNvSpPr>
                <a:spLocks/>
              </p:cNvSpPr>
              <p:nvPr userDrawn="1"/>
            </p:nvSpPr>
            <p:spPr bwMode="auto">
              <a:xfrm>
                <a:off x="1173163" y="4627563"/>
                <a:ext cx="150813" cy="187325"/>
              </a:xfrm>
              <a:custGeom>
                <a:avLst/>
                <a:gdLst>
                  <a:gd name="T0" fmla="*/ 32 w 117"/>
                  <a:gd name="T1" fmla="*/ 108 h 145"/>
                  <a:gd name="T2" fmla="*/ 39 w 117"/>
                  <a:gd name="T3" fmla="*/ 116 h 145"/>
                  <a:gd name="T4" fmla="*/ 49 w 117"/>
                  <a:gd name="T5" fmla="*/ 120 h 145"/>
                  <a:gd name="T6" fmla="*/ 60 w 117"/>
                  <a:gd name="T7" fmla="*/ 122 h 145"/>
                  <a:gd name="T8" fmla="*/ 69 w 117"/>
                  <a:gd name="T9" fmla="*/ 121 h 145"/>
                  <a:gd name="T10" fmla="*/ 78 w 117"/>
                  <a:gd name="T11" fmla="*/ 118 h 145"/>
                  <a:gd name="T12" fmla="*/ 84 w 117"/>
                  <a:gd name="T13" fmla="*/ 113 h 145"/>
                  <a:gd name="T14" fmla="*/ 87 w 117"/>
                  <a:gd name="T15" fmla="*/ 104 h 145"/>
                  <a:gd name="T16" fmla="*/ 84 w 117"/>
                  <a:gd name="T17" fmla="*/ 95 h 145"/>
                  <a:gd name="T18" fmla="*/ 74 w 117"/>
                  <a:gd name="T19" fmla="*/ 90 h 145"/>
                  <a:gd name="T20" fmla="*/ 61 w 117"/>
                  <a:gd name="T21" fmla="*/ 85 h 145"/>
                  <a:gd name="T22" fmla="*/ 46 w 117"/>
                  <a:gd name="T23" fmla="*/ 82 h 145"/>
                  <a:gd name="T24" fmla="*/ 31 w 117"/>
                  <a:gd name="T25" fmla="*/ 77 h 145"/>
                  <a:gd name="T26" fmla="*/ 18 w 117"/>
                  <a:gd name="T27" fmla="*/ 70 h 145"/>
                  <a:gd name="T28" fmla="*/ 8 w 117"/>
                  <a:gd name="T29" fmla="*/ 58 h 145"/>
                  <a:gd name="T30" fmla="*/ 5 w 117"/>
                  <a:gd name="T31" fmla="*/ 42 h 145"/>
                  <a:gd name="T32" fmla="*/ 9 w 117"/>
                  <a:gd name="T33" fmla="*/ 24 h 145"/>
                  <a:gd name="T34" fmla="*/ 21 w 117"/>
                  <a:gd name="T35" fmla="*/ 11 h 145"/>
                  <a:gd name="T36" fmla="*/ 38 w 117"/>
                  <a:gd name="T37" fmla="*/ 3 h 145"/>
                  <a:gd name="T38" fmla="*/ 56 w 117"/>
                  <a:gd name="T39" fmla="*/ 0 h 145"/>
                  <a:gd name="T40" fmla="*/ 77 w 117"/>
                  <a:gd name="T41" fmla="*/ 3 h 145"/>
                  <a:gd name="T42" fmla="*/ 95 w 117"/>
                  <a:gd name="T43" fmla="*/ 11 h 145"/>
                  <a:gd name="T44" fmla="*/ 107 w 117"/>
                  <a:gd name="T45" fmla="*/ 25 h 145"/>
                  <a:gd name="T46" fmla="*/ 112 w 117"/>
                  <a:gd name="T47" fmla="*/ 45 h 145"/>
                  <a:gd name="T48" fmla="*/ 82 w 117"/>
                  <a:gd name="T49" fmla="*/ 45 h 145"/>
                  <a:gd name="T50" fmla="*/ 80 w 117"/>
                  <a:gd name="T51" fmla="*/ 35 h 145"/>
                  <a:gd name="T52" fmla="*/ 74 w 117"/>
                  <a:gd name="T53" fmla="*/ 28 h 145"/>
                  <a:gd name="T54" fmla="*/ 65 w 117"/>
                  <a:gd name="T55" fmla="*/ 25 h 145"/>
                  <a:gd name="T56" fmla="*/ 55 w 117"/>
                  <a:gd name="T57" fmla="*/ 24 h 145"/>
                  <a:gd name="T58" fmla="*/ 48 w 117"/>
                  <a:gd name="T59" fmla="*/ 25 h 145"/>
                  <a:gd name="T60" fmla="*/ 41 w 117"/>
                  <a:gd name="T61" fmla="*/ 28 h 145"/>
                  <a:gd name="T62" fmla="*/ 36 w 117"/>
                  <a:gd name="T63" fmla="*/ 32 h 145"/>
                  <a:gd name="T64" fmla="*/ 34 w 117"/>
                  <a:gd name="T65" fmla="*/ 40 h 145"/>
                  <a:gd name="T66" fmla="*/ 36 w 117"/>
                  <a:gd name="T67" fmla="*/ 46 h 145"/>
                  <a:gd name="T68" fmla="*/ 42 w 117"/>
                  <a:gd name="T69" fmla="*/ 51 h 145"/>
                  <a:gd name="T70" fmla="*/ 54 w 117"/>
                  <a:gd name="T71" fmla="*/ 55 h 145"/>
                  <a:gd name="T72" fmla="*/ 75 w 117"/>
                  <a:gd name="T73" fmla="*/ 61 h 145"/>
                  <a:gd name="T74" fmla="*/ 86 w 117"/>
                  <a:gd name="T75" fmla="*/ 63 h 145"/>
                  <a:gd name="T76" fmla="*/ 100 w 117"/>
                  <a:gd name="T77" fmla="*/ 70 h 145"/>
                  <a:gd name="T78" fmla="*/ 112 w 117"/>
                  <a:gd name="T79" fmla="*/ 82 h 145"/>
                  <a:gd name="T80" fmla="*/ 117 w 117"/>
                  <a:gd name="T81" fmla="*/ 101 h 145"/>
                  <a:gd name="T82" fmla="*/ 113 w 117"/>
                  <a:gd name="T83" fmla="*/ 119 h 145"/>
                  <a:gd name="T84" fmla="*/ 102 w 117"/>
                  <a:gd name="T85" fmla="*/ 133 h 145"/>
                  <a:gd name="T86" fmla="*/ 84 w 117"/>
                  <a:gd name="T87" fmla="*/ 142 h 145"/>
                  <a:gd name="T88" fmla="*/ 59 w 117"/>
                  <a:gd name="T89" fmla="*/ 145 h 145"/>
                  <a:gd name="T90" fmla="*/ 37 w 117"/>
                  <a:gd name="T91" fmla="*/ 142 h 145"/>
                  <a:gd name="T92" fmla="*/ 18 w 117"/>
                  <a:gd name="T93" fmla="*/ 134 h 145"/>
                  <a:gd name="T94" fmla="*/ 5 w 117"/>
                  <a:gd name="T95" fmla="*/ 118 h 145"/>
                  <a:gd name="T96" fmla="*/ 0 w 117"/>
                  <a:gd name="T97" fmla="*/ 96 h 145"/>
                  <a:gd name="T98" fmla="*/ 30 w 117"/>
                  <a:gd name="T99" fmla="*/ 96 h 145"/>
                  <a:gd name="T100" fmla="*/ 32 w 117"/>
                  <a:gd name="T101" fmla="*/ 10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7" h="145">
                    <a:moveTo>
                      <a:pt x="32" y="108"/>
                    </a:moveTo>
                    <a:cubicBezTo>
                      <a:pt x="34" y="111"/>
                      <a:pt x="36" y="114"/>
                      <a:pt x="39" y="116"/>
                    </a:cubicBezTo>
                    <a:cubicBezTo>
                      <a:pt x="42" y="118"/>
                      <a:pt x="45" y="119"/>
                      <a:pt x="49" y="120"/>
                    </a:cubicBezTo>
                    <a:cubicBezTo>
                      <a:pt x="52" y="121"/>
                      <a:pt x="56" y="122"/>
                      <a:pt x="60" y="122"/>
                    </a:cubicBezTo>
                    <a:cubicBezTo>
                      <a:pt x="63" y="122"/>
                      <a:pt x="66" y="121"/>
                      <a:pt x="69" y="121"/>
                    </a:cubicBezTo>
                    <a:cubicBezTo>
                      <a:pt x="72" y="121"/>
                      <a:pt x="75" y="120"/>
                      <a:pt x="78" y="118"/>
                    </a:cubicBezTo>
                    <a:cubicBezTo>
                      <a:pt x="80" y="117"/>
                      <a:pt x="83" y="115"/>
                      <a:pt x="84" y="113"/>
                    </a:cubicBezTo>
                    <a:cubicBezTo>
                      <a:pt x="86" y="111"/>
                      <a:pt x="87" y="108"/>
                      <a:pt x="87" y="104"/>
                    </a:cubicBezTo>
                    <a:cubicBezTo>
                      <a:pt x="87" y="101"/>
                      <a:pt x="86" y="98"/>
                      <a:pt x="84" y="95"/>
                    </a:cubicBezTo>
                    <a:cubicBezTo>
                      <a:pt x="81" y="93"/>
                      <a:pt x="78" y="91"/>
                      <a:pt x="74" y="90"/>
                    </a:cubicBezTo>
                    <a:cubicBezTo>
                      <a:pt x="70" y="88"/>
                      <a:pt x="66" y="87"/>
                      <a:pt x="61" y="85"/>
                    </a:cubicBezTo>
                    <a:cubicBezTo>
                      <a:pt x="56" y="84"/>
                      <a:pt x="51" y="83"/>
                      <a:pt x="46" y="82"/>
                    </a:cubicBezTo>
                    <a:cubicBezTo>
                      <a:pt x="41" y="80"/>
                      <a:pt x="36" y="79"/>
                      <a:pt x="31" y="77"/>
                    </a:cubicBezTo>
                    <a:cubicBezTo>
                      <a:pt x="26" y="75"/>
                      <a:pt x="22" y="73"/>
                      <a:pt x="18" y="70"/>
                    </a:cubicBezTo>
                    <a:cubicBezTo>
                      <a:pt x="14" y="67"/>
                      <a:pt x="11" y="63"/>
                      <a:pt x="8" y="58"/>
                    </a:cubicBezTo>
                    <a:cubicBezTo>
                      <a:pt x="6" y="54"/>
                      <a:pt x="5" y="49"/>
                      <a:pt x="5" y="42"/>
                    </a:cubicBezTo>
                    <a:cubicBezTo>
                      <a:pt x="5" y="35"/>
                      <a:pt x="6" y="29"/>
                      <a:pt x="9" y="24"/>
                    </a:cubicBezTo>
                    <a:cubicBezTo>
                      <a:pt x="12" y="19"/>
                      <a:pt x="16" y="14"/>
                      <a:pt x="21" y="11"/>
                    </a:cubicBezTo>
                    <a:cubicBezTo>
                      <a:pt x="26" y="7"/>
                      <a:pt x="32" y="5"/>
                      <a:pt x="38" y="3"/>
                    </a:cubicBezTo>
                    <a:cubicBezTo>
                      <a:pt x="44" y="1"/>
                      <a:pt x="50" y="0"/>
                      <a:pt x="56" y="0"/>
                    </a:cubicBezTo>
                    <a:cubicBezTo>
                      <a:pt x="64" y="0"/>
                      <a:pt x="71" y="1"/>
                      <a:pt x="77" y="3"/>
                    </a:cubicBezTo>
                    <a:cubicBezTo>
                      <a:pt x="84" y="4"/>
                      <a:pt x="90" y="7"/>
                      <a:pt x="95" y="11"/>
                    </a:cubicBezTo>
                    <a:cubicBezTo>
                      <a:pt x="100" y="14"/>
                      <a:pt x="104" y="19"/>
                      <a:pt x="107" y="25"/>
                    </a:cubicBezTo>
                    <a:cubicBezTo>
                      <a:pt x="110" y="30"/>
                      <a:pt x="112" y="37"/>
                      <a:pt x="112" y="45"/>
                    </a:cubicBezTo>
                    <a:cubicBezTo>
                      <a:pt x="82" y="45"/>
                      <a:pt x="82" y="45"/>
                      <a:pt x="82" y="45"/>
                    </a:cubicBezTo>
                    <a:cubicBezTo>
                      <a:pt x="82" y="41"/>
                      <a:pt x="81" y="37"/>
                      <a:pt x="80" y="35"/>
                    </a:cubicBezTo>
                    <a:cubicBezTo>
                      <a:pt x="78" y="32"/>
                      <a:pt x="76" y="30"/>
                      <a:pt x="74" y="28"/>
                    </a:cubicBezTo>
                    <a:cubicBezTo>
                      <a:pt x="71" y="27"/>
                      <a:pt x="69" y="26"/>
                      <a:pt x="65" y="25"/>
                    </a:cubicBezTo>
                    <a:cubicBezTo>
                      <a:pt x="62" y="24"/>
                      <a:pt x="59" y="24"/>
                      <a:pt x="55" y="24"/>
                    </a:cubicBezTo>
                    <a:cubicBezTo>
                      <a:pt x="53" y="24"/>
                      <a:pt x="50" y="24"/>
                      <a:pt x="48" y="25"/>
                    </a:cubicBezTo>
                    <a:cubicBezTo>
                      <a:pt x="45" y="25"/>
                      <a:pt x="43" y="26"/>
                      <a:pt x="41" y="28"/>
                    </a:cubicBezTo>
                    <a:cubicBezTo>
                      <a:pt x="39" y="29"/>
                      <a:pt x="37" y="30"/>
                      <a:pt x="36" y="32"/>
                    </a:cubicBezTo>
                    <a:cubicBezTo>
                      <a:pt x="35" y="34"/>
                      <a:pt x="34" y="37"/>
                      <a:pt x="34" y="40"/>
                    </a:cubicBezTo>
                    <a:cubicBezTo>
                      <a:pt x="34" y="42"/>
                      <a:pt x="35" y="45"/>
                      <a:pt x="36" y="46"/>
                    </a:cubicBezTo>
                    <a:cubicBezTo>
                      <a:pt x="37" y="48"/>
                      <a:pt x="39" y="50"/>
                      <a:pt x="42" y="51"/>
                    </a:cubicBezTo>
                    <a:cubicBezTo>
                      <a:pt x="45" y="52"/>
                      <a:pt x="49" y="54"/>
                      <a:pt x="54" y="55"/>
                    </a:cubicBezTo>
                    <a:cubicBezTo>
                      <a:pt x="60" y="57"/>
                      <a:pt x="67" y="58"/>
                      <a:pt x="75" y="61"/>
                    </a:cubicBezTo>
                    <a:cubicBezTo>
                      <a:pt x="78" y="61"/>
                      <a:pt x="82" y="62"/>
                      <a:pt x="86" y="63"/>
                    </a:cubicBezTo>
                    <a:cubicBezTo>
                      <a:pt x="91" y="65"/>
                      <a:pt x="95" y="67"/>
                      <a:pt x="100" y="70"/>
                    </a:cubicBezTo>
                    <a:cubicBezTo>
                      <a:pt x="104" y="73"/>
                      <a:pt x="108" y="77"/>
                      <a:pt x="112" y="82"/>
                    </a:cubicBezTo>
                    <a:cubicBezTo>
                      <a:pt x="115" y="87"/>
                      <a:pt x="117" y="93"/>
                      <a:pt x="117" y="101"/>
                    </a:cubicBezTo>
                    <a:cubicBezTo>
                      <a:pt x="117" y="107"/>
                      <a:pt x="115" y="113"/>
                      <a:pt x="113" y="119"/>
                    </a:cubicBezTo>
                    <a:cubicBezTo>
                      <a:pt x="110" y="124"/>
                      <a:pt x="107" y="129"/>
                      <a:pt x="102" y="133"/>
                    </a:cubicBezTo>
                    <a:cubicBezTo>
                      <a:pt x="97" y="137"/>
                      <a:pt x="91" y="140"/>
                      <a:pt x="84" y="142"/>
                    </a:cubicBezTo>
                    <a:cubicBezTo>
                      <a:pt x="77" y="144"/>
                      <a:pt x="68" y="145"/>
                      <a:pt x="59" y="145"/>
                    </a:cubicBezTo>
                    <a:cubicBezTo>
                      <a:pt x="51" y="145"/>
                      <a:pt x="44" y="144"/>
                      <a:pt x="37" y="142"/>
                    </a:cubicBezTo>
                    <a:cubicBezTo>
                      <a:pt x="30" y="140"/>
                      <a:pt x="23" y="138"/>
                      <a:pt x="18" y="134"/>
                    </a:cubicBezTo>
                    <a:cubicBezTo>
                      <a:pt x="12" y="129"/>
                      <a:pt x="8" y="124"/>
                      <a:pt x="5" y="118"/>
                    </a:cubicBezTo>
                    <a:cubicBezTo>
                      <a:pt x="2" y="112"/>
                      <a:pt x="0" y="105"/>
                      <a:pt x="0" y="96"/>
                    </a:cubicBezTo>
                    <a:cubicBezTo>
                      <a:pt x="30" y="96"/>
                      <a:pt x="30" y="96"/>
                      <a:pt x="30" y="96"/>
                    </a:cubicBezTo>
                    <a:cubicBezTo>
                      <a:pt x="30" y="101"/>
                      <a:pt x="30" y="105"/>
                      <a:pt x="32" y="10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7" name="Freeform 24"/>
              <p:cNvSpPr>
                <a:spLocks noEditPoints="1"/>
              </p:cNvSpPr>
              <p:nvPr userDrawn="1"/>
            </p:nvSpPr>
            <p:spPr bwMode="auto">
              <a:xfrm>
                <a:off x="1333500" y="4678363"/>
                <a:ext cx="128588" cy="136525"/>
              </a:xfrm>
              <a:custGeom>
                <a:avLst/>
                <a:gdLst>
                  <a:gd name="T0" fmla="*/ 34 w 100"/>
                  <a:gd name="T1" fmla="*/ 79 h 106"/>
                  <a:gd name="T2" fmla="*/ 52 w 100"/>
                  <a:gd name="T3" fmla="*/ 85 h 106"/>
                  <a:gd name="T4" fmla="*/ 66 w 100"/>
                  <a:gd name="T5" fmla="*/ 81 h 106"/>
                  <a:gd name="T6" fmla="*/ 74 w 100"/>
                  <a:gd name="T7" fmla="*/ 72 h 106"/>
                  <a:gd name="T8" fmla="*/ 98 w 100"/>
                  <a:gd name="T9" fmla="*/ 72 h 106"/>
                  <a:gd name="T10" fmla="*/ 80 w 100"/>
                  <a:gd name="T11" fmla="*/ 98 h 106"/>
                  <a:gd name="T12" fmla="*/ 51 w 100"/>
                  <a:gd name="T13" fmla="*/ 106 h 106"/>
                  <a:gd name="T14" fmla="*/ 30 w 100"/>
                  <a:gd name="T15" fmla="*/ 102 h 106"/>
                  <a:gd name="T16" fmla="*/ 14 w 100"/>
                  <a:gd name="T17" fmla="*/ 91 h 106"/>
                  <a:gd name="T18" fmla="*/ 3 w 100"/>
                  <a:gd name="T19" fmla="*/ 74 h 106"/>
                  <a:gd name="T20" fmla="*/ 0 w 100"/>
                  <a:gd name="T21" fmla="*/ 53 h 106"/>
                  <a:gd name="T22" fmla="*/ 3 w 100"/>
                  <a:gd name="T23" fmla="*/ 32 h 106"/>
                  <a:gd name="T24" fmla="*/ 14 w 100"/>
                  <a:gd name="T25" fmla="*/ 15 h 106"/>
                  <a:gd name="T26" fmla="*/ 30 w 100"/>
                  <a:gd name="T27" fmla="*/ 4 h 106"/>
                  <a:gd name="T28" fmla="*/ 51 w 100"/>
                  <a:gd name="T29" fmla="*/ 0 h 106"/>
                  <a:gd name="T30" fmla="*/ 73 w 100"/>
                  <a:gd name="T31" fmla="*/ 5 h 106"/>
                  <a:gd name="T32" fmla="*/ 89 w 100"/>
                  <a:gd name="T33" fmla="*/ 18 h 106"/>
                  <a:gd name="T34" fmla="*/ 98 w 100"/>
                  <a:gd name="T35" fmla="*/ 37 h 106"/>
                  <a:gd name="T36" fmla="*/ 100 w 100"/>
                  <a:gd name="T37" fmla="*/ 60 h 106"/>
                  <a:gd name="T38" fmla="*/ 27 w 100"/>
                  <a:gd name="T39" fmla="*/ 60 h 106"/>
                  <a:gd name="T40" fmla="*/ 34 w 100"/>
                  <a:gd name="T41" fmla="*/ 79 h 106"/>
                  <a:gd name="T42" fmla="*/ 65 w 100"/>
                  <a:gd name="T43" fmla="*/ 26 h 106"/>
                  <a:gd name="T44" fmla="*/ 50 w 100"/>
                  <a:gd name="T45" fmla="*/ 21 h 106"/>
                  <a:gd name="T46" fmla="*/ 39 w 100"/>
                  <a:gd name="T47" fmla="*/ 23 h 106"/>
                  <a:gd name="T48" fmla="*/ 32 w 100"/>
                  <a:gd name="T49" fmla="*/ 29 h 106"/>
                  <a:gd name="T50" fmla="*/ 29 w 100"/>
                  <a:gd name="T51" fmla="*/ 36 h 106"/>
                  <a:gd name="T52" fmla="*/ 27 w 100"/>
                  <a:gd name="T53" fmla="*/ 42 h 106"/>
                  <a:gd name="T54" fmla="*/ 72 w 100"/>
                  <a:gd name="T55" fmla="*/ 42 h 106"/>
                  <a:gd name="T56" fmla="*/ 65 w 100"/>
                  <a:gd name="T57"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106">
                    <a:moveTo>
                      <a:pt x="34" y="79"/>
                    </a:moveTo>
                    <a:cubicBezTo>
                      <a:pt x="38" y="83"/>
                      <a:pt x="44" y="85"/>
                      <a:pt x="52" y="85"/>
                    </a:cubicBezTo>
                    <a:cubicBezTo>
                      <a:pt x="57" y="85"/>
                      <a:pt x="62" y="84"/>
                      <a:pt x="66" y="81"/>
                    </a:cubicBezTo>
                    <a:cubicBezTo>
                      <a:pt x="70" y="78"/>
                      <a:pt x="73" y="75"/>
                      <a:pt x="74" y="72"/>
                    </a:cubicBezTo>
                    <a:cubicBezTo>
                      <a:pt x="98" y="72"/>
                      <a:pt x="98" y="72"/>
                      <a:pt x="98" y="72"/>
                    </a:cubicBezTo>
                    <a:cubicBezTo>
                      <a:pt x="94" y="84"/>
                      <a:pt x="88" y="93"/>
                      <a:pt x="80" y="98"/>
                    </a:cubicBezTo>
                    <a:cubicBezTo>
                      <a:pt x="72" y="103"/>
                      <a:pt x="62" y="106"/>
                      <a:pt x="51" y="106"/>
                    </a:cubicBezTo>
                    <a:cubicBezTo>
                      <a:pt x="43" y="106"/>
                      <a:pt x="36" y="104"/>
                      <a:pt x="30" y="102"/>
                    </a:cubicBezTo>
                    <a:cubicBezTo>
                      <a:pt x="23" y="99"/>
                      <a:pt x="18" y="96"/>
                      <a:pt x="14" y="91"/>
                    </a:cubicBezTo>
                    <a:cubicBezTo>
                      <a:pt x="9" y="86"/>
                      <a:pt x="6" y="81"/>
                      <a:pt x="3" y="74"/>
                    </a:cubicBezTo>
                    <a:cubicBezTo>
                      <a:pt x="1" y="68"/>
                      <a:pt x="0" y="61"/>
                      <a:pt x="0" y="53"/>
                    </a:cubicBezTo>
                    <a:cubicBezTo>
                      <a:pt x="0" y="46"/>
                      <a:pt x="1" y="39"/>
                      <a:pt x="3" y="32"/>
                    </a:cubicBezTo>
                    <a:cubicBezTo>
                      <a:pt x="6" y="26"/>
                      <a:pt x="9" y="20"/>
                      <a:pt x="14" y="15"/>
                    </a:cubicBezTo>
                    <a:cubicBezTo>
                      <a:pt x="18" y="11"/>
                      <a:pt x="24" y="7"/>
                      <a:pt x="30" y="4"/>
                    </a:cubicBezTo>
                    <a:cubicBezTo>
                      <a:pt x="36" y="2"/>
                      <a:pt x="43" y="0"/>
                      <a:pt x="51" y="0"/>
                    </a:cubicBezTo>
                    <a:cubicBezTo>
                      <a:pt x="59" y="0"/>
                      <a:pt x="67" y="2"/>
                      <a:pt x="73" y="5"/>
                    </a:cubicBezTo>
                    <a:cubicBezTo>
                      <a:pt x="80" y="8"/>
                      <a:pt x="85" y="13"/>
                      <a:pt x="89" y="18"/>
                    </a:cubicBezTo>
                    <a:cubicBezTo>
                      <a:pt x="93" y="24"/>
                      <a:pt x="96" y="30"/>
                      <a:pt x="98" y="37"/>
                    </a:cubicBezTo>
                    <a:cubicBezTo>
                      <a:pt x="99" y="44"/>
                      <a:pt x="100" y="52"/>
                      <a:pt x="100" y="60"/>
                    </a:cubicBezTo>
                    <a:cubicBezTo>
                      <a:pt x="27" y="60"/>
                      <a:pt x="27" y="60"/>
                      <a:pt x="27" y="60"/>
                    </a:cubicBezTo>
                    <a:cubicBezTo>
                      <a:pt x="28" y="69"/>
                      <a:pt x="30" y="75"/>
                      <a:pt x="34" y="79"/>
                    </a:cubicBezTo>
                    <a:close/>
                    <a:moveTo>
                      <a:pt x="65" y="26"/>
                    </a:moveTo>
                    <a:cubicBezTo>
                      <a:pt x="62" y="23"/>
                      <a:pt x="57" y="21"/>
                      <a:pt x="50" y="21"/>
                    </a:cubicBezTo>
                    <a:cubicBezTo>
                      <a:pt x="46" y="21"/>
                      <a:pt x="42" y="22"/>
                      <a:pt x="39" y="23"/>
                    </a:cubicBezTo>
                    <a:cubicBezTo>
                      <a:pt x="36" y="25"/>
                      <a:pt x="34" y="26"/>
                      <a:pt x="32" y="29"/>
                    </a:cubicBezTo>
                    <a:cubicBezTo>
                      <a:pt x="31" y="31"/>
                      <a:pt x="29" y="33"/>
                      <a:pt x="29" y="36"/>
                    </a:cubicBezTo>
                    <a:cubicBezTo>
                      <a:pt x="28" y="38"/>
                      <a:pt x="27" y="40"/>
                      <a:pt x="27" y="42"/>
                    </a:cubicBezTo>
                    <a:cubicBezTo>
                      <a:pt x="72" y="42"/>
                      <a:pt x="72" y="42"/>
                      <a:pt x="72" y="42"/>
                    </a:cubicBezTo>
                    <a:cubicBezTo>
                      <a:pt x="71" y="35"/>
                      <a:pt x="68" y="30"/>
                      <a:pt x="65"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8" name="Freeform 25"/>
              <p:cNvSpPr>
                <a:spLocks/>
              </p:cNvSpPr>
              <p:nvPr userDrawn="1"/>
            </p:nvSpPr>
            <p:spPr bwMode="auto">
              <a:xfrm>
                <a:off x="1479550" y="4678363"/>
                <a:ext cx="82550" cy="133350"/>
              </a:xfrm>
              <a:custGeom>
                <a:avLst/>
                <a:gdLst>
                  <a:gd name="T0" fmla="*/ 26 w 64"/>
                  <a:gd name="T1" fmla="*/ 3 h 103"/>
                  <a:gd name="T2" fmla="*/ 26 w 64"/>
                  <a:gd name="T3" fmla="*/ 21 h 103"/>
                  <a:gd name="T4" fmla="*/ 27 w 64"/>
                  <a:gd name="T5" fmla="*/ 21 h 103"/>
                  <a:gd name="T6" fmla="*/ 32 w 64"/>
                  <a:gd name="T7" fmla="*/ 13 h 103"/>
                  <a:gd name="T8" fmla="*/ 39 w 64"/>
                  <a:gd name="T9" fmla="*/ 6 h 103"/>
                  <a:gd name="T10" fmla="*/ 48 w 64"/>
                  <a:gd name="T11" fmla="*/ 2 h 103"/>
                  <a:gd name="T12" fmla="*/ 58 w 64"/>
                  <a:gd name="T13" fmla="*/ 0 h 103"/>
                  <a:gd name="T14" fmla="*/ 64 w 64"/>
                  <a:gd name="T15" fmla="*/ 1 h 103"/>
                  <a:gd name="T16" fmla="*/ 64 w 64"/>
                  <a:gd name="T17" fmla="*/ 27 h 103"/>
                  <a:gd name="T18" fmla="*/ 60 w 64"/>
                  <a:gd name="T19" fmla="*/ 26 h 103"/>
                  <a:gd name="T20" fmla="*/ 55 w 64"/>
                  <a:gd name="T21" fmla="*/ 26 h 103"/>
                  <a:gd name="T22" fmla="*/ 42 w 64"/>
                  <a:gd name="T23" fmla="*/ 28 h 103"/>
                  <a:gd name="T24" fmla="*/ 33 w 64"/>
                  <a:gd name="T25" fmla="*/ 35 h 103"/>
                  <a:gd name="T26" fmla="*/ 29 w 64"/>
                  <a:gd name="T27" fmla="*/ 45 h 103"/>
                  <a:gd name="T28" fmla="*/ 27 w 64"/>
                  <a:gd name="T29" fmla="*/ 58 h 103"/>
                  <a:gd name="T30" fmla="*/ 27 w 64"/>
                  <a:gd name="T31" fmla="*/ 103 h 103"/>
                  <a:gd name="T32" fmla="*/ 0 w 64"/>
                  <a:gd name="T33" fmla="*/ 103 h 103"/>
                  <a:gd name="T34" fmla="*/ 0 w 64"/>
                  <a:gd name="T35" fmla="*/ 3 h 103"/>
                  <a:gd name="T36" fmla="*/ 26 w 64"/>
                  <a:gd name="T37"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103">
                    <a:moveTo>
                      <a:pt x="26" y="3"/>
                    </a:moveTo>
                    <a:cubicBezTo>
                      <a:pt x="26" y="21"/>
                      <a:pt x="26" y="21"/>
                      <a:pt x="26" y="21"/>
                    </a:cubicBezTo>
                    <a:cubicBezTo>
                      <a:pt x="27" y="21"/>
                      <a:pt x="27" y="21"/>
                      <a:pt x="27" y="21"/>
                    </a:cubicBezTo>
                    <a:cubicBezTo>
                      <a:pt x="28" y="18"/>
                      <a:pt x="30" y="16"/>
                      <a:pt x="32" y="13"/>
                    </a:cubicBezTo>
                    <a:cubicBezTo>
                      <a:pt x="34" y="10"/>
                      <a:pt x="36" y="8"/>
                      <a:pt x="39" y="6"/>
                    </a:cubicBezTo>
                    <a:cubicBezTo>
                      <a:pt x="42" y="4"/>
                      <a:pt x="45" y="3"/>
                      <a:pt x="48" y="2"/>
                    </a:cubicBezTo>
                    <a:cubicBezTo>
                      <a:pt x="52" y="1"/>
                      <a:pt x="55" y="0"/>
                      <a:pt x="58" y="0"/>
                    </a:cubicBezTo>
                    <a:cubicBezTo>
                      <a:pt x="60" y="0"/>
                      <a:pt x="62" y="1"/>
                      <a:pt x="64" y="1"/>
                    </a:cubicBezTo>
                    <a:cubicBezTo>
                      <a:pt x="64" y="27"/>
                      <a:pt x="64" y="27"/>
                      <a:pt x="64" y="27"/>
                    </a:cubicBezTo>
                    <a:cubicBezTo>
                      <a:pt x="63" y="26"/>
                      <a:pt x="62" y="26"/>
                      <a:pt x="60" y="26"/>
                    </a:cubicBezTo>
                    <a:cubicBezTo>
                      <a:pt x="58" y="26"/>
                      <a:pt x="56" y="26"/>
                      <a:pt x="55" y="26"/>
                    </a:cubicBezTo>
                    <a:cubicBezTo>
                      <a:pt x="50" y="26"/>
                      <a:pt x="45" y="27"/>
                      <a:pt x="42" y="28"/>
                    </a:cubicBezTo>
                    <a:cubicBezTo>
                      <a:pt x="38" y="30"/>
                      <a:pt x="36" y="32"/>
                      <a:pt x="33" y="35"/>
                    </a:cubicBezTo>
                    <a:cubicBezTo>
                      <a:pt x="31" y="38"/>
                      <a:pt x="30" y="41"/>
                      <a:pt x="29" y="45"/>
                    </a:cubicBezTo>
                    <a:cubicBezTo>
                      <a:pt x="28" y="49"/>
                      <a:pt x="27" y="53"/>
                      <a:pt x="27" y="58"/>
                    </a:cubicBezTo>
                    <a:cubicBezTo>
                      <a:pt x="27" y="103"/>
                      <a:pt x="27" y="103"/>
                      <a:pt x="27" y="103"/>
                    </a:cubicBezTo>
                    <a:cubicBezTo>
                      <a:pt x="0" y="103"/>
                      <a:pt x="0" y="103"/>
                      <a:pt x="0" y="103"/>
                    </a:cubicBezTo>
                    <a:cubicBezTo>
                      <a:pt x="0" y="3"/>
                      <a:pt x="0" y="3"/>
                      <a:pt x="0" y="3"/>
                    </a:cubicBezTo>
                    <a:lnTo>
                      <a:pt x="2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29" name="Freeform 26"/>
              <p:cNvSpPr>
                <a:spLocks/>
              </p:cNvSpPr>
              <p:nvPr userDrawn="1"/>
            </p:nvSpPr>
            <p:spPr bwMode="auto">
              <a:xfrm>
                <a:off x="1573213" y="4681538"/>
                <a:ext cx="127000" cy="130175"/>
              </a:xfrm>
              <a:custGeom>
                <a:avLst/>
                <a:gdLst>
                  <a:gd name="T0" fmla="*/ 28 w 80"/>
                  <a:gd name="T1" fmla="*/ 82 h 82"/>
                  <a:gd name="T2" fmla="*/ 0 w 80"/>
                  <a:gd name="T3" fmla="*/ 0 h 82"/>
                  <a:gd name="T4" fmla="*/ 24 w 80"/>
                  <a:gd name="T5" fmla="*/ 0 h 82"/>
                  <a:gd name="T6" fmla="*/ 41 w 80"/>
                  <a:gd name="T7" fmla="*/ 56 h 82"/>
                  <a:gd name="T8" fmla="*/ 41 w 80"/>
                  <a:gd name="T9" fmla="*/ 56 h 82"/>
                  <a:gd name="T10" fmla="*/ 58 w 80"/>
                  <a:gd name="T11" fmla="*/ 0 h 82"/>
                  <a:gd name="T12" fmla="*/ 80 w 80"/>
                  <a:gd name="T13" fmla="*/ 0 h 82"/>
                  <a:gd name="T14" fmla="*/ 53 w 80"/>
                  <a:gd name="T15" fmla="*/ 82 h 82"/>
                  <a:gd name="T16" fmla="*/ 28 w 80"/>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2">
                    <a:moveTo>
                      <a:pt x="28" y="82"/>
                    </a:moveTo>
                    <a:lnTo>
                      <a:pt x="0" y="0"/>
                    </a:lnTo>
                    <a:lnTo>
                      <a:pt x="24" y="0"/>
                    </a:lnTo>
                    <a:lnTo>
                      <a:pt x="41" y="56"/>
                    </a:lnTo>
                    <a:lnTo>
                      <a:pt x="41" y="56"/>
                    </a:lnTo>
                    <a:lnTo>
                      <a:pt x="58" y="0"/>
                    </a:lnTo>
                    <a:lnTo>
                      <a:pt x="80" y="0"/>
                    </a:lnTo>
                    <a:lnTo>
                      <a:pt x="53" y="82"/>
                    </a:lnTo>
                    <a:lnTo>
                      <a:pt x="28"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30" name="Freeform 27"/>
              <p:cNvSpPr>
                <a:spLocks noEditPoints="1"/>
              </p:cNvSpPr>
              <p:nvPr userDrawn="1"/>
            </p:nvSpPr>
            <p:spPr bwMode="auto">
              <a:xfrm>
                <a:off x="1712913" y="4632326"/>
                <a:ext cx="34925" cy="179388"/>
              </a:xfrm>
              <a:custGeom>
                <a:avLst/>
                <a:gdLst>
                  <a:gd name="T0" fmla="*/ 0 w 22"/>
                  <a:gd name="T1" fmla="*/ 18 h 113"/>
                  <a:gd name="T2" fmla="*/ 0 w 22"/>
                  <a:gd name="T3" fmla="*/ 0 h 113"/>
                  <a:gd name="T4" fmla="*/ 22 w 22"/>
                  <a:gd name="T5" fmla="*/ 0 h 113"/>
                  <a:gd name="T6" fmla="*/ 22 w 22"/>
                  <a:gd name="T7" fmla="*/ 18 h 113"/>
                  <a:gd name="T8" fmla="*/ 0 w 22"/>
                  <a:gd name="T9" fmla="*/ 18 h 113"/>
                  <a:gd name="T10" fmla="*/ 22 w 22"/>
                  <a:gd name="T11" fmla="*/ 31 h 113"/>
                  <a:gd name="T12" fmla="*/ 22 w 22"/>
                  <a:gd name="T13" fmla="*/ 113 h 113"/>
                  <a:gd name="T14" fmla="*/ 0 w 22"/>
                  <a:gd name="T15" fmla="*/ 113 h 113"/>
                  <a:gd name="T16" fmla="*/ 0 w 22"/>
                  <a:gd name="T17" fmla="*/ 31 h 113"/>
                  <a:gd name="T18" fmla="*/ 22 w 22"/>
                  <a:gd name="T19" fmla="*/ 3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13">
                    <a:moveTo>
                      <a:pt x="0" y="18"/>
                    </a:moveTo>
                    <a:lnTo>
                      <a:pt x="0" y="0"/>
                    </a:lnTo>
                    <a:lnTo>
                      <a:pt x="22" y="0"/>
                    </a:lnTo>
                    <a:lnTo>
                      <a:pt x="22" y="18"/>
                    </a:lnTo>
                    <a:lnTo>
                      <a:pt x="0" y="18"/>
                    </a:lnTo>
                    <a:close/>
                    <a:moveTo>
                      <a:pt x="22" y="31"/>
                    </a:moveTo>
                    <a:lnTo>
                      <a:pt x="22" y="113"/>
                    </a:lnTo>
                    <a:lnTo>
                      <a:pt x="0" y="113"/>
                    </a:lnTo>
                    <a:lnTo>
                      <a:pt x="0" y="31"/>
                    </a:lnTo>
                    <a:lnTo>
                      <a:pt x="22"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31" name="Freeform 28"/>
              <p:cNvSpPr>
                <a:spLocks/>
              </p:cNvSpPr>
              <p:nvPr userDrawn="1"/>
            </p:nvSpPr>
            <p:spPr bwMode="auto">
              <a:xfrm>
                <a:off x="1766888" y="4678363"/>
                <a:ext cx="127000" cy="136525"/>
              </a:xfrm>
              <a:custGeom>
                <a:avLst/>
                <a:gdLst>
                  <a:gd name="T0" fmla="*/ 51 w 99"/>
                  <a:gd name="T1" fmla="*/ 21 h 106"/>
                  <a:gd name="T2" fmla="*/ 40 w 99"/>
                  <a:gd name="T3" fmla="*/ 24 h 106"/>
                  <a:gd name="T4" fmla="*/ 33 w 99"/>
                  <a:gd name="T5" fmla="*/ 32 h 106"/>
                  <a:gd name="T6" fmla="*/ 29 w 99"/>
                  <a:gd name="T7" fmla="*/ 42 h 106"/>
                  <a:gd name="T8" fmla="*/ 28 w 99"/>
                  <a:gd name="T9" fmla="*/ 53 h 106"/>
                  <a:gd name="T10" fmla="*/ 29 w 99"/>
                  <a:gd name="T11" fmla="*/ 64 h 106"/>
                  <a:gd name="T12" fmla="*/ 33 w 99"/>
                  <a:gd name="T13" fmla="*/ 75 h 106"/>
                  <a:gd name="T14" fmla="*/ 40 w 99"/>
                  <a:gd name="T15" fmla="*/ 82 h 106"/>
                  <a:gd name="T16" fmla="*/ 51 w 99"/>
                  <a:gd name="T17" fmla="*/ 85 h 106"/>
                  <a:gd name="T18" fmla="*/ 66 w 99"/>
                  <a:gd name="T19" fmla="*/ 79 h 106"/>
                  <a:gd name="T20" fmla="*/ 73 w 99"/>
                  <a:gd name="T21" fmla="*/ 65 h 106"/>
                  <a:gd name="T22" fmla="*/ 99 w 99"/>
                  <a:gd name="T23" fmla="*/ 65 h 106"/>
                  <a:gd name="T24" fmla="*/ 84 w 99"/>
                  <a:gd name="T25" fmla="*/ 95 h 106"/>
                  <a:gd name="T26" fmla="*/ 51 w 99"/>
                  <a:gd name="T27" fmla="*/ 106 h 106"/>
                  <a:gd name="T28" fmla="*/ 30 w 99"/>
                  <a:gd name="T29" fmla="*/ 102 h 106"/>
                  <a:gd name="T30" fmla="*/ 14 w 99"/>
                  <a:gd name="T31" fmla="*/ 91 h 106"/>
                  <a:gd name="T32" fmla="*/ 4 w 99"/>
                  <a:gd name="T33" fmla="*/ 75 h 106"/>
                  <a:gd name="T34" fmla="*/ 0 w 99"/>
                  <a:gd name="T35" fmla="*/ 54 h 106"/>
                  <a:gd name="T36" fmla="*/ 4 w 99"/>
                  <a:gd name="T37" fmla="*/ 33 h 106"/>
                  <a:gd name="T38" fmla="*/ 14 w 99"/>
                  <a:gd name="T39" fmla="*/ 16 h 106"/>
                  <a:gd name="T40" fmla="*/ 30 w 99"/>
                  <a:gd name="T41" fmla="*/ 4 h 106"/>
                  <a:gd name="T42" fmla="*/ 51 w 99"/>
                  <a:gd name="T43" fmla="*/ 0 h 106"/>
                  <a:gd name="T44" fmla="*/ 69 w 99"/>
                  <a:gd name="T45" fmla="*/ 2 h 106"/>
                  <a:gd name="T46" fmla="*/ 83 w 99"/>
                  <a:gd name="T47" fmla="*/ 10 h 106"/>
                  <a:gd name="T48" fmla="*/ 94 w 99"/>
                  <a:gd name="T49" fmla="*/ 21 h 106"/>
                  <a:gd name="T50" fmla="*/ 99 w 99"/>
                  <a:gd name="T51" fmla="*/ 38 h 106"/>
                  <a:gd name="T52" fmla="*/ 72 w 99"/>
                  <a:gd name="T53" fmla="*/ 38 h 106"/>
                  <a:gd name="T54" fmla="*/ 51 w 99"/>
                  <a:gd name="T55" fmla="*/ 2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 h="106">
                    <a:moveTo>
                      <a:pt x="51" y="21"/>
                    </a:moveTo>
                    <a:cubicBezTo>
                      <a:pt x="47" y="21"/>
                      <a:pt x="43" y="22"/>
                      <a:pt x="40" y="24"/>
                    </a:cubicBezTo>
                    <a:cubicBezTo>
                      <a:pt x="37" y="26"/>
                      <a:pt x="35" y="28"/>
                      <a:pt x="33" y="32"/>
                    </a:cubicBezTo>
                    <a:cubicBezTo>
                      <a:pt x="31" y="35"/>
                      <a:pt x="30" y="38"/>
                      <a:pt x="29" y="42"/>
                    </a:cubicBezTo>
                    <a:cubicBezTo>
                      <a:pt x="28" y="46"/>
                      <a:pt x="28" y="50"/>
                      <a:pt x="28" y="53"/>
                    </a:cubicBezTo>
                    <a:cubicBezTo>
                      <a:pt x="28" y="57"/>
                      <a:pt x="28" y="61"/>
                      <a:pt x="29" y="64"/>
                    </a:cubicBezTo>
                    <a:cubicBezTo>
                      <a:pt x="30" y="68"/>
                      <a:pt x="31" y="72"/>
                      <a:pt x="33" y="75"/>
                    </a:cubicBezTo>
                    <a:cubicBezTo>
                      <a:pt x="34" y="78"/>
                      <a:pt x="37" y="80"/>
                      <a:pt x="40" y="82"/>
                    </a:cubicBezTo>
                    <a:cubicBezTo>
                      <a:pt x="43" y="84"/>
                      <a:pt x="46" y="85"/>
                      <a:pt x="51" y="85"/>
                    </a:cubicBezTo>
                    <a:cubicBezTo>
                      <a:pt x="57" y="85"/>
                      <a:pt x="62" y="83"/>
                      <a:pt x="66" y="79"/>
                    </a:cubicBezTo>
                    <a:cubicBezTo>
                      <a:pt x="69" y="76"/>
                      <a:pt x="72" y="71"/>
                      <a:pt x="73" y="65"/>
                    </a:cubicBezTo>
                    <a:cubicBezTo>
                      <a:pt x="99" y="65"/>
                      <a:pt x="99" y="65"/>
                      <a:pt x="99" y="65"/>
                    </a:cubicBezTo>
                    <a:cubicBezTo>
                      <a:pt x="97" y="78"/>
                      <a:pt x="92" y="88"/>
                      <a:pt x="84" y="95"/>
                    </a:cubicBezTo>
                    <a:cubicBezTo>
                      <a:pt x="75" y="102"/>
                      <a:pt x="64" y="106"/>
                      <a:pt x="51" y="106"/>
                    </a:cubicBezTo>
                    <a:cubicBezTo>
                      <a:pt x="43" y="106"/>
                      <a:pt x="36" y="104"/>
                      <a:pt x="30" y="102"/>
                    </a:cubicBezTo>
                    <a:cubicBezTo>
                      <a:pt x="24" y="99"/>
                      <a:pt x="19" y="96"/>
                      <a:pt x="14" y="91"/>
                    </a:cubicBezTo>
                    <a:cubicBezTo>
                      <a:pt x="10" y="87"/>
                      <a:pt x="6" y="81"/>
                      <a:pt x="4" y="75"/>
                    </a:cubicBezTo>
                    <a:cubicBezTo>
                      <a:pt x="2" y="69"/>
                      <a:pt x="0" y="62"/>
                      <a:pt x="0" y="54"/>
                    </a:cubicBezTo>
                    <a:cubicBezTo>
                      <a:pt x="0" y="47"/>
                      <a:pt x="1" y="39"/>
                      <a:pt x="4" y="33"/>
                    </a:cubicBezTo>
                    <a:cubicBezTo>
                      <a:pt x="6" y="26"/>
                      <a:pt x="9" y="20"/>
                      <a:pt x="14" y="16"/>
                    </a:cubicBezTo>
                    <a:cubicBezTo>
                      <a:pt x="18" y="11"/>
                      <a:pt x="23" y="7"/>
                      <a:pt x="30" y="4"/>
                    </a:cubicBezTo>
                    <a:cubicBezTo>
                      <a:pt x="36" y="2"/>
                      <a:pt x="43" y="0"/>
                      <a:pt x="51" y="0"/>
                    </a:cubicBezTo>
                    <a:cubicBezTo>
                      <a:pt x="57" y="0"/>
                      <a:pt x="63" y="1"/>
                      <a:pt x="69" y="2"/>
                    </a:cubicBezTo>
                    <a:cubicBezTo>
                      <a:pt x="74" y="4"/>
                      <a:pt x="79" y="6"/>
                      <a:pt x="83" y="10"/>
                    </a:cubicBezTo>
                    <a:cubicBezTo>
                      <a:pt x="88" y="13"/>
                      <a:pt x="91" y="17"/>
                      <a:pt x="94" y="21"/>
                    </a:cubicBezTo>
                    <a:cubicBezTo>
                      <a:pt x="97" y="26"/>
                      <a:pt x="98" y="32"/>
                      <a:pt x="99" y="38"/>
                    </a:cubicBezTo>
                    <a:cubicBezTo>
                      <a:pt x="72" y="38"/>
                      <a:pt x="72" y="38"/>
                      <a:pt x="72" y="38"/>
                    </a:cubicBezTo>
                    <a:cubicBezTo>
                      <a:pt x="70" y="27"/>
                      <a:pt x="63" y="21"/>
                      <a:pt x="51"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32" name="Freeform 29"/>
              <p:cNvSpPr>
                <a:spLocks noEditPoints="1"/>
              </p:cNvSpPr>
              <p:nvPr userDrawn="1"/>
            </p:nvSpPr>
            <p:spPr bwMode="auto">
              <a:xfrm>
                <a:off x="1903413" y="4678363"/>
                <a:ext cx="130175" cy="136525"/>
              </a:xfrm>
              <a:custGeom>
                <a:avLst/>
                <a:gdLst>
                  <a:gd name="T0" fmla="*/ 35 w 101"/>
                  <a:gd name="T1" fmla="*/ 79 h 106"/>
                  <a:gd name="T2" fmla="*/ 52 w 101"/>
                  <a:gd name="T3" fmla="*/ 85 h 106"/>
                  <a:gd name="T4" fmla="*/ 67 w 101"/>
                  <a:gd name="T5" fmla="*/ 81 h 106"/>
                  <a:gd name="T6" fmla="*/ 74 w 101"/>
                  <a:gd name="T7" fmla="*/ 72 h 106"/>
                  <a:gd name="T8" fmla="*/ 98 w 101"/>
                  <a:gd name="T9" fmla="*/ 72 h 106"/>
                  <a:gd name="T10" fmla="*/ 81 w 101"/>
                  <a:gd name="T11" fmla="*/ 98 h 106"/>
                  <a:gd name="T12" fmla="*/ 51 w 101"/>
                  <a:gd name="T13" fmla="*/ 106 h 106"/>
                  <a:gd name="T14" fmla="*/ 30 w 101"/>
                  <a:gd name="T15" fmla="*/ 102 h 106"/>
                  <a:gd name="T16" fmla="*/ 14 w 101"/>
                  <a:gd name="T17" fmla="*/ 91 h 106"/>
                  <a:gd name="T18" fmla="*/ 4 w 101"/>
                  <a:gd name="T19" fmla="*/ 74 h 106"/>
                  <a:gd name="T20" fmla="*/ 0 w 101"/>
                  <a:gd name="T21" fmla="*/ 53 h 106"/>
                  <a:gd name="T22" fmla="*/ 4 w 101"/>
                  <a:gd name="T23" fmla="*/ 32 h 106"/>
                  <a:gd name="T24" fmla="*/ 14 w 101"/>
                  <a:gd name="T25" fmla="*/ 15 h 106"/>
                  <a:gd name="T26" fmla="*/ 31 w 101"/>
                  <a:gd name="T27" fmla="*/ 4 h 106"/>
                  <a:gd name="T28" fmla="*/ 51 w 101"/>
                  <a:gd name="T29" fmla="*/ 0 h 106"/>
                  <a:gd name="T30" fmla="*/ 74 w 101"/>
                  <a:gd name="T31" fmla="*/ 5 h 106"/>
                  <a:gd name="T32" fmla="*/ 89 w 101"/>
                  <a:gd name="T33" fmla="*/ 18 h 106"/>
                  <a:gd name="T34" fmla="*/ 98 w 101"/>
                  <a:gd name="T35" fmla="*/ 37 h 106"/>
                  <a:gd name="T36" fmla="*/ 100 w 101"/>
                  <a:gd name="T37" fmla="*/ 60 h 106"/>
                  <a:gd name="T38" fmla="*/ 28 w 101"/>
                  <a:gd name="T39" fmla="*/ 60 h 106"/>
                  <a:gd name="T40" fmla="*/ 35 w 101"/>
                  <a:gd name="T41" fmla="*/ 79 h 106"/>
                  <a:gd name="T42" fmla="*/ 66 w 101"/>
                  <a:gd name="T43" fmla="*/ 26 h 106"/>
                  <a:gd name="T44" fmla="*/ 51 w 101"/>
                  <a:gd name="T45" fmla="*/ 21 h 106"/>
                  <a:gd name="T46" fmla="*/ 40 w 101"/>
                  <a:gd name="T47" fmla="*/ 23 h 106"/>
                  <a:gd name="T48" fmla="*/ 33 w 101"/>
                  <a:gd name="T49" fmla="*/ 29 h 106"/>
                  <a:gd name="T50" fmla="*/ 29 w 101"/>
                  <a:gd name="T51" fmla="*/ 36 h 106"/>
                  <a:gd name="T52" fmla="*/ 28 w 101"/>
                  <a:gd name="T53" fmla="*/ 42 h 106"/>
                  <a:gd name="T54" fmla="*/ 73 w 101"/>
                  <a:gd name="T55" fmla="*/ 42 h 106"/>
                  <a:gd name="T56" fmla="*/ 66 w 101"/>
                  <a:gd name="T57"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06">
                    <a:moveTo>
                      <a:pt x="35" y="79"/>
                    </a:moveTo>
                    <a:cubicBezTo>
                      <a:pt x="39" y="83"/>
                      <a:pt x="45" y="85"/>
                      <a:pt x="52" y="85"/>
                    </a:cubicBezTo>
                    <a:cubicBezTo>
                      <a:pt x="58" y="85"/>
                      <a:pt x="63" y="84"/>
                      <a:pt x="67" y="81"/>
                    </a:cubicBezTo>
                    <a:cubicBezTo>
                      <a:pt x="71" y="78"/>
                      <a:pt x="73" y="75"/>
                      <a:pt x="74" y="72"/>
                    </a:cubicBezTo>
                    <a:cubicBezTo>
                      <a:pt x="98" y="72"/>
                      <a:pt x="98" y="72"/>
                      <a:pt x="98" y="72"/>
                    </a:cubicBezTo>
                    <a:cubicBezTo>
                      <a:pt x="94" y="84"/>
                      <a:pt x="89" y="93"/>
                      <a:pt x="81" y="98"/>
                    </a:cubicBezTo>
                    <a:cubicBezTo>
                      <a:pt x="73" y="103"/>
                      <a:pt x="63" y="106"/>
                      <a:pt x="51" y="106"/>
                    </a:cubicBezTo>
                    <a:cubicBezTo>
                      <a:pt x="44" y="106"/>
                      <a:pt x="36" y="104"/>
                      <a:pt x="30" y="102"/>
                    </a:cubicBezTo>
                    <a:cubicBezTo>
                      <a:pt x="24" y="99"/>
                      <a:pt x="18" y="96"/>
                      <a:pt x="14" y="91"/>
                    </a:cubicBezTo>
                    <a:cubicBezTo>
                      <a:pt x="10" y="86"/>
                      <a:pt x="6" y="81"/>
                      <a:pt x="4" y="74"/>
                    </a:cubicBezTo>
                    <a:cubicBezTo>
                      <a:pt x="2" y="68"/>
                      <a:pt x="0" y="61"/>
                      <a:pt x="0" y="53"/>
                    </a:cubicBezTo>
                    <a:cubicBezTo>
                      <a:pt x="0" y="46"/>
                      <a:pt x="2" y="39"/>
                      <a:pt x="4" y="32"/>
                    </a:cubicBezTo>
                    <a:cubicBezTo>
                      <a:pt x="6" y="26"/>
                      <a:pt x="10" y="20"/>
                      <a:pt x="14" y="15"/>
                    </a:cubicBezTo>
                    <a:cubicBezTo>
                      <a:pt x="19" y="11"/>
                      <a:pt x="24" y="7"/>
                      <a:pt x="31" y="4"/>
                    </a:cubicBezTo>
                    <a:cubicBezTo>
                      <a:pt x="37" y="2"/>
                      <a:pt x="44" y="0"/>
                      <a:pt x="51" y="0"/>
                    </a:cubicBezTo>
                    <a:cubicBezTo>
                      <a:pt x="60" y="0"/>
                      <a:pt x="67" y="2"/>
                      <a:pt x="74" y="5"/>
                    </a:cubicBezTo>
                    <a:cubicBezTo>
                      <a:pt x="80" y="8"/>
                      <a:pt x="85" y="13"/>
                      <a:pt x="89" y="18"/>
                    </a:cubicBezTo>
                    <a:cubicBezTo>
                      <a:pt x="93" y="24"/>
                      <a:pt x="96" y="30"/>
                      <a:pt x="98" y="37"/>
                    </a:cubicBezTo>
                    <a:cubicBezTo>
                      <a:pt x="100" y="44"/>
                      <a:pt x="101" y="52"/>
                      <a:pt x="100" y="60"/>
                    </a:cubicBezTo>
                    <a:cubicBezTo>
                      <a:pt x="28" y="60"/>
                      <a:pt x="28" y="60"/>
                      <a:pt x="28" y="60"/>
                    </a:cubicBezTo>
                    <a:cubicBezTo>
                      <a:pt x="28" y="69"/>
                      <a:pt x="30" y="75"/>
                      <a:pt x="35" y="79"/>
                    </a:cubicBezTo>
                    <a:close/>
                    <a:moveTo>
                      <a:pt x="66" y="26"/>
                    </a:moveTo>
                    <a:cubicBezTo>
                      <a:pt x="62" y="23"/>
                      <a:pt x="57" y="21"/>
                      <a:pt x="51" y="21"/>
                    </a:cubicBezTo>
                    <a:cubicBezTo>
                      <a:pt x="46" y="21"/>
                      <a:pt x="43" y="22"/>
                      <a:pt x="40" y="23"/>
                    </a:cubicBezTo>
                    <a:cubicBezTo>
                      <a:pt x="37" y="25"/>
                      <a:pt x="35" y="26"/>
                      <a:pt x="33" y="29"/>
                    </a:cubicBezTo>
                    <a:cubicBezTo>
                      <a:pt x="31" y="31"/>
                      <a:pt x="30" y="33"/>
                      <a:pt x="29" y="36"/>
                    </a:cubicBezTo>
                    <a:cubicBezTo>
                      <a:pt x="28" y="38"/>
                      <a:pt x="28" y="40"/>
                      <a:pt x="28" y="42"/>
                    </a:cubicBezTo>
                    <a:cubicBezTo>
                      <a:pt x="73" y="42"/>
                      <a:pt x="73" y="42"/>
                      <a:pt x="73" y="42"/>
                    </a:cubicBezTo>
                    <a:cubicBezTo>
                      <a:pt x="71" y="35"/>
                      <a:pt x="69" y="30"/>
                      <a:pt x="66"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sp>
            <p:nvSpPr>
              <p:cNvPr id="33" name="Freeform 30"/>
              <p:cNvSpPr>
                <a:spLocks/>
              </p:cNvSpPr>
              <p:nvPr userDrawn="1"/>
            </p:nvSpPr>
            <p:spPr bwMode="auto">
              <a:xfrm>
                <a:off x="2043113" y="4678363"/>
                <a:ext cx="119063" cy="136525"/>
              </a:xfrm>
              <a:custGeom>
                <a:avLst/>
                <a:gdLst>
                  <a:gd name="T0" fmla="*/ 28 w 93"/>
                  <a:gd name="T1" fmla="*/ 78 h 106"/>
                  <a:gd name="T2" fmla="*/ 33 w 93"/>
                  <a:gd name="T3" fmla="*/ 83 h 106"/>
                  <a:gd name="T4" fmla="*/ 39 w 93"/>
                  <a:gd name="T5" fmla="*/ 86 h 106"/>
                  <a:gd name="T6" fmla="*/ 47 w 93"/>
                  <a:gd name="T7" fmla="*/ 87 h 106"/>
                  <a:gd name="T8" fmla="*/ 53 w 93"/>
                  <a:gd name="T9" fmla="*/ 87 h 106"/>
                  <a:gd name="T10" fmla="*/ 59 w 93"/>
                  <a:gd name="T11" fmla="*/ 85 h 106"/>
                  <a:gd name="T12" fmla="*/ 64 w 93"/>
                  <a:gd name="T13" fmla="*/ 81 h 106"/>
                  <a:gd name="T14" fmla="*/ 65 w 93"/>
                  <a:gd name="T15" fmla="*/ 75 h 106"/>
                  <a:gd name="T16" fmla="*/ 57 w 93"/>
                  <a:gd name="T17" fmla="*/ 65 h 106"/>
                  <a:gd name="T18" fmla="*/ 34 w 93"/>
                  <a:gd name="T19" fmla="*/ 59 h 106"/>
                  <a:gd name="T20" fmla="*/ 22 w 93"/>
                  <a:gd name="T21" fmla="*/ 56 h 106"/>
                  <a:gd name="T22" fmla="*/ 12 w 93"/>
                  <a:gd name="T23" fmla="*/ 51 h 106"/>
                  <a:gd name="T24" fmla="*/ 5 w 93"/>
                  <a:gd name="T25" fmla="*/ 43 h 106"/>
                  <a:gd name="T26" fmla="*/ 2 w 93"/>
                  <a:gd name="T27" fmla="*/ 32 h 106"/>
                  <a:gd name="T28" fmla="*/ 6 w 93"/>
                  <a:gd name="T29" fmla="*/ 16 h 106"/>
                  <a:gd name="T30" fmla="*/ 16 w 93"/>
                  <a:gd name="T31" fmla="*/ 7 h 106"/>
                  <a:gd name="T32" fmla="*/ 30 w 93"/>
                  <a:gd name="T33" fmla="*/ 2 h 106"/>
                  <a:gd name="T34" fmla="*/ 46 w 93"/>
                  <a:gd name="T35" fmla="*/ 0 h 106"/>
                  <a:gd name="T36" fmla="*/ 62 w 93"/>
                  <a:gd name="T37" fmla="*/ 2 h 106"/>
                  <a:gd name="T38" fmla="*/ 75 w 93"/>
                  <a:gd name="T39" fmla="*/ 7 h 106"/>
                  <a:gd name="T40" fmla="*/ 85 w 93"/>
                  <a:gd name="T41" fmla="*/ 17 h 106"/>
                  <a:gd name="T42" fmla="*/ 90 w 93"/>
                  <a:gd name="T43" fmla="*/ 32 h 106"/>
                  <a:gd name="T44" fmla="*/ 64 w 93"/>
                  <a:gd name="T45" fmla="*/ 32 h 106"/>
                  <a:gd name="T46" fmla="*/ 58 w 93"/>
                  <a:gd name="T47" fmla="*/ 21 h 106"/>
                  <a:gd name="T48" fmla="*/ 45 w 93"/>
                  <a:gd name="T49" fmla="*/ 19 h 106"/>
                  <a:gd name="T50" fmla="*/ 40 w 93"/>
                  <a:gd name="T51" fmla="*/ 19 h 106"/>
                  <a:gd name="T52" fmla="*/ 35 w 93"/>
                  <a:gd name="T53" fmla="*/ 20 h 106"/>
                  <a:gd name="T54" fmla="*/ 31 w 93"/>
                  <a:gd name="T55" fmla="*/ 23 h 106"/>
                  <a:gd name="T56" fmla="*/ 30 w 93"/>
                  <a:gd name="T57" fmla="*/ 28 h 106"/>
                  <a:gd name="T58" fmla="*/ 33 w 93"/>
                  <a:gd name="T59" fmla="*/ 34 h 106"/>
                  <a:gd name="T60" fmla="*/ 40 w 93"/>
                  <a:gd name="T61" fmla="*/ 38 h 106"/>
                  <a:gd name="T62" fmla="*/ 50 w 93"/>
                  <a:gd name="T63" fmla="*/ 40 h 106"/>
                  <a:gd name="T64" fmla="*/ 61 w 93"/>
                  <a:gd name="T65" fmla="*/ 43 h 106"/>
                  <a:gd name="T66" fmla="*/ 73 w 93"/>
                  <a:gd name="T67" fmla="*/ 46 h 106"/>
                  <a:gd name="T68" fmla="*/ 83 w 93"/>
                  <a:gd name="T69" fmla="*/ 51 h 106"/>
                  <a:gd name="T70" fmla="*/ 90 w 93"/>
                  <a:gd name="T71" fmla="*/ 59 h 106"/>
                  <a:gd name="T72" fmla="*/ 93 w 93"/>
                  <a:gd name="T73" fmla="*/ 71 h 106"/>
                  <a:gd name="T74" fmla="*/ 89 w 93"/>
                  <a:gd name="T75" fmla="*/ 87 h 106"/>
                  <a:gd name="T76" fmla="*/ 78 w 93"/>
                  <a:gd name="T77" fmla="*/ 98 h 106"/>
                  <a:gd name="T78" fmla="*/ 64 w 93"/>
                  <a:gd name="T79" fmla="*/ 104 h 106"/>
                  <a:gd name="T80" fmla="*/ 47 w 93"/>
                  <a:gd name="T81" fmla="*/ 106 h 106"/>
                  <a:gd name="T82" fmla="*/ 30 w 93"/>
                  <a:gd name="T83" fmla="*/ 104 h 106"/>
                  <a:gd name="T84" fmla="*/ 15 w 93"/>
                  <a:gd name="T85" fmla="*/ 98 h 106"/>
                  <a:gd name="T86" fmla="*/ 5 w 93"/>
                  <a:gd name="T87" fmla="*/ 87 h 106"/>
                  <a:gd name="T88" fmla="*/ 0 w 93"/>
                  <a:gd name="T89" fmla="*/ 70 h 106"/>
                  <a:gd name="T90" fmla="*/ 26 w 93"/>
                  <a:gd name="T91" fmla="*/ 70 h 106"/>
                  <a:gd name="T92" fmla="*/ 28 w 93"/>
                  <a:gd name="T93"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06">
                    <a:moveTo>
                      <a:pt x="28" y="78"/>
                    </a:moveTo>
                    <a:cubicBezTo>
                      <a:pt x="29" y="80"/>
                      <a:pt x="31" y="82"/>
                      <a:pt x="33" y="83"/>
                    </a:cubicBezTo>
                    <a:cubicBezTo>
                      <a:pt x="35" y="85"/>
                      <a:pt x="37" y="86"/>
                      <a:pt x="39" y="86"/>
                    </a:cubicBezTo>
                    <a:cubicBezTo>
                      <a:pt x="42" y="87"/>
                      <a:pt x="45" y="87"/>
                      <a:pt x="47" y="87"/>
                    </a:cubicBezTo>
                    <a:cubicBezTo>
                      <a:pt x="49" y="87"/>
                      <a:pt x="51" y="87"/>
                      <a:pt x="53" y="87"/>
                    </a:cubicBezTo>
                    <a:cubicBezTo>
                      <a:pt x="56" y="86"/>
                      <a:pt x="57" y="85"/>
                      <a:pt x="59" y="85"/>
                    </a:cubicBezTo>
                    <a:cubicBezTo>
                      <a:pt x="61" y="84"/>
                      <a:pt x="62" y="82"/>
                      <a:pt x="64" y="81"/>
                    </a:cubicBezTo>
                    <a:cubicBezTo>
                      <a:pt x="65" y="79"/>
                      <a:pt x="65" y="77"/>
                      <a:pt x="65" y="75"/>
                    </a:cubicBezTo>
                    <a:cubicBezTo>
                      <a:pt x="65" y="70"/>
                      <a:pt x="63" y="67"/>
                      <a:pt x="57" y="65"/>
                    </a:cubicBezTo>
                    <a:cubicBezTo>
                      <a:pt x="52" y="63"/>
                      <a:pt x="44" y="61"/>
                      <a:pt x="34" y="59"/>
                    </a:cubicBezTo>
                    <a:cubicBezTo>
                      <a:pt x="30" y="58"/>
                      <a:pt x="26" y="57"/>
                      <a:pt x="22" y="56"/>
                    </a:cubicBezTo>
                    <a:cubicBezTo>
                      <a:pt x="19" y="55"/>
                      <a:pt x="15" y="53"/>
                      <a:pt x="12" y="51"/>
                    </a:cubicBezTo>
                    <a:cubicBezTo>
                      <a:pt x="9" y="49"/>
                      <a:pt x="7" y="46"/>
                      <a:pt x="5" y="43"/>
                    </a:cubicBezTo>
                    <a:cubicBezTo>
                      <a:pt x="3" y="40"/>
                      <a:pt x="2" y="37"/>
                      <a:pt x="2" y="32"/>
                    </a:cubicBezTo>
                    <a:cubicBezTo>
                      <a:pt x="2" y="26"/>
                      <a:pt x="4" y="21"/>
                      <a:pt x="6" y="16"/>
                    </a:cubicBezTo>
                    <a:cubicBezTo>
                      <a:pt x="9" y="12"/>
                      <a:pt x="12" y="9"/>
                      <a:pt x="16" y="7"/>
                    </a:cubicBezTo>
                    <a:cubicBezTo>
                      <a:pt x="20" y="4"/>
                      <a:pt x="25" y="3"/>
                      <a:pt x="30" y="2"/>
                    </a:cubicBezTo>
                    <a:cubicBezTo>
                      <a:pt x="35" y="1"/>
                      <a:pt x="41" y="0"/>
                      <a:pt x="46" y="0"/>
                    </a:cubicBezTo>
                    <a:cubicBezTo>
                      <a:pt x="51" y="0"/>
                      <a:pt x="57" y="1"/>
                      <a:pt x="62" y="2"/>
                    </a:cubicBezTo>
                    <a:cubicBezTo>
                      <a:pt x="67" y="3"/>
                      <a:pt x="71" y="4"/>
                      <a:pt x="75" y="7"/>
                    </a:cubicBezTo>
                    <a:cubicBezTo>
                      <a:pt x="79" y="9"/>
                      <a:pt x="83" y="13"/>
                      <a:pt x="85" y="17"/>
                    </a:cubicBezTo>
                    <a:cubicBezTo>
                      <a:pt x="88" y="21"/>
                      <a:pt x="90" y="26"/>
                      <a:pt x="90" y="32"/>
                    </a:cubicBezTo>
                    <a:cubicBezTo>
                      <a:pt x="64" y="32"/>
                      <a:pt x="64" y="32"/>
                      <a:pt x="64" y="32"/>
                    </a:cubicBezTo>
                    <a:cubicBezTo>
                      <a:pt x="64" y="27"/>
                      <a:pt x="62" y="23"/>
                      <a:pt x="58" y="21"/>
                    </a:cubicBezTo>
                    <a:cubicBezTo>
                      <a:pt x="54" y="20"/>
                      <a:pt x="50" y="19"/>
                      <a:pt x="45" y="19"/>
                    </a:cubicBezTo>
                    <a:cubicBezTo>
                      <a:pt x="44" y="19"/>
                      <a:pt x="42" y="19"/>
                      <a:pt x="40" y="19"/>
                    </a:cubicBezTo>
                    <a:cubicBezTo>
                      <a:pt x="38" y="19"/>
                      <a:pt x="37" y="19"/>
                      <a:pt x="35" y="20"/>
                    </a:cubicBezTo>
                    <a:cubicBezTo>
                      <a:pt x="34" y="21"/>
                      <a:pt x="32" y="22"/>
                      <a:pt x="31" y="23"/>
                    </a:cubicBezTo>
                    <a:cubicBezTo>
                      <a:pt x="30" y="24"/>
                      <a:pt x="30" y="26"/>
                      <a:pt x="30" y="28"/>
                    </a:cubicBezTo>
                    <a:cubicBezTo>
                      <a:pt x="30" y="30"/>
                      <a:pt x="31" y="32"/>
                      <a:pt x="33" y="34"/>
                    </a:cubicBezTo>
                    <a:cubicBezTo>
                      <a:pt x="34" y="35"/>
                      <a:pt x="37" y="37"/>
                      <a:pt x="40" y="38"/>
                    </a:cubicBezTo>
                    <a:cubicBezTo>
                      <a:pt x="43" y="39"/>
                      <a:pt x="46" y="39"/>
                      <a:pt x="50" y="40"/>
                    </a:cubicBezTo>
                    <a:cubicBezTo>
                      <a:pt x="53" y="41"/>
                      <a:pt x="57" y="42"/>
                      <a:pt x="61" y="43"/>
                    </a:cubicBezTo>
                    <a:cubicBezTo>
                      <a:pt x="65" y="44"/>
                      <a:pt x="69" y="45"/>
                      <a:pt x="73" y="46"/>
                    </a:cubicBezTo>
                    <a:cubicBezTo>
                      <a:pt x="77" y="47"/>
                      <a:pt x="80" y="49"/>
                      <a:pt x="83" y="51"/>
                    </a:cubicBezTo>
                    <a:cubicBezTo>
                      <a:pt x="86" y="53"/>
                      <a:pt x="88" y="56"/>
                      <a:pt x="90" y="59"/>
                    </a:cubicBezTo>
                    <a:cubicBezTo>
                      <a:pt x="92" y="62"/>
                      <a:pt x="93" y="66"/>
                      <a:pt x="93" y="71"/>
                    </a:cubicBezTo>
                    <a:cubicBezTo>
                      <a:pt x="93" y="77"/>
                      <a:pt x="91" y="83"/>
                      <a:pt x="89" y="87"/>
                    </a:cubicBezTo>
                    <a:cubicBezTo>
                      <a:pt x="86" y="92"/>
                      <a:pt x="83" y="95"/>
                      <a:pt x="78" y="98"/>
                    </a:cubicBezTo>
                    <a:cubicBezTo>
                      <a:pt x="74" y="101"/>
                      <a:pt x="69" y="103"/>
                      <a:pt x="64" y="104"/>
                    </a:cubicBezTo>
                    <a:cubicBezTo>
                      <a:pt x="58" y="105"/>
                      <a:pt x="53" y="106"/>
                      <a:pt x="47" y="106"/>
                    </a:cubicBezTo>
                    <a:cubicBezTo>
                      <a:pt x="41" y="106"/>
                      <a:pt x="36" y="105"/>
                      <a:pt x="30" y="104"/>
                    </a:cubicBezTo>
                    <a:cubicBezTo>
                      <a:pt x="25" y="103"/>
                      <a:pt x="20" y="101"/>
                      <a:pt x="15" y="98"/>
                    </a:cubicBezTo>
                    <a:cubicBezTo>
                      <a:pt x="11" y="95"/>
                      <a:pt x="7" y="92"/>
                      <a:pt x="5" y="87"/>
                    </a:cubicBezTo>
                    <a:cubicBezTo>
                      <a:pt x="2" y="83"/>
                      <a:pt x="0" y="77"/>
                      <a:pt x="0" y="70"/>
                    </a:cubicBezTo>
                    <a:cubicBezTo>
                      <a:pt x="26" y="70"/>
                      <a:pt x="26" y="70"/>
                      <a:pt x="26" y="70"/>
                    </a:cubicBezTo>
                    <a:cubicBezTo>
                      <a:pt x="26" y="73"/>
                      <a:pt x="27" y="76"/>
                      <a:pt x="28"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a:lstStyle>
              <a:p>
                <a:endParaRPr lang="en-GB"/>
              </a:p>
            </p:txBody>
          </p:sp>
        </p:grpSp>
      </p:grpSp>
    </p:spTree>
    <p:extLst>
      <p:ext uri="{BB962C8B-B14F-4D97-AF65-F5344CB8AC3E}">
        <p14:creationId xmlns:p14="http://schemas.microsoft.com/office/powerpoint/2010/main" val="13255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CC4DA2D3-1FB6-4700-A32B-D89402380555}" type="datetimeFigureOut">
              <a:rPr lang="fr-FR" smtClean="0"/>
              <a:t>09/09/2021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126591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063752" y="0"/>
            <a:ext cx="10128249" cy="6858000"/>
          </a:xfrm>
          <a:solidFill>
            <a:schemeClr val="tx2">
              <a:lumMod val="20000"/>
              <a:lumOff val="80000"/>
            </a:schemeClr>
          </a:solidFill>
        </p:spPr>
        <p:txBody>
          <a:bodyPr anchor="ctr"/>
          <a:lstStyle>
            <a:lvl1pPr algn="ctr">
              <a:defRPr>
                <a:solidFill>
                  <a:schemeClr val="tx1"/>
                </a:solidFill>
              </a:defRPr>
            </a:lvl1pPr>
          </a:lstStyle>
          <a:p>
            <a:endParaRPr lang="en-GB"/>
          </a:p>
        </p:txBody>
      </p:sp>
    </p:spTree>
    <p:extLst>
      <p:ext uri="{BB962C8B-B14F-4D97-AF65-F5344CB8AC3E}">
        <p14:creationId xmlns:p14="http://schemas.microsoft.com/office/powerpoint/2010/main" val="375028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3" name="Picture Placeholder 3">
            <a:extLst>
              <a:ext uri="{FF2B5EF4-FFF2-40B4-BE49-F238E27FC236}">
                <a16:creationId xmlns="" xmlns:a16="http://schemas.microsoft.com/office/drawing/2014/main" id="{90EA9780-4D6C-41A2-B0FF-6D6AAFF8E021}"/>
              </a:ext>
            </a:extLst>
          </p:cNvPr>
          <p:cNvSpPr>
            <a:spLocks noGrp="1"/>
          </p:cNvSpPr>
          <p:nvPr>
            <p:ph type="pic" sz="quarter" idx="13"/>
          </p:nvPr>
        </p:nvSpPr>
        <p:spPr>
          <a:xfrm>
            <a:off x="0" y="0"/>
            <a:ext cx="12192000" cy="6858000"/>
          </a:xfrm>
          <a:solidFill>
            <a:schemeClr val="tx2">
              <a:lumMod val="20000"/>
              <a:lumOff val="80000"/>
            </a:schemeClr>
          </a:solidFill>
        </p:spPr>
        <p:txBody>
          <a:bodyPr anchor="ctr"/>
          <a:lstStyle>
            <a:lvl1pPr algn="ctr">
              <a:defRPr>
                <a:solidFill>
                  <a:schemeClr val="tx1"/>
                </a:solidFill>
              </a:defRPr>
            </a:lvl1pPr>
          </a:lstStyle>
          <a:p>
            <a:r>
              <a:rPr lang="en-US"/>
              <a:t>Click icon to add picture</a:t>
            </a:r>
            <a:endParaRPr lang="en-GB"/>
          </a:p>
        </p:txBody>
      </p:sp>
      <p:sp>
        <p:nvSpPr>
          <p:cNvPr id="8" name="Text Placeholder 7"/>
          <p:cNvSpPr>
            <a:spLocks noGrp="1"/>
          </p:cNvSpPr>
          <p:nvPr>
            <p:ph type="body" sz="quarter" idx="12" hasCustomPrompt="1"/>
          </p:nvPr>
        </p:nvSpPr>
        <p:spPr>
          <a:xfrm>
            <a:off x="418359" y="357718"/>
            <a:ext cx="8129119" cy="5710767"/>
          </a:xfrm>
        </p:spPr>
        <p:txBody>
          <a:bodyPr>
            <a:normAutofit/>
          </a:bodyPr>
          <a:lstStyle>
            <a:lvl1pPr>
              <a:lnSpc>
                <a:spcPct val="85000"/>
              </a:lnSpc>
              <a:spcBef>
                <a:spcPts val="0"/>
              </a:spcBef>
              <a:buNone/>
              <a:defRPr sz="5900" baseline="0"/>
            </a:lvl1pPr>
            <a:lvl2pPr>
              <a:lnSpc>
                <a:spcPct val="85000"/>
              </a:lnSpc>
              <a:spcBef>
                <a:spcPts val="0"/>
              </a:spcBef>
              <a:defRPr sz="5900"/>
            </a:lvl2pPr>
            <a:lvl3pPr>
              <a:defRPr sz="7300"/>
            </a:lvl3pPr>
            <a:lvl4pPr>
              <a:defRPr sz="7300"/>
            </a:lvl4pPr>
            <a:lvl5pPr>
              <a:defRPr sz="7300"/>
            </a:lvl5pPr>
          </a:lstStyle>
          <a:p>
            <a:pPr lvl="0"/>
            <a:r>
              <a:rPr lang="en-US" dirty="0"/>
              <a:t>Click to edit section number</a:t>
            </a:r>
          </a:p>
          <a:p>
            <a:pPr lvl="1"/>
            <a:r>
              <a:rPr lang="en-US" dirty="0"/>
              <a:t>Second level</a:t>
            </a:r>
          </a:p>
        </p:txBody>
      </p:sp>
    </p:spTree>
    <p:extLst>
      <p:ext uri="{BB962C8B-B14F-4D97-AF65-F5344CB8AC3E}">
        <p14:creationId xmlns:p14="http://schemas.microsoft.com/office/powerpoint/2010/main" val="183060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Click to edit title</a:t>
            </a:r>
            <a:endParaRPr lang="en-GB" dirty="0"/>
          </a:p>
        </p:txBody>
      </p:sp>
    </p:spTree>
    <p:extLst>
      <p:ext uri="{BB962C8B-B14F-4D97-AF65-F5344CB8AC3E}">
        <p14:creationId xmlns:p14="http://schemas.microsoft.com/office/powerpoint/2010/main" val="49024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smtClean="0"/>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7" name="Date Placeholder 6"/>
          <p:cNvSpPr>
            <a:spLocks noGrp="1"/>
          </p:cNvSpPr>
          <p:nvPr>
            <p:ph type="dt" sz="half" idx="10"/>
          </p:nvPr>
        </p:nvSpPr>
        <p:spPr/>
        <p:txBody>
          <a:bodyPr/>
          <a:lstStyle/>
          <a:p>
            <a:fld id="{CC4DA2D3-1FB6-4700-A32B-D89402380555}" type="datetimeFigureOut">
              <a:rPr lang="fr-FR" smtClean="0"/>
              <a:t>09/09/2021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14717605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8" name="Date Placeholder 7"/>
          <p:cNvSpPr>
            <a:spLocks noGrp="1"/>
          </p:cNvSpPr>
          <p:nvPr>
            <p:ph type="dt" sz="half" idx="10"/>
          </p:nvPr>
        </p:nvSpPr>
        <p:spPr/>
        <p:txBody>
          <a:bodyPr/>
          <a:lstStyle/>
          <a:p>
            <a:fld id="{CC4DA2D3-1FB6-4700-A32B-D89402380555}" type="datetimeFigureOut">
              <a:rPr lang="fr-FR" smtClean="0"/>
              <a:t>09/09/2021</a:t>
            </a:fld>
            <a:endParaRPr lang="fr-FR"/>
          </a:p>
        </p:txBody>
      </p:sp>
      <p:sp>
        <p:nvSpPr>
          <p:cNvPr id="9" name="Footer Placeholder 8"/>
          <p:cNvSpPr>
            <a:spLocks noGrp="1"/>
          </p:cNvSpPr>
          <p:nvPr>
            <p:ph type="ftr" sz="quarter" idx="11"/>
          </p:nvPr>
        </p:nvSpPr>
        <p:spPr/>
        <p:txBody>
          <a:bodyPr/>
          <a:lstStyle/>
          <a:p>
            <a:endParaRPr lang="fr-FR"/>
          </a:p>
        </p:txBody>
      </p:sp>
      <p:sp>
        <p:nvSpPr>
          <p:cNvPr id="10" name="Slide Number Placeholder 9"/>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294840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7" name="Date Placeholder 6"/>
          <p:cNvSpPr>
            <a:spLocks noGrp="1"/>
          </p:cNvSpPr>
          <p:nvPr>
            <p:ph type="dt" sz="half" idx="10"/>
          </p:nvPr>
        </p:nvSpPr>
        <p:spPr/>
        <p:txBody>
          <a:bodyPr/>
          <a:lstStyle/>
          <a:p>
            <a:fld id="{CC4DA2D3-1FB6-4700-A32B-D89402380555}" type="datetimeFigureOut">
              <a:rPr lang="fr-FR" smtClean="0"/>
              <a:t>09/09/2021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8265704-8363-46A2-BEF0-9B42B73873BE}" type="slidenum">
              <a:rPr lang="fr-FR" smtClean="0"/>
              <a:t>‹N°›</a:t>
            </a:fld>
            <a:endParaRPr lang="fr-FR"/>
          </a:p>
        </p:txBody>
      </p:sp>
      <p:sp>
        <p:nvSpPr>
          <p:cNvPr id="10" name="Title 9"/>
          <p:cNvSpPr>
            <a:spLocks noGrp="1"/>
          </p:cNvSpPr>
          <p:nvPr>
            <p:ph type="title"/>
          </p:nvPr>
        </p:nvSpPr>
        <p:spPr/>
        <p:txBody>
          <a:bodyPr/>
          <a:lstStyle/>
          <a:p>
            <a:r>
              <a:rPr lang="fr-FR" smtClean="0"/>
              <a:t>Modifiez le style du titre</a:t>
            </a:r>
            <a:endParaRPr lang="en-US" dirty="0"/>
          </a:p>
        </p:txBody>
      </p:sp>
    </p:spTree>
    <p:extLst>
      <p:ext uri="{BB962C8B-B14F-4D97-AF65-F5344CB8AC3E}">
        <p14:creationId xmlns:p14="http://schemas.microsoft.com/office/powerpoint/2010/main" val="2897450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CC4DA2D3-1FB6-4700-A32B-D89402380555}" type="datetimeFigureOut">
              <a:rPr lang="fr-FR" smtClean="0"/>
              <a:t>09/09/2021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543435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4DA2D3-1FB6-4700-A32B-D89402380555}" type="datetimeFigureOut">
              <a:rPr lang="fr-FR" smtClean="0"/>
              <a:t>09/09/2021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50590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smtClean="0"/>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9" name="Date Placeholder 8"/>
          <p:cNvSpPr>
            <a:spLocks noGrp="1"/>
          </p:cNvSpPr>
          <p:nvPr>
            <p:ph type="dt" sz="half" idx="10"/>
          </p:nvPr>
        </p:nvSpPr>
        <p:spPr/>
        <p:txBody>
          <a:bodyPr/>
          <a:lstStyle/>
          <a:p>
            <a:fld id="{CC4DA2D3-1FB6-4700-A32B-D89402380555}" type="datetimeFigureOut">
              <a:rPr lang="fr-FR" smtClean="0"/>
              <a:t>09/09/2021</a:t>
            </a:fld>
            <a:endParaRPr lang="fr-F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a:p>
        </p:txBody>
      </p:sp>
      <p:sp>
        <p:nvSpPr>
          <p:cNvPr id="11" name="Slide Number Placeholder 10"/>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221581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C4DA2D3-1FB6-4700-A32B-D89402380555}" type="datetimeFigureOut">
              <a:rPr lang="fr-FR" smtClean="0"/>
              <a:t>09/09/2021</a:t>
            </a:fld>
            <a:endParaRPr lang="fr-F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a:p>
        </p:txBody>
      </p:sp>
      <p:sp>
        <p:nvSpPr>
          <p:cNvPr id="10" name="Slide Number Placeholder 9"/>
          <p:cNvSpPr>
            <a:spLocks noGrp="1"/>
          </p:cNvSpPr>
          <p:nvPr>
            <p:ph type="sldNum" sz="quarter" idx="12"/>
          </p:nvPr>
        </p:nvSpPr>
        <p:spPr/>
        <p:txBody>
          <a:bodyPr/>
          <a:lstStyle/>
          <a:p>
            <a:fld id="{38265704-8363-46A2-BEF0-9B42B73873BE}" type="slidenum">
              <a:rPr lang="fr-FR" smtClean="0"/>
              <a:t>‹N°›</a:t>
            </a:fld>
            <a:endParaRPr lang="fr-FR"/>
          </a:p>
        </p:txBody>
      </p:sp>
    </p:spTree>
    <p:extLst>
      <p:ext uri="{BB962C8B-B14F-4D97-AF65-F5344CB8AC3E}">
        <p14:creationId xmlns:p14="http://schemas.microsoft.com/office/powerpoint/2010/main" val="407770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C4DA2D3-1FB6-4700-A32B-D89402380555}" type="datetimeFigureOut">
              <a:rPr lang="fr-FR" smtClean="0"/>
              <a:t>09/09/2021</a:t>
            </a:fld>
            <a:endParaRPr lang="fr-F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fr-F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8265704-8363-46A2-BEF0-9B42B73873BE}" type="slidenum">
              <a:rPr lang="fr-FR" smtClean="0"/>
              <a:t>‹N°›</a:t>
            </a:fld>
            <a:endParaRPr lang="fr-FR"/>
          </a:p>
        </p:txBody>
      </p:sp>
    </p:spTree>
    <p:extLst>
      <p:ext uri="{BB962C8B-B14F-4D97-AF65-F5344CB8AC3E}">
        <p14:creationId xmlns:p14="http://schemas.microsoft.com/office/powerpoint/2010/main" val="1935616342"/>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9" Type="http://schemas.openxmlformats.org/officeDocument/2006/relationships/image" Target="../media/image75.png"/><Relationship Id="rId21" Type="http://schemas.openxmlformats.org/officeDocument/2006/relationships/image" Target="../media/image57.jpeg"/><Relationship Id="rId34" Type="http://schemas.openxmlformats.org/officeDocument/2006/relationships/image" Target="../media/image70.jpeg"/><Relationship Id="rId42" Type="http://schemas.openxmlformats.org/officeDocument/2006/relationships/image" Target="../media/image77.png"/><Relationship Id="rId47" Type="http://schemas.openxmlformats.org/officeDocument/2006/relationships/image" Target="../media/image82.png"/><Relationship Id="rId50" Type="http://schemas.openxmlformats.org/officeDocument/2006/relationships/image" Target="../media/image85.png"/><Relationship Id="rId55" Type="http://schemas.openxmlformats.org/officeDocument/2006/relationships/image" Target="../media/image9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jpeg"/><Relationship Id="rId33" Type="http://schemas.openxmlformats.org/officeDocument/2006/relationships/image" Target="../media/image69.jpeg"/><Relationship Id="rId38" Type="http://schemas.openxmlformats.org/officeDocument/2006/relationships/image" Target="../media/image74.png"/><Relationship Id="rId46" Type="http://schemas.openxmlformats.org/officeDocument/2006/relationships/image" Target="../media/image81.png"/><Relationship Id="rId2" Type="http://schemas.openxmlformats.org/officeDocument/2006/relationships/slideLayout" Target="../slideLayouts/slideLayout18.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41" Type="http://schemas.openxmlformats.org/officeDocument/2006/relationships/hyperlink" Target="http://www.ercom.fr/" TargetMode="External"/><Relationship Id="rId54" Type="http://schemas.openxmlformats.org/officeDocument/2006/relationships/image" Target="../media/image89.png"/><Relationship Id="rId1" Type="http://schemas.openxmlformats.org/officeDocument/2006/relationships/tags" Target="../tags/tag5.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png"/><Relationship Id="rId37" Type="http://schemas.openxmlformats.org/officeDocument/2006/relationships/image" Target="../media/image73.png"/><Relationship Id="rId40" Type="http://schemas.openxmlformats.org/officeDocument/2006/relationships/image" Target="../media/image76.png"/><Relationship Id="rId45" Type="http://schemas.openxmlformats.org/officeDocument/2006/relationships/image" Target="../media/image80.png"/><Relationship Id="rId53" Type="http://schemas.openxmlformats.org/officeDocument/2006/relationships/image" Target="../media/image88.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36" Type="http://schemas.openxmlformats.org/officeDocument/2006/relationships/image" Target="../media/image72.png"/><Relationship Id="rId49" Type="http://schemas.openxmlformats.org/officeDocument/2006/relationships/image" Target="../media/image84.png"/><Relationship Id="rId57" Type="http://schemas.openxmlformats.org/officeDocument/2006/relationships/image" Target="../media/image92.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7.png"/><Relationship Id="rId44" Type="http://schemas.openxmlformats.org/officeDocument/2006/relationships/image" Target="../media/image79.png"/><Relationship Id="rId52" Type="http://schemas.openxmlformats.org/officeDocument/2006/relationships/image" Target="../media/image87.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image" Target="../media/image78.png"/><Relationship Id="rId48" Type="http://schemas.openxmlformats.org/officeDocument/2006/relationships/image" Target="../media/image83.png"/><Relationship Id="rId56" Type="http://schemas.openxmlformats.org/officeDocument/2006/relationships/image" Target="../media/image91.png"/><Relationship Id="rId8" Type="http://schemas.openxmlformats.org/officeDocument/2006/relationships/image" Target="../media/image44.png"/><Relationship Id="rId51" Type="http://schemas.openxmlformats.org/officeDocument/2006/relationships/image" Target="../media/image86.png"/><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tags" Target="../tags/tag8.xml"/><Relationship Id="rId5" Type="http://schemas.openxmlformats.org/officeDocument/2006/relationships/image" Target="../media/image96.emf"/><Relationship Id="rId4" Type="http://schemas.openxmlformats.org/officeDocument/2006/relationships/image" Target="../media/image97.jpeg"/></Relationships>
</file>

<file path=ppt/slides/_rels/slide15.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notesSlide" Target="../notesSlides/notesSlide8.xml"/><Relationship Id="rId7" Type="http://schemas.openxmlformats.org/officeDocument/2006/relationships/image" Target="../media/image100.emf"/><Relationship Id="rId2" Type="http://schemas.openxmlformats.org/officeDocument/2006/relationships/slideLayout" Target="../slideLayouts/slideLayout18.xml"/><Relationship Id="rId16" Type="http://schemas.openxmlformats.org/officeDocument/2006/relationships/image" Target="../media/image13.svg"/><Relationship Id="rId1" Type="http://schemas.openxmlformats.org/officeDocument/2006/relationships/tags" Target="../tags/tag9.xml"/><Relationship Id="rId6" Type="http://schemas.openxmlformats.org/officeDocument/2006/relationships/image" Target="../media/image99.emf"/><Relationship Id="rId5" Type="http://schemas.openxmlformats.org/officeDocument/2006/relationships/image" Target="../media/image98.emf"/><Relationship Id="rId10" Type="http://schemas.openxmlformats.org/officeDocument/2006/relationships/image" Target="../media/image103.png"/><Relationship Id="rId4" Type="http://schemas.openxmlformats.org/officeDocument/2006/relationships/image" Target="../media/image96.emf"/><Relationship Id="rId9" Type="http://schemas.openxmlformats.org/officeDocument/2006/relationships/image" Target="../media/image102.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ags" Target="../tags/tag10.xml"/><Relationship Id="rId4" Type="http://schemas.openxmlformats.org/officeDocument/2006/relationships/image" Target="../media/image104.jp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tags" Target="../tags/tag11.xml"/><Relationship Id="rId4" Type="http://schemas.openxmlformats.org/officeDocument/2006/relationships/image" Target="../media/image1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notesSlide" Target="../notesSlides/notesSlide11.xml"/><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slideLayout" Target="../slideLayouts/slideLayout6.xml"/><Relationship Id="rId16" Type="http://schemas.openxmlformats.org/officeDocument/2006/relationships/image" Target="../media/image127.png"/><Relationship Id="rId1" Type="http://schemas.openxmlformats.org/officeDocument/2006/relationships/tags" Target="../tags/tag1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3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13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13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35.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18" Type="http://schemas.openxmlformats.org/officeDocument/2006/relationships/hyperlink" Target="https://www.data4group.com/data4-cocv/" TargetMode="External"/><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hyperlink" Target="https://www.data4group.com/wp-content/uploads/2021/04/ISO50001-V2018-Certificate.pdf" TargetMode="External"/><Relationship Id="rId2" Type="http://schemas.openxmlformats.org/officeDocument/2006/relationships/slideLayout" Target="../slideLayouts/slideLayout6.xml"/><Relationship Id="rId16" Type="http://schemas.openxmlformats.org/officeDocument/2006/relationships/hyperlink" Target="https://www.data4group.com/wp-content/uploads/2019/04/7206136-DATA-4-SERVICES-ISO14001-2019.pdf" TargetMode="External"/><Relationship Id="rId1" Type="http://schemas.openxmlformats.org/officeDocument/2006/relationships/tags" Target="../tags/tag1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hyperlink" Target="https://www.data4group.com/wp-content/uploads/2019/12/ISO-45001-2019-Certificat.pdf" TargetMode="External"/><Relationship Id="rId10" Type="http://schemas.openxmlformats.org/officeDocument/2006/relationships/image" Target="../media/image141.png"/><Relationship Id="rId19" Type="http://schemas.openxmlformats.org/officeDocument/2006/relationships/hyperlink" Target="https://www.data4group.com/7302568-data4services-fra-hds/" TargetMode="External"/><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ags" Target="../tags/tag18.xml"/><Relationship Id="rId5" Type="http://schemas.openxmlformats.org/officeDocument/2006/relationships/image" Target="../media/image147.emf"/><Relationship Id="rId4" Type="http://schemas.openxmlformats.org/officeDocument/2006/relationships/image" Target="../media/image14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9.xml"/><Relationship Id="rId5" Type="http://schemas.openxmlformats.org/officeDocument/2006/relationships/image" Target="../media/image149.jpeg"/><Relationship Id="rId4" Type="http://schemas.openxmlformats.org/officeDocument/2006/relationships/image" Target="../media/image148.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20.xml"/><Relationship Id="rId5" Type="http://schemas.openxmlformats.org/officeDocument/2006/relationships/image" Target="../media/image151.jpeg"/><Relationship Id="rId4" Type="http://schemas.openxmlformats.org/officeDocument/2006/relationships/image" Target="../media/image15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52.jpeg"/></Relationships>
</file>

<file path=ppt/slides/_rels/slide5.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9.png"/><Relationship Id="rId3" Type="http://schemas.openxmlformats.org/officeDocument/2006/relationships/notesSlide" Target="../notesSlides/notesSlide3.xml"/><Relationship Id="rId7" Type="http://schemas.openxmlformats.org/officeDocument/2006/relationships/image" Target="../media/image16.png"/><Relationship Id="rId12" Type="http://schemas.openxmlformats.org/officeDocument/2006/relationships/image" Target="../media/image157.svg"/><Relationship Id="rId2" Type="http://schemas.openxmlformats.org/officeDocument/2006/relationships/slideLayout" Target="../slideLayouts/slideLayout21.xml"/><Relationship Id="rId16" Type="http://schemas.openxmlformats.org/officeDocument/2006/relationships/image" Target="../media/image58.svg"/><Relationship Id="rId1" Type="http://schemas.openxmlformats.org/officeDocument/2006/relationships/tags" Target="../tags/tag2.xml"/><Relationship Id="rId6" Type="http://schemas.openxmlformats.org/officeDocument/2006/relationships/image" Target="../media/image56.svg"/><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0.png"/><Relationship Id="rId10" Type="http://schemas.openxmlformats.org/officeDocument/2006/relationships/image" Target="../media/image156.svg"/><Relationship Id="rId4" Type="http://schemas.openxmlformats.org/officeDocument/2006/relationships/image" Target="../media/image14.jpg"/><Relationship Id="rId9" Type="http://schemas.openxmlformats.org/officeDocument/2006/relationships/image" Target="../media/image17.png"/><Relationship Id="rId14" Type="http://schemas.openxmlformats.org/officeDocument/2006/relationships/image" Target="../media/image158.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notesSlide" Target="../notesSlides/notesSlide5.xml"/><Relationship Id="rId7" Type="http://schemas.openxmlformats.org/officeDocument/2006/relationships/image" Target="../media/image31.jpeg"/><Relationship Id="rId2" Type="http://schemas.openxmlformats.org/officeDocument/2006/relationships/slideLayout" Target="../slideLayouts/slideLayout22.xml"/><Relationship Id="rId1" Type="http://schemas.openxmlformats.org/officeDocument/2006/relationships/tags" Target="../tags/tag4.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 xmlns:a16="http://schemas.microsoft.com/office/drawing/2014/main" id="{55490064-471D-4A8A-91A4-8745985121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6" t="16424" r="127"/>
          <a:stretch/>
        </p:blipFill>
        <p:spPr>
          <a:xfrm>
            <a:off x="0" y="0"/>
            <a:ext cx="12189205" cy="6858000"/>
          </a:xfrm>
          <a:prstGeom prst="rect">
            <a:avLst/>
          </a:prstGeom>
        </p:spPr>
      </p:pic>
      <p:sp>
        <p:nvSpPr>
          <p:cNvPr id="4" name="ZoneTexte 3"/>
          <p:cNvSpPr txBox="1"/>
          <p:nvPr/>
        </p:nvSpPr>
        <p:spPr>
          <a:xfrm>
            <a:off x="344384" y="356260"/>
            <a:ext cx="3111335" cy="707886"/>
          </a:xfrm>
          <a:prstGeom prst="rect">
            <a:avLst/>
          </a:prstGeom>
          <a:noFill/>
        </p:spPr>
        <p:txBody>
          <a:bodyPr wrap="square" rtlCol="0">
            <a:spAutoFit/>
          </a:bodyPr>
          <a:lstStyle/>
          <a:p>
            <a:r>
              <a:rPr lang="fr-FR" sz="4000" dirty="0" smtClean="0">
                <a:solidFill>
                  <a:schemeClr val="accent1"/>
                </a:solidFill>
              </a:rPr>
              <a:t>ORANGE G7</a:t>
            </a:r>
            <a:endParaRPr lang="fr-FR" sz="4000" dirty="0">
              <a:solidFill>
                <a:schemeClr val="accent1"/>
              </a:solidFill>
            </a:endParaRPr>
          </a:p>
        </p:txBody>
      </p:sp>
      <p:sp>
        <p:nvSpPr>
          <p:cNvPr id="34" name="ZoneTexte 33"/>
          <p:cNvSpPr txBox="1"/>
          <p:nvPr/>
        </p:nvSpPr>
        <p:spPr>
          <a:xfrm>
            <a:off x="7918862" y="316001"/>
            <a:ext cx="3111335" cy="707886"/>
          </a:xfrm>
          <a:prstGeom prst="rect">
            <a:avLst/>
          </a:prstGeom>
          <a:noFill/>
        </p:spPr>
        <p:txBody>
          <a:bodyPr wrap="square" rtlCol="0">
            <a:spAutoFit/>
          </a:bodyPr>
          <a:lstStyle/>
          <a:p>
            <a:r>
              <a:rPr lang="fr-FR" sz="4000" dirty="0" smtClean="0">
                <a:solidFill>
                  <a:srgbClr val="0070C0"/>
                </a:solidFill>
              </a:rPr>
              <a:t>INNOV</a:t>
            </a:r>
            <a:endParaRPr lang="fr-FR" sz="4000" dirty="0">
              <a:solidFill>
                <a:srgbClr val="0070C0"/>
              </a:solidFill>
            </a:endParaRPr>
          </a:p>
        </p:txBody>
      </p:sp>
      <p:sp>
        <p:nvSpPr>
          <p:cNvPr id="5" name="Rectangle 4"/>
          <p:cNvSpPr/>
          <p:nvPr/>
        </p:nvSpPr>
        <p:spPr>
          <a:xfrm>
            <a:off x="114795" y="3429000"/>
            <a:ext cx="6096000" cy="1569660"/>
          </a:xfrm>
          <a:prstGeom prst="rect">
            <a:avLst/>
          </a:prstGeom>
        </p:spPr>
        <p:txBody>
          <a:bodyPr>
            <a:spAutoFit/>
          </a:bodyPr>
          <a:lstStyle/>
          <a:p>
            <a:r>
              <a:rPr lang="fr-FR" sz="3200" dirty="0" smtClean="0">
                <a:solidFill>
                  <a:schemeClr val="bg1"/>
                </a:solidFill>
              </a:rPr>
              <a:t>MIGRATION </a:t>
            </a:r>
            <a:r>
              <a:rPr lang="fr-FR" sz="3200" dirty="0">
                <a:solidFill>
                  <a:schemeClr val="bg1"/>
                </a:solidFill>
              </a:rPr>
              <a:t>DES INFRASTRUCTURES </a:t>
            </a:r>
            <a:r>
              <a:rPr lang="fr-FR" sz="3200" dirty="0" smtClean="0">
                <a:solidFill>
                  <a:schemeClr val="bg1"/>
                </a:solidFill>
              </a:rPr>
              <a:t>IT  </a:t>
            </a:r>
            <a:r>
              <a:rPr lang="fr-FR" sz="3200" dirty="0">
                <a:solidFill>
                  <a:schemeClr val="bg1"/>
                </a:solidFill>
              </a:rPr>
              <a:t>VERS UNE SOLUTION DE TYPE SDDC</a:t>
            </a:r>
          </a:p>
        </p:txBody>
      </p:sp>
    </p:spTree>
    <p:custDataLst>
      <p:tags r:id="rId1"/>
    </p:custDataLst>
    <p:extLst>
      <p:ext uri="{BB962C8B-B14F-4D97-AF65-F5344CB8AC3E}">
        <p14:creationId xmlns:p14="http://schemas.microsoft.com/office/powerpoint/2010/main" val="9416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1577307" y="5457049"/>
            <a:ext cx="8568205" cy="1661213"/>
          </a:xfrm>
        </p:spPr>
        <p:txBody>
          <a:bodyPr anchor="ctr">
            <a:normAutofit fontScale="92500"/>
          </a:bodyPr>
          <a:lstStyle/>
          <a:p>
            <a:pPr marL="0" indent="0" algn="ctr">
              <a:buNone/>
            </a:pPr>
            <a:r>
              <a:rPr lang="fr-FR" sz="3200" dirty="0" smtClean="0">
                <a:solidFill>
                  <a:schemeClr val="accent1"/>
                </a:solidFill>
                <a:ea typeface="+mj-ea"/>
                <a:cs typeface="+mj-cs"/>
              </a:rPr>
              <a:t>Orange G7 </a:t>
            </a:r>
            <a:r>
              <a:rPr lang="fr-FR" sz="3200" dirty="0">
                <a:solidFill>
                  <a:schemeClr val="accent1"/>
                </a:solidFill>
                <a:ea typeface="+mj-ea"/>
                <a:cs typeface="+mj-cs"/>
              </a:rPr>
              <a:t>est votre partenaire pour faire face à ces défis de transformation dans une approche globale</a:t>
            </a:r>
          </a:p>
          <a:p>
            <a:r>
              <a:rPr lang="fr-FR" dirty="0"/>
              <a:t/>
            </a:r>
            <a:br>
              <a:rPr lang="fr-FR" dirty="0"/>
            </a:br>
            <a:endParaRPr lang="fr-FR" dirty="0"/>
          </a:p>
        </p:txBody>
      </p:sp>
      <p:pic>
        <p:nvPicPr>
          <p:cNvPr id="7" name="Image 16"/>
          <p:cNvPicPr>
            <a:picLocks noChangeAspect="1"/>
          </p:cNvPicPr>
          <p:nvPr/>
        </p:nvPicPr>
        <p:blipFill>
          <a:blip r:embed="rId2" cstate="print">
            <a:extLst>
              <a:ext uri="{28A0092B-C50C-407E-A947-70E740481C1C}">
                <a14:useLocalDpi xmlns:a14="http://schemas.microsoft.com/office/drawing/2010/main" val="0"/>
              </a:ext>
            </a:extLst>
          </a:blip>
          <a:srcRect t="10883"/>
          <a:stretch>
            <a:fillRect/>
          </a:stretch>
        </p:blipFill>
        <p:spPr bwMode="auto">
          <a:xfrm>
            <a:off x="8126321" y="1241942"/>
            <a:ext cx="4038383" cy="3659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31726" y="200882"/>
            <a:ext cx="2692404" cy="584775"/>
          </a:xfrm>
          <a:prstGeom prst="rect">
            <a:avLst/>
          </a:prstGeom>
        </p:spPr>
        <p:txBody>
          <a:bodyPr wrap="none">
            <a:spAutoFit/>
          </a:bodyPr>
          <a:lstStyle/>
          <a:p>
            <a:r>
              <a:rPr lang="fr-FR" sz="3200" spc="-20" dirty="0" smtClean="0">
                <a:solidFill>
                  <a:schemeClr val="accent1"/>
                </a:solidFill>
                <a:latin typeface="Helvetica 75 Bold" panose="020B0804020202020204" pitchFamily="34" charset="0"/>
                <a:ea typeface="+mj-ea"/>
                <a:cs typeface="+mj-cs"/>
              </a:rPr>
              <a:t>Nos atouts…</a:t>
            </a:r>
            <a:endParaRPr lang="fr-FR" sz="3200" spc="-20" dirty="0">
              <a:solidFill>
                <a:schemeClr val="accent1"/>
              </a:solidFill>
              <a:latin typeface="Helvetica 75 Bold" panose="020B0804020202020204" pitchFamily="34" charset="0"/>
              <a:ea typeface="+mj-ea"/>
              <a:cs typeface="+mj-cs"/>
            </a:endParaRPr>
          </a:p>
        </p:txBody>
      </p:sp>
      <p:graphicFrame>
        <p:nvGraphicFramePr>
          <p:cNvPr id="8" name="Espace réservé du contenu 4"/>
          <p:cNvGraphicFramePr>
            <a:graphicFrameLocks/>
          </p:cNvGraphicFramePr>
          <p:nvPr>
            <p:extLst>
              <p:ext uri="{D42A27DB-BD31-4B8C-83A1-F6EECF244321}">
                <p14:modId xmlns:p14="http://schemas.microsoft.com/office/powerpoint/2010/main" val="3868413455"/>
              </p:ext>
            </p:extLst>
          </p:nvPr>
        </p:nvGraphicFramePr>
        <p:xfrm>
          <a:off x="419097" y="1233601"/>
          <a:ext cx="7728616" cy="3669944"/>
        </p:xfrm>
        <a:graphic>
          <a:graphicData uri="http://schemas.openxmlformats.org/drawingml/2006/table">
            <a:tbl>
              <a:tblPr firstRow="1" bandRow="1">
                <a:tableStyleId>{5C22544A-7EE6-4342-B048-85BDC9FD1C3A}</a:tableStyleId>
              </a:tblPr>
              <a:tblGrid>
                <a:gridCol w="3864308"/>
                <a:gridCol w="3864308"/>
              </a:tblGrid>
              <a:tr h="1834972">
                <a:tc>
                  <a:txBody>
                    <a:bodyPr/>
                    <a:lstStyle/>
                    <a:p>
                      <a:endParaRPr lang="fr-FR" sz="2400" dirty="0"/>
                    </a:p>
                  </a:txBody>
                  <a:tcPr marL="121920" marR="121920" marT="60960" marB="6096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fr-FR" sz="2400" dirty="0"/>
                    </a:p>
                  </a:txBody>
                  <a:tcPr marL="121920" marR="121920" marT="60960" marB="6096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1834972">
                <a:tc>
                  <a:txBody>
                    <a:bodyPr/>
                    <a:lstStyle/>
                    <a:p>
                      <a:endParaRPr lang="fr-FR" sz="2400" dirty="0"/>
                    </a:p>
                  </a:txBody>
                  <a:tcPr marL="121920" marR="121920" marT="60960" marB="6096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fr-FR" sz="2400" dirty="0"/>
                    </a:p>
                  </a:txBody>
                  <a:tcPr marL="121920" marR="121920" marT="60960" marB="6096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bl>
          </a:graphicData>
        </a:graphic>
      </p:graphicFrame>
      <p:pic>
        <p:nvPicPr>
          <p:cNvPr id="9" name="Espace réservé pour une image  10"/>
          <p:cNvPicPr>
            <a:picLocks noChangeAspect="1"/>
          </p:cNvPicPr>
          <p:nvPr/>
        </p:nvPicPr>
        <p:blipFill>
          <a:blip r:embed="rId3" cstate="print">
            <a:extLst>
              <a:ext uri="{28A0092B-C50C-407E-A947-70E740481C1C}">
                <a14:useLocalDpi xmlns:a14="http://schemas.microsoft.com/office/drawing/2010/main" val="0"/>
              </a:ext>
            </a:extLst>
          </a:blip>
          <a:srcRect l="73" r="73"/>
          <a:stretch>
            <a:fillRect/>
          </a:stretch>
        </p:blipFill>
        <p:spPr>
          <a:xfrm>
            <a:off x="452906" y="1578895"/>
            <a:ext cx="1163243" cy="1163951"/>
          </a:xfrm>
          <a:prstGeom prst="rect">
            <a:avLst/>
          </a:prstGeom>
        </p:spPr>
      </p:pic>
      <p:pic>
        <p:nvPicPr>
          <p:cNvPr id="10" name="Espace réservé pour une image  16"/>
          <p:cNvPicPr>
            <a:picLocks noChangeAspect="1"/>
          </p:cNvPicPr>
          <p:nvPr/>
        </p:nvPicPr>
        <p:blipFill>
          <a:blip r:embed="rId4" cstate="print">
            <a:extLst>
              <a:ext uri="{28A0092B-C50C-407E-A947-70E740481C1C}">
                <a14:useLocalDpi xmlns:a14="http://schemas.microsoft.com/office/drawing/2010/main" val="0"/>
              </a:ext>
            </a:extLst>
          </a:blip>
          <a:srcRect l="73" r="73"/>
          <a:stretch>
            <a:fillRect/>
          </a:stretch>
        </p:blipFill>
        <p:spPr>
          <a:xfrm>
            <a:off x="4377337" y="1633486"/>
            <a:ext cx="1163243" cy="1163951"/>
          </a:xfrm>
          <a:prstGeom prst="rect">
            <a:avLst/>
          </a:prstGeom>
        </p:spPr>
      </p:pic>
      <p:pic>
        <p:nvPicPr>
          <p:cNvPr id="11" name="Espace réservé pour une image  17"/>
          <p:cNvPicPr>
            <a:picLocks noChangeAspect="1"/>
          </p:cNvPicPr>
          <p:nvPr/>
        </p:nvPicPr>
        <p:blipFill>
          <a:blip r:embed="rId5" cstate="print">
            <a:extLst>
              <a:ext uri="{28A0092B-C50C-407E-A947-70E740481C1C}">
                <a14:useLocalDpi xmlns:a14="http://schemas.microsoft.com/office/drawing/2010/main" val="0"/>
              </a:ext>
            </a:extLst>
          </a:blip>
          <a:srcRect l="73" r="73"/>
          <a:stretch>
            <a:fillRect/>
          </a:stretch>
        </p:blipFill>
        <p:spPr>
          <a:xfrm>
            <a:off x="452906" y="3514265"/>
            <a:ext cx="1163243" cy="1163951"/>
          </a:xfrm>
          <a:prstGeom prst="rect">
            <a:avLst/>
          </a:prstGeom>
        </p:spPr>
      </p:pic>
      <p:pic>
        <p:nvPicPr>
          <p:cNvPr id="12" name="Espace réservé pour une image  18"/>
          <p:cNvPicPr>
            <a:picLocks noChangeAspect="1"/>
          </p:cNvPicPr>
          <p:nvPr/>
        </p:nvPicPr>
        <p:blipFill>
          <a:blip r:embed="rId6" cstate="print">
            <a:extLst>
              <a:ext uri="{28A0092B-C50C-407E-A947-70E740481C1C}">
                <a14:useLocalDpi xmlns:a14="http://schemas.microsoft.com/office/drawing/2010/main" val="0"/>
              </a:ext>
            </a:extLst>
          </a:blip>
          <a:srcRect l="73" r="73"/>
          <a:stretch>
            <a:fillRect/>
          </a:stretch>
        </p:blipFill>
        <p:spPr>
          <a:xfrm>
            <a:off x="4267841" y="3514265"/>
            <a:ext cx="1163243" cy="1163951"/>
          </a:xfrm>
          <a:prstGeom prst="rect">
            <a:avLst/>
          </a:prstGeom>
        </p:spPr>
      </p:pic>
      <p:sp>
        <p:nvSpPr>
          <p:cNvPr id="13" name="Espace réservé du texte 4"/>
          <p:cNvSpPr txBox="1">
            <a:spLocks/>
          </p:cNvSpPr>
          <p:nvPr/>
        </p:nvSpPr>
        <p:spPr>
          <a:xfrm>
            <a:off x="1415047" y="2036555"/>
            <a:ext cx="2757258" cy="670913"/>
          </a:xfrm>
          <a:prstGeom prst="rect">
            <a:avLst/>
          </a:prstGeom>
        </p:spPr>
        <p:txBody>
          <a:bodyPr lIns="121914" tIns="60957" rIns="121914" bIns="60957"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dirty="0" smtClean="0">
                <a:solidFill>
                  <a:schemeClr val="tx1"/>
                </a:solidFill>
              </a:rPr>
              <a:t>Au cœur des nouveaux usages digitaux</a:t>
            </a:r>
            <a:endParaRPr lang="fr-FR" dirty="0">
              <a:solidFill>
                <a:schemeClr val="tx1"/>
              </a:solidFill>
            </a:endParaRPr>
          </a:p>
        </p:txBody>
      </p:sp>
      <p:sp>
        <p:nvSpPr>
          <p:cNvPr id="14" name="Espace réservé du texte 7"/>
          <p:cNvSpPr txBox="1">
            <a:spLocks/>
          </p:cNvSpPr>
          <p:nvPr/>
        </p:nvSpPr>
        <p:spPr>
          <a:xfrm>
            <a:off x="5540580" y="2036555"/>
            <a:ext cx="2725054" cy="622987"/>
          </a:xfrm>
          <a:prstGeom prst="rect">
            <a:avLst/>
          </a:prstGeom>
        </p:spPr>
        <p:txBody>
          <a:bodyPr lIns="121914" tIns="60957" rIns="121914" bIns="60957"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dirty="0">
                <a:solidFill>
                  <a:schemeClr val="tx1"/>
                </a:solidFill>
              </a:rPr>
              <a:t>Des réseaux </a:t>
            </a:r>
            <a:r>
              <a:rPr lang="fr-FR" dirty="0" smtClean="0">
                <a:solidFill>
                  <a:schemeClr val="tx1"/>
                </a:solidFill>
              </a:rPr>
              <a:t>hautement disponibles &amp; sécurisés</a:t>
            </a:r>
            <a:endParaRPr lang="fr-FR" dirty="0">
              <a:solidFill>
                <a:schemeClr val="tx1"/>
              </a:solidFill>
            </a:endParaRPr>
          </a:p>
        </p:txBody>
      </p:sp>
      <p:sp>
        <p:nvSpPr>
          <p:cNvPr id="15" name="Espace réservé du texte 9"/>
          <p:cNvSpPr txBox="1">
            <a:spLocks/>
          </p:cNvSpPr>
          <p:nvPr/>
        </p:nvSpPr>
        <p:spPr>
          <a:xfrm>
            <a:off x="1415047" y="3872263"/>
            <a:ext cx="2757258" cy="930819"/>
          </a:xfrm>
          <a:prstGeom prst="rect">
            <a:avLst/>
          </a:prstGeom>
        </p:spPr>
        <p:txBody>
          <a:bodyPr lIns="121914" tIns="60957" rIns="121914" bIns="60957"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dirty="0" smtClean="0">
                <a:solidFill>
                  <a:schemeClr val="tx1"/>
                </a:solidFill>
              </a:rPr>
              <a:t>Un opérateur de services d’infrastructures IT / Telecom  global</a:t>
            </a:r>
            <a:endParaRPr lang="fr-FR" dirty="0">
              <a:solidFill>
                <a:schemeClr val="tx1"/>
              </a:solidFill>
            </a:endParaRPr>
          </a:p>
        </p:txBody>
      </p:sp>
      <p:sp>
        <p:nvSpPr>
          <p:cNvPr id="16" name="Espace réservé du texte 11"/>
          <p:cNvSpPr txBox="1">
            <a:spLocks/>
          </p:cNvSpPr>
          <p:nvPr/>
        </p:nvSpPr>
        <p:spPr>
          <a:xfrm>
            <a:off x="5349196" y="3759929"/>
            <a:ext cx="2872828" cy="1163951"/>
          </a:xfrm>
          <a:prstGeom prst="rect">
            <a:avLst/>
          </a:prstGeom>
        </p:spPr>
        <p:txBody>
          <a:bodyPr lIns="121914" tIns="60957" rIns="121914" bIns="60957"/>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dirty="0">
                <a:solidFill>
                  <a:schemeClr val="tx1"/>
                </a:solidFill>
              </a:rPr>
              <a:t>Une capacité d’action </a:t>
            </a:r>
            <a:r>
              <a:rPr lang="fr-FR" dirty="0" smtClean="0">
                <a:solidFill>
                  <a:schemeClr val="tx1"/>
                </a:solidFill>
              </a:rPr>
              <a:t>et d’accompagnement globale / locale s’appuyant sur </a:t>
            </a:r>
            <a:r>
              <a:rPr lang="fr-FR" dirty="0">
                <a:solidFill>
                  <a:schemeClr val="tx1"/>
                </a:solidFill>
              </a:rPr>
              <a:t>des experts à tous les </a:t>
            </a:r>
            <a:r>
              <a:rPr lang="fr-FR" dirty="0" smtClean="0">
                <a:solidFill>
                  <a:schemeClr val="tx1"/>
                </a:solidFill>
              </a:rPr>
              <a:t>niveaux</a:t>
            </a:r>
            <a:endParaRPr lang="fr-FR" dirty="0">
              <a:solidFill>
                <a:schemeClr val="tx1"/>
              </a:solidFill>
            </a:endParaRPr>
          </a:p>
        </p:txBody>
      </p:sp>
    </p:spTree>
    <p:extLst>
      <p:ext uri="{BB962C8B-B14F-4D97-AF65-F5344CB8AC3E}">
        <p14:creationId xmlns:p14="http://schemas.microsoft.com/office/powerpoint/2010/main" val="17183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2" descr="Setup_Internet 2.png">
            <a:extLst>
              <a:ext uri="{FF2B5EF4-FFF2-40B4-BE49-F238E27FC236}">
                <a16:creationId xmlns="" xmlns:a16="http://schemas.microsoft.com/office/drawing/2014/main" id="{27C2BA8B-83A9-43E8-BF52-5B6198F060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1" y="4093155"/>
            <a:ext cx="694267" cy="694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a:extLst>
              <a:ext uri="{FF2B5EF4-FFF2-40B4-BE49-F238E27FC236}">
                <a16:creationId xmlns="" xmlns:a16="http://schemas.microsoft.com/office/drawing/2014/main" id="{51E8965D-6AA0-493D-BE7B-76A04323E9C7}"/>
              </a:ext>
            </a:extLst>
          </p:cNvPr>
          <p:cNvGrpSpPr/>
          <p:nvPr/>
        </p:nvGrpSpPr>
        <p:grpSpPr>
          <a:xfrm>
            <a:off x="1" y="1364771"/>
            <a:ext cx="3492500" cy="2760133"/>
            <a:chOff x="0" y="1023578"/>
            <a:chExt cx="2619375" cy="2070100"/>
          </a:xfrm>
        </p:grpSpPr>
        <p:sp>
          <p:nvSpPr>
            <p:cNvPr id="136" name="Rectangle 28">
              <a:extLst>
                <a:ext uri="{FF2B5EF4-FFF2-40B4-BE49-F238E27FC236}">
                  <a16:creationId xmlns="" xmlns:a16="http://schemas.microsoft.com/office/drawing/2014/main" id="{2445FB8E-DE49-4440-8B94-D7261EB7EDD0}"/>
                </a:ext>
              </a:extLst>
            </p:cNvPr>
            <p:cNvSpPr>
              <a:spLocks/>
            </p:cNvSpPr>
            <p:nvPr/>
          </p:nvSpPr>
          <p:spPr bwMode="auto">
            <a:xfrm>
              <a:off x="0" y="1023578"/>
              <a:ext cx="2619375" cy="2070100"/>
            </a:xfrm>
            <a:prstGeom prst="rect">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607" tIns="45607" rIns="45607" bIns="45607" anchor="ctr"/>
            <a:lstStyle>
              <a:lvl1pPr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defTabSz="607469" eaLnBrk="1" hangingPunct="0">
                <a:defRPr/>
              </a:pPr>
              <a:endParaRPr lang="en-US" altLang="fr-FR" kern="0" dirty="0">
                <a:solidFill>
                  <a:srgbClr val="FFFFFF"/>
                </a:solidFill>
                <a:latin typeface="Helvetica 75 Bold"/>
                <a:cs typeface="Helvetica" panose="020B0604020202020204" pitchFamily="34" charset="0"/>
              </a:endParaRPr>
            </a:p>
          </p:txBody>
        </p:sp>
        <p:sp>
          <p:nvSpPr>
            <p:cNvPr id="138" name="Rectangle 30">
              <a:extLst>
                <a:ext uri="{FF2B5EF4-FFF2-40B4-BE49-F238E27FC236}">
                  <a16:creationId xmlns="" xmlns:a16="http://schemas.microsoft.com/office/drawing/2014/main" id="{BEC3B19B-6F0D-49AD-8075-C269CB20F87D}"/>
                </a:ext>
              </a:extLst>
            </p:cNvPr>
            <p:cNvSpPr>
              <a:spLocks/>
            </p:cNvSpPr>
            <p:nvPr/>
          </p:nvSpPr>
          <p:spPr bwMode="auto">
            <a:xfrm>
              <a:off x="285023" y="1415119"/>
              <a:ext cx="2073275" cy="12870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spAutoFit/>
            </a:bodyPr>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hangingPunct="0">
                <a:lnSpc>
                  <a:spcPct val="90000"/>
                </a:lnSpc>
                <a:spcBef>
                  <a:spcPts val="1333"/>
                </a:spcBef>
                <a:defRPr/>
              </a:pPr>
              <a:r>
                <a:rPr lang="fr-FR" altLang="fr-FR" sz="1500" b="1" dirty="0">
                  <a:solidFill>
                    <a:srgbClr val="FF6600"/>
                  </a:solidFill>
                  <a:latin typeface="Helvetica 75 Bold"/>
                  <a:ea typeface="Helvetica" charset="0"/>
                  <a:cs typeface="Helvetica" panose="020B0604020202020204" pitchFamily="34" charset="0"/>
                  <a:sym typeface="Helvetica" charset="0"/>
                </a:rPr>
                <a:t>Nous inter-opérons avec vos solutions réseau, </a:t>
              </a:r>
              <a:r>
                <a:rPr lang="fr-FR" altLang="fr-FR" sz="1500" b="1" dirty="0">
                  <a:solidFill>
                    <a:srgbClr val="FFFFFF"/>
                  </a:solidFill>
                  <a:latin typeface="Helvetica 75 Bold"/>
                  <a:ea typeface="Helvetica" charset="0"/>
                  <a:cs typeface="Helvetica" panose="020B0604020202020204" pitchFamily="34" charset="0"/>
                  <a:sym typeface="Helvetica" charset="0"/>
                </a:rPr>
                <a:t>vidéo, équipements téléphoniques existants.</a:t>
              </a:r>
            </a:p>
            <a:p>
              <a:pPr eaLnBrk="1" hangingPunct="0">
                <a:lnSpc>
                  <a:spcPct val="90000"/>
                </a:lnSpc>
                <a:spcBef>
                  <a:spcPts val="1333"/>
                </a:spcBef>
                <a:defRPr/>
              </a:pPr>
              <a:r>
                <a:rPr lang="fr-FR" altLang="fr-FR" sz="1500" b="1" dirty="0">
                  <a:solidFill>
                    <a:srgbClr val="FF6600"/>
                  </a:solidFill>
                  <a:latin typeface="Helvetica 75 Bold"/>
                  <a:ea typeface="Helvetica" charset="0"/>
                  <a:cs typeface="Helvetica" panose="020B0604020202020204" pitchFamily="34" charset="0"/>
                  <a:sym typeface="Helvetica" charset="0"/>
                </a:rPr>
                <a:t>Nous construisons nos solutions </a:t>
              </a:r>
              <a:r>
                <a:rPr lang="fr-FR" altLang="fr-FR" sz="1500" b="1" dirty="0">
                  <a:solidFill>
                    <a:srgbClr val="FFFFFF"/>
                  </a:solidFill>
                  <a:latin typeface="Helvetica 75 Bold"/>
                  <a:ea typeface="Helvetica" charset="0"/>
                  <a:cs typeface="Helvetica" panose="020B0604020202020204" pitchFamily="34" charset="0"/>
                  <a:sym typeface="Helvetica" charset="0"/>
                </a:rPr>
                <a:t>avec les meilleurs partenaires du marché.</a:t>
              </a:r>
            </a:p>
          </p:txBody>
        </p:sp>
      </p:grpSp>
      <p:sp>
        <p:nvSpPr>
          <p:cNvPr id="112" name="Rectangle 5">
            <a:extLst>
              <a:ext uri="{FF2B5EF4-FFF2-40B4-BE49-F238E27FC236}">
                <a16:creationId xmlns="" xmlns:a16="http://schemas.microsoft.com/office/drawing/2014/main" id="{B832CB6D-4FA5-436B-8205-1231219BC467}"/>
              </a:ext>
            </a:extLst>
          </p:cNvPr>
          <p:cNvSpPr>
            <a:spLocks/>
          </p:cNvSpPr>
          <p:nvPr/>
        </p:nvSpPr>
        <p:spPr bwMode="auto">
          <a:xfrm>
            <a:off x="319961" y="296334"/>
            <a:ext cx="11651067" cy="969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nchorCtr="0"/>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hangingPunct="0">
              <a:defRPr/>
            </a:pPr>
            <a:r>
              <a:rPr lang="fr-FR" altLang="fr-FR" sz="3200" b="1" dirty="0">
                <a:latin typeface="Helvetica 75 Bold"/>
                <a:ea typeface="Helvetica" charset="0"/>
                <a:cs typeface="Helvetica" charset="0"/>
                <a:sym typeface="Helvetica" charset="0"/>
              </a:rPr>
              <a:t>Nous</a:t>
            </a:r>
            <a:r>
              <a:rPr lang="fr-FR" altLang="fr-FR" sz="3200" b="1" dirty="0">
                <a:solidFill>
                  <a:srgbClr val="FF7900"/>
                </a:solidFill>
                <a:latin typeface="Helvetica 75 Bold"/>
                <a:ea typeface="Helvetica" charset="0"/>
                <a:cs typeface="Helvetica" charset="0"/>
                <a:sym typeface="Helvetica" charset="0"/>
              </a:rPr>
              <a:t> </a:t>
            </a:r>
            <a:r>
              <a:rPr lang="fr-FR" altLang="fr-FR" sz="3200" b="1" dirty="0">
                <a:latin typeface="Helvetica 75 Bold"/>
                <a:ea typeface="Helvetica" charset="0"/>
                <a:cs typeface="Helvetica" charset="0"/>
                <a:sym typeface="Helvetica" charset="0"/>
              </a:rPr>
              <a:t>vous </a:t>
            </a:r>
            <a:r>
              <a:rPr lang="fr-FR" altLang="fr-FR" sz="3200" spc="-27" dirty="0">
                <a:solidFill>
                  <a:schemeClr val="accent1"/>
                </a:solidFill>
                <a:latin typeface="Helvetica 75 Bold" panose="020B0804020202020204" pitchFamily="34" charset="0"/>
                <a:ea typeface="+mj-ea"/>
                <a:cs typeface="+mj-cs"/>
                <a:sym typeface="Helvetica" charset="0"/>
              </a:rPr>
              <a:t>conseillons</a:t>
            </a:r>
            <a:r>
              <a:rPr lang="fr-FR" altLang="fr-FR" sz="2700" b="1" dirty="0">
                <a:solidFill>
                  <a:srgbClr val="FF7900"/>
                </a:solidFill>
                <a:latin typeface="Helvetica 75 Bold"/>
                <a:ea typeface="Helvetica" charset="0"/>
                <a:cs typeface="Helvetica" charset="0"/>
                <a:sym typeface="Helvetica" charset="0"/>
              </a:rPr>
              <a:t> </a:t>
            </a:r>
            <a:r>
              <a:rPr lang="fr-FR" altLang="fr-FR" sz="3200" b="1" dirty="0">
                <a:latin typeface="Helvetica 75 Bold"/>
                <a:ea typeface="Helvetica" charset="0"/>
                <a:cs typeface="Helvetica" charset="0"/>
                <a:sym typeface="Helvetica" charset="0"/>
              </a:rPr>
              <a:t>et</a:t>
            </a:r>
            <a:r>
              <a:rPr lang="fr-FR" altLang="fr-FR" sz="3200" b="1" dirty="0">
                <a:solidFill>
                  <a:srgbClr val="FF7900"/>
                </a:solidFill>
                <a:latin typeface="Helvetica 75 Bold"/>
                <a:ea typeface="Helvetica" charset="0"/>
                <a:cs typeface="Helvetica" charset="0"/>
                <a:sym typeface="Helvetica" charset="0"/>
              </a:rPr>
              <a:t> </a:t>
            </a:r>
            <a:r>
              <a:rPr lang="fr-FR" altLang="fr-FR" sz="3200" b="1" dirty="0">
                <a:latin typeface="Helvetica 75 Bold"/>
                <a:ea typeface="Helvetica" charset="0"/>
                <a:cs typeface="Helvetica" charset="0"/>
                <a:sym typeface="Helvetica" charset="0"/>
              </a:rPr>
              <a:t>nous </a:t>
            </a:r>
            <a:r>
              <a:rPr lang="fr-FR" altLang="fr-FR" sz="3200" spc="-27" dirty="0">
                <a:solidFill>
                  <a:schemeClr val="accent1"/>
                </a:solidFill>
                <a:latin typeface="Helvetica 75 Bold" panose="020B0804020202020204" pitchFamily="34" charset="0"/>
                <a:ea typeface="+mj-ea"/>
                <a:cs typeface="+mj-cs"/>
                <a:sym typeface="Helvetica" charset="0"/>
              </a:rPr>
              <a:t>intégrons</a:t>
            </a:r>
            <a:r>
              <a:rPr lang="fr-FR" altLang="fr-FR" sz="3200" b="1" dirty="0">
                <a:solidFill>
                  <a:srgbClr val="FF7900"/>
                </a:solidFill>
                <a:latin typeface="Helvetica 75 Bold"/>
                <a:ea typeface="Helvetica" charset="0"/>
                <a:cs typeface="Helvetica" charset="0"/>
                <a:sym typeface="Helvetica" charset="0"/>
              </a:rPr>
              <a:t> </a:t>
            </a:r>
            <a:r>
              <a:rPr lang="fr-FR" altLang="fr-FR" sz="3200" b="1" dirty="0">
                <a:latin typeface="Helvetica 75 Bold"/>
                <a:ea typeface="Helvetica" charset="0"/>
                <a:cs typeface="Helvetica" charset="0"/>
                <a:sym typeface="Helvetica" charset="0"/>
              </a:rPr>
              <a:t>vos solutions de communication </a:t>
            </a:r>
          </a:p>
        </p:txBody>
      </p:sp>
      <p:sp>
        <p:nvSpPr>
          <p:cNvPr id="111" name="Rectangle 17"/>
          <p:cNvSpPr>
            <a:spLocks/>
          </p:cNvSpPr>
          <p:nvPr/>
        </p:nvSpPr>
        <p:spPr bwMode="auto">
          <a:xfrm>
            <a:off x="9320314" y="1366920"/>
            <a:ext cx="2860697" cy="340784"/>
          </a:xfrm>
          <a:prstGeom prst="rect">
            <a:avLst/>
          </a:prstGeom>
          <a:solidFill>
            <a:srgbClr val="FF66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lstStyle>
            <a:lvl1pPr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endParaRPr lang="fr-FR" altLang="fr-FR" dirty="0"/>
          </a:p>
        </p:txBody>
      </p:sp>
      <p:sp>
        <p:nvSpPr>
          <p:cNvPr id="113" name="Rectangle 18"/>
          <p:cNvSpPr>
            <a:spLocks/>
          </p:cNvSpPr>
          <p:nvPr/>
        </p:nvSpPr>
        <p:spPr bwMode="auto">
          <a:xfrm>
            <a:off x="9552112" y="1373271"/>
            <a:ext cx="2305049" cy="328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spAutoFit/>
          </a:bodyPr>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lnSpc>
                <a:spcPct val="90000"/>
              </a:lnSpc>
              <a:spcBef>
                <a:spcPts val="1333"/>
              </a:spcBef>
            </a:pPr>
            <a:r>
              <a:rPr lang="fr-FR" altLang="fr-FR" sz="1500" b="1" dirty="0">
                <a:solidFill>
                  <a:srgbClr val="FFFFFF"/>
                </a:solidFill>
                <a:latin typeface="Helvetica" charset="0"/>
                <a:ea typeface="Helvetica" charset="0"/>
                <a:cs typeface="Helvetica" charset="0"/>
                <a:sym typeface="Helvetica" charset="0"/>
              </a:rPr>
              <a:t>Cyberdefense</a:t>
            </a:r>
          </a:p>
        </p:txBody>
      </p:sp>
      <p:sp>
        <p:nvSpPr>
          <p:cNvPr id="115" name="Rectangle 19"/>
          <p:cNvSpPr>
            <a:spLocks/>
          </p:cNvSpPr>
          <p:nvPr/>
        </p:nvSpPr>
        <p:spPr bwMode="auto">
          <a:xfrm>
            <a:off x="6391487" y="1366920"/>
            <a:ext cx="2912533" cy="340784"/>
          </a:xfrm>
          <a:prstGeom prst="rect">
            <a:avLst/>
          </a:prstGeom>
          <a:solidFill>
            <a:srgbClr val="0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lstStyle>
            <a:lvl1pPr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endParaRPr lang="fr-FR" altLang="fr-FR" dirty="0"/>
          </a:p>
        </p:txBody>
      </p:sp>
      <p:sp>
        <p:nvSpPr>
          <p:cNvPr id="117" name="Rectangle 20"/>
          <p:cNvSpPr>
            <a:spLocks/>
          </p:cNvSpPr>
          <p:nvPr/>
        </p:nvSpPr>
        <p:spPr bwMode="auto">
          <a:xfrm>
            <a:off x="3476637" y="1366920"/>
            <a:ext cx="2878667" cy="340784"/>
          </a:xfrm>
          <a:prstGeom prst="rect">
            <a:avLst/>
          </a:prstGeom>
          <a:solidFill>
            <a:srgbClr val="FF66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lstStyle>
            <a:lvl1pPr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endParaRPr lang="fr-FR" altLang="fr-FR" dirty="0"/>
          </a:p>
        </p:txBody>
      </p:sp>
      <p:sp>
        <p:nvSpPr>
          <p:cNvPr id="118" name="Rectangle 21"/>
          <p:cNvSpPr>
            <a:spLocks/>
          </p:cNvSpPr>
          <p:nvPr/>
        </p:nvSpPr>
        <p:spPr bwMode="auto">
          <a:xfrm>
            <a:off x="3748211" y="1373271"/>
            <a:ext cx="2307167" cy="328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spAutoFit/>
          </a:bodyPr>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lnSpc>
                <a:spcPct val="90000"/>
              </a:lnSpc>
              <a:spcBef>
                <a:spcPts val="1333"/>
              </a:spcBef>
            </a:pPr>
            <a:r>
              <a:rPr lang="fr-FR" altLang="fr-FR" sz="1500" b="1" dirty="0">
                <a:solidFill>
                  <a:srgbClr val="FFFFFF"/>
                </a:solidFill>
                <a:latin typeface="Helvetica" charset="0"/>
                <a:ea typeface="Helvetica" charset="0"/>
                <a:cs typeface="Helvetica" charset="0"/>
                <a:sym typeface="Helvetica" charset="0"/>
              </a:rPr>
              <a:t>Cloud</a:t>
            </a:r>
          </a:p>
        </p:txBody>
      </p:sp>
      <p:sp>
        <p:nvSpPr>
          <p:cNvPr id="124" name="Rectangle 22"/>
          <p:cNvSpPr>
            <a:spLocks/>
          </p:cNvSpPr>
          <p:nvPr/>
        </p:nvSpPr>
        <p:spPr bwMode="auto">
          <a:xfrm>
            <a:off x="6408420" y="1366921"/>
            <a:ext cx="2911893" cy="33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0958" tIns="60958" rIns="60958" bIns="60958" anchor="ctr">
            <a:spAutoFit/>
          </a:bodyPr>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lnSpc>
                <a:spcPct val="90000"/>
              </a:lnSpc>
              <a:spcBef>
                <a:spcPts val="1333"/>
              </a:spcBef>
            </a:pPr>
            <a:r>
              <a:rPr lang="fr-FR" altLang="fr-FR" sz="1500" b="1" dirty="0">
                <a:solidFill>
                  <a:srgbClr val="FFFFFF"/>
                </a:solidFill>
                <a:latin typeface="Helvetica" charset="0"/>
                <a:ea typeface="Helvetica" charset="0"/>
                <a:cs typeface="Helvetica" charset="0"/>
                <a:sym typeface="Helvetica" charset="0"/>
              </a:rPr>
              <a:t>Relation client digitale</a:t>
            </a:r>
          </a:p>
        </p:txBody>
      </p:sp>
      <p:sp>
        <p:nvSpPr>
          <p:cNvPr id="127" name="Rectangle 23"/>
          <p:cNvSpPr>
            <a:spLocks/>
          </p:cNvSpPr>
          <p:nvPr/>
        </p:nvSpPr>
        <p:spPr bwMode="auto">
          <a:xfrm>
            <a:off x="6408420" y="4110121"/>
            <a:ext cx="2895600" cy="399409"/>
          </a:xfrm>
          <a:prstGeom prst="rect">
            <a:avLst/>
          </a:prstGeom>
          <a:solidFill>
            <a:srgbClr val="A7A7A7"/>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lstStyle>
            <a:lvl1pPr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endParaRPr lang="fr-FR" altLang="fr-FR" dirty="0"/>
          </a:p>
        </p:txBody>
      </p:sp>
      <p:sp>
        <p:nvSpPr>
          <p:cNvPr id="132" name="Rectangle 24"/>
          <p:cNvSpPr>
            <a:spLocks/>
          </p:cNvSpPr>
          <p:nvPr/>
        </p:nvSpPr>
        <p:spPr bwMode="auto">
          <a:xfrm>
            <a:off x="6408420" y="4152309"/>
            <a:ext cx="2895600" cy="330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0958" tIns="60958" rIns="60958" bIns="60958" anchor="ctr">
            <a:spAutoFit/>
          </a:bodyPr>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lnSpc>
                <a:spcPct val="90000"/>
              </a:lnSpc>
              <a:spcBef>
                <a:spcPts val="1333"/>
              </a:spcBef>
            </a:pPr>
            <a:r>
              <a:rPr lang="fr-FR" altLang="fr-FR" sz="1500" b="1" dirty="0">
                <a:solidFill>
                  <a:srgbClr val="FFFFFF"/>
                </a:solidFill>
                <a:latin typeface="Helvetica" charset="0"/>
                <a:ea typeface="Helvetica" charset="0"/>
                <a:cs typeface="Helvetica" charset="0"/>
                <a:sym typeface="Helvetica" charset="0"/>
              </a:rPr>
              <a:t>Espaces collaboratifs</a:t>
            </a:r>
          </a:p>
        </p:txBody>
      </p:sp>
      <p:sp>
        <p:nvSpPr>
          <p:cNvPr id="133" name="Rectangle 25"/>
          <p:cNvSpPr>
            <a:spLocks/>
          </p:cNvSpPr>
          <p:nvPr/>
        </p:nvSpPr>
        <p:spPr bwMode="auto">
          <a:xfrm>
            <a:off x="3476637" y="4122819"/>
            <a:ext cx="2881423" cy="386711"/>
          </a:xfrm>
          <a:prstGeom prst="rect">
            <a:avLst/>
          </a:prstGeom>
          <a:solidFill>
            <a:srgbClr val="535353"/>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lstStyle>
            <a:lvl1pPr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endParaRPr lang="fr-FR" altLang="fr-FR" dirty="0"/>
          </a:p>
        </p:txBody>
      </p:sp>
      <p:sp>
        <p:nvSpPr>
          <p:cNvPr id="134" name="Rectangle 26"/>
          <p:cNvSpPr>
            <a:spLocks/>
          </p:cNvSpPr>
          <p:nvPr/>
        </p:nvSpPr>
        <p:spPr bwMode="auto">
          <a:xfrm>
            <a:off x="3748211" y="4129171"/>
            <a:ext cx="2307167" cy="328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spAutoFit/>
          </a:bodyPr>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lnSpc>
                <a:spcPct val="90000"/>
              </a:lnSpc>
              <a:spcBef>
                <a:spcPts val="1333"/>
              </a:spcBef>
            </a:pPr>
            <a:r>
              <a:rPr lang="fr-FR" altLang="fr-FR" sz="1500" b="1" dirty="0">
                <a:solidFill>
                  <a:srgbClr val="FFFFFF"/>
                </a:solidFill>
                <a:latin typeface="Helvetica" charset="0"/>
                <a:ea typeface="Helvetica" charset="0"/>
                <a:cs typeface="Helvetica" charset="0"/>
                <a:sym typeface="Helvetica" charset="0"/>
              </a:rPr>
              <a:t>Connectivité enrichie</a:t>
            </a:r>
          </a:p>
        </p:txBody>
      </p:sp>
      <p:sp>
        <p:nvSpPr>
          <p:cNvPr id="135" name="Line 47"/>
          <p:cNvSpPr>
            <a:spLocks noChangeShapeType="1"/>
          </p:cNvSpPr>
          <p:nvPr/>
        </p:nvSpPr>
        <p:spPr bwMode="auto">
          <a:xfrm>
            <a:off x="3430711" y="6872371"/>
            <a:ext cx="8750300" cy="0"/>
          </a:xfrm>
          <a:prstGeom prst="line">
            <a:avLst/>
          </a:prstGeom>
          <a:noFill/>
          <a:ln w="12700">
            <a:solidFill>
              <a:srgbClr val="A7A7A7"/>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08" tIns="60808" rIns="60808" bIns="60808"/>
          <a:lstStyle/>
          <a:p>
            <a:endParaRPr lang="fr-FR" dirty="0">
              <a:solidFill>
                <a:srgbClr val="000000"/>
              </a:solidFill>
            </a:endParaRPr>
          </a:p>
        </p:txBody>
      </p:sp>
      <p:sp>
        <p:nvSpPr>
          <p:cNvPr id="171" name="Line 48"/>
          <p:cNvSpPr>
            <a:spLocks noChangeShapeType="1"/>
          </p:cNvSpPr>
          <p:nvPr/>
        </p:nvSpPr>
        <p:spPr bwMode="auto">
          <a:xfrm flipH="1">
            <a:off x="9318198" y="1366920"/>
            <a:ext cx="2116" cy="5505451"/>
          </a:xfrm>
          <a:prstGeom prst="line">
            <a:avLst/>
          </a:prstGeom>
          <a:noFill/>
          <a:ln w="12700">
            <a:solidFill>
              <a:srgbClr val="A7A7A7"/>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08" tIns="60808" rIns="60808" bIns="60808"/>
          <a:lstStyle/>
          <a:p>
            <a:endParaRPr lang="fr-FR" dirty="0">
              <a:solidFill>
                <a:srgbClr val="000000"/>
              </a:solidFill>
            </a:endParaRPr>
          </a:p>
        </p:txBody>
      </p:sp>
      <p:sp>
        <p:nvSpPr>
          <p:cNvPr id="173" name="Line 49"/>
          <p:cNvSpPr>
            <a:spLocks noChangeShapeType="1"/>
          </p:cNvSpPr>
          <p:nvPr/>
        </p:nvSpPr>
        <p:spPr bwMode="auto">
          <a:xfrm flipH="1">
            <a:off x="6343244" y="1366920"/>
            <a:ext cx="16933" cy="5505451"/>
          </a:xfrm>
          <a:prstGeom prst="line">
            <a:avLst/>
          </a:prstGeom>
          <a:noFill/>
          <a:ln w="12700">
            <a:solidFill>
              <a:srgbClr val="A7A7A7"/>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08" tIns="60808" rIns="60808" bIns="60808"/>
          <a:lstStyle/>
          <a:p>
            <a:endParaRPr lang="fr-FR" dirty="0">
              <a:solidFill>
                <a:srgbClr val="000000"/>
              </a:solidFill>
            </a:endParaRPr>
          </a:p>
        </p:txBody>
      </p:sp>
      <p:sp>
        <p:nvSpPr>
          <p:cNvPr id="177" name="Rectangle 50"/>
          <p:cNvSpPr>
            <a:spLocks/>
          </p:cNvSpPr>
          <p:nvPr/>
        </p:nvSpPr>
        <p:spPr bwMode="auto">
          <a:xfrm>
            <a:off x="9320312" y="5147287"/>
            <a:ext cx="2871688" cy="328084"/>
          </a:xfrm>
          <a:prstGeom prst="rect">
            <a:avLst/>
          </a:prstGeom>
          <a:solidFill>
            <a:srgbClr val="535353"/>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lstStyle>
            <a:lvl1pPr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endParaRPr lang="fr-FR" altLang="fr-FR" dirty="0"/>
          </a:p>
        </p:txBody>
      </p:sp>
      <p:sp>
        <p:nvSpPr>
          <p:cNvPr id="197" name="Rectangle 51"/>
          <p:cNvSpPr>
            <a:spLocks/>
          </p:cNvSpPr>
          <p:nvPr/>
        </p:nvSpPr>
        <p:spPr bwMode="auto">
          <a:xfrm>
            <a:off x="9552112" y="5153310"/>
            <a:ext cx="2305049" cy="330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spAutoFit/>
          </a:bodyPr>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lnSpc>
                <a:spcPct val="90000"/>
              </a:lnSpc>
              <a:spcBef>
                <a:spcPts val="1333"/>
              </a:spcBef>
            </a:pPr>
            <a:r>
              <a:rPr lang="fr-FR" altLang="fr-FR" sz="1500" b="1" dirty="0">
                <a:solidFill>
                  <a:srgbClr val="FFFFFF"/>
                </a:solidFill>
                <a:latin typeface="Helvetica" charset="0"/>
                <a:ea typeface="Helvetica" charset="0"/>
                <a:cs typeface="Helvetica" charset="0"/>
                <a:sym typeface="Helvetica" charset="0"/>
              </a:rPr>
              <a:t>Mobile Workspace</a:t>
            </a:r>
          </a:p>
        </p:txBody>
      </p:sp>
      <p:pic>
        <p:nvPicPr>
          <p:cNvPr id="198" name="Picture 52" descr="Microsoft_logo.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84544" y="6425148"/>
            <a:ext cx="1219200" cy="258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9" name="Picture 53" descr="AudioCodes_Logo1.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6616294" y="5136704"/>
            <a:ext cx="1221317" cy="209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0" name="Picture 54" descr="Jive_Software_Logo.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8174160" y="4738771"/>
            <a:ext cx="728133" cy="366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1" name="Picture 55" descr="PGi_Logo.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8313407" y="6375559"/>
            <a:ext cx="357717" cy="3577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2" name="Picture 57" descr="broadsoft-logo-lrg1.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6626878" y="4713371"/>
            <a:ext cx="1134533" cy="243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3" name="Picture 58" descr="logo_Rad-2013.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3691061" y="4675272"/>
            <a:ext cx="537633" cy="3090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3" name="Picture 59" descr="2000px-Juniper_Networks_logo.svg.png"/>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4246685" y="6203503"/>
            <a:ext cx="806451" cy="245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4" name="Picture 61" descr="Capture d’écran 2016-12-06 à 20.17.33.png"/>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5145135" y="6554265"/>
            <a:ext cx="965200" cy="207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2" name="Picture 62" descr="Ciena Corporation_0.png"/>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448423" y="5179610"/>
            <a:ext cx="787400" cy="258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4" name="Picture 63" descr="free-vector-mrv-communications_066168_mrv-communications.png"/>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4398027" y="4702787"/>
            <a:ext cx="772584"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 name="Picture 64" descr="Hewlett_Packard_Enterprise_logo.svg.png"/>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3664602" y="5194912"/>
            <a:ext cx="891117" cy="370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6" name="Picture 66" descr="logo.png"/>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5320894" y="4671037"/>
            <a:ext cx="808567"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7" name="Picture 68" descr="Apple_logo_black.svg.png"/>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0628436" y="5541594"/>
            <a:ext cx="370417" cy="372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8" name="Picture 70" descr="Ericsson_logo.svg.png"/>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11405705" y="6216205"/>
            <a:ext cx="677635" cy="6127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9" name="Picture 72" descr="MobileIron-logo.png"/>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0175318" y="6116721"/>
            <a:ext cx="1257300" cy="283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0" name="Picture 73" descr="samsung,C-N-277799-3.png"/>
          <p:cNvPicPr>
            <a:picLocks noChangeAspect="1"/>
          </p:cNvPicPr>
          <p:nvPr/>
        </p:nvPicPr>
        <p:blipFill>
          <a:blip r:embed="rId19" cstate="print">
            <a:extLst>
              <a:ext uri="{28A0092B-C50C-407E-A947-70E740481C1C}">
                <a14:useLocalDpi xmlns:a14="http://schemas.microsoft.com/office/drawing/2010/main"/>
              </a:ext>
            </a:extLst>
          </a:blip>
          <a:srcRect/>
          <a:stretch>
            <a:fillRect/>
          </a:stretch>
        </p:blipFill>
        <p:spPr bwMode="auto">
          <a:xfrm>
            <a:off x="9577511" y="5622027"/>
            <a:ext cx="8255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1" name="Picture 75" descr="splunk-logo_0.png"/>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bwMode="auto">
          <a:xfrm>
            <a:off x="10885611" y="4628704"/>
            <a:ext cx="1068916" cy="370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2" name="Picture 78" descr="CyberArk_logo.jpg"/>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10490097" y="2751885"/>
            <a:ext cx="1081617" cy="700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3" name="Picture 80" descr="Fortinet_Logo.png"/>
          <p:cNvPicPr>
            <a:picLocks noChangeAspect="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0872911" y="3430671"/>
            <a:ext cx="1092200" cy="12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4" name="Picture 83" descr="opk_check-point_logo_horizontal.png"/>
          <p:cNvPicPr>
            <a:picLocks noChangeAspect="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0548306" y="3811671"/>
            <a:ext cx="1208617" cy="1989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 name="Picture 84" descr="PAN_Logo.png"/>
          <p:cNvPicPr>
            <a:picLocks noChangeAspect="1"/>
          </p:cNvPicPr>
          <p:nvPr/>
        </p:nvPicPr>
        <p:blipFill>
          <a:blip r:embed="rId24" cstate="print">
            <a:extLst>
              <a:ext uri="{28A0092B-C50C-407E-A947-70E740481C1C}">
                <a14:useLocalDpi xmlns:a14="http://schemas.microsoft.com/office/drawing/2010/main"/>
              </a:ext>
            </a:extLst>
          </a:blip>
          <a:srcRect/>
          <a:stretch>
            <a:fillRect/>
          </a:stretch>
        </p:blipFill>
        <p:spPr bwMode="auto">
          <a:xfrm>
            <a:off x="9564811" y="4687971"/>
            <a:ext cx="1090083"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6" name="Picture 86" descr="tradeleads_9Arbor_black_logo_4.jpg"/>
          <p:cNvPicPr>
            <a:picLocks noChangeAspect="1"/>
          </p:cNvPicPr>
          <p:nvPr/>
        </p:nvPicPr>
        <p:blipFill>
          <a:blip r:embed="rId25">
            <a:extLst>
              <a:ext uri="{28A0092B-C50C-407E-A947-70E740481C1C}">
                <a14:useLocalDpi xmlns:a14="http://schemas.microsoft.com/office/drawing/2010/main"/>
              </a:ext>
            </a:extLst>
          </a:blip>
          <a:srcRect/>
          <a:stretch>
            <a:fillRect/>
          </a:stretch>
        </p:blipFill>
        <p:spPr bwMode="auto">
          <a:xfrm>
            <a:off x="9473794" y="3339653"/>
            <a:ext cx="884767" cy="349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7" name="Picture 87" descr="trend-micro-logo.png"/>
          <p:cNvPicPr>
            <a:picLocks noChangeAspect="1"/>
          </p:cNvPicPr>
          <p:nvPr/>
        </p:nvPicPr>
        <p:blipFill>
          <a:blip r:embed="rId26">
            <a:extLst>
              <a:ext uri="{28A0092B-C50C-407E-A947-70E740481C1C}">
                <a14:useLocalDpi xmlns:a14="http://schemas.microsoft.com/office/drawing/2010/main"/>
              </a:ext>
            </a:extLst>
          </a:blip>
          <a:srcRect/>
          <a:stretch>
            <a:fillRect/>
          </a:stretch>
        </p:blipFill>
        <p:spPr bwMode="auto">
          <a:xfrm>
            <a:off x="10963927" y="4162061"/>
            <a:ext cx="800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8" name="Picture 88" descr="zscaler-logo-og.png"/>
          <p:cNvPicPr>
            <a:picLocks noChangeAspect="1"/>
          </p:cNvPicPr>
          <p:nvPr/>
        </p:nvPicPr>
        <p:blipFill>
          <a:blip r:embed="rId27">
            <a:extLst>
              <a:ext uri="{28A0092B-C50C-407E-A947-70E740481C1C}">
                <a14:useLocalDpi xmlns:a14="http://schemas.microsoft.com/office/drawing/2010/main"/>
              </a:ext>
            </a:extLst>
          </a:blip>
          <a:srcRect/>
          <a:stretch>
            <a:fillRect/>
          </a:stretch>
        </p:blipFill>
        <p:spPr bwMode="auto">
          <a:xfrm>
            <a:off x="10923711" y="1738147"/>
            <a:ext cx="990600" cy="5220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9" name="Picture 90" descr="Microsoft_logo.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80309" y="3180906"/>
            <a:ext cx="1219200" cy="258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0" name="Picture 91" descr="service-now-logo.png"/>
          <p:cNvPicPr>
            <a:picLocks noChangeAspect="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616294" y="3691021"/>
            <a:ext cx="1079500" cy="3196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1" name="Picture 92" descr="Apple_logo_black.svg.png"/>
          <p:cNvPicPr>
            <a:picLocks noChangeAspect="1"/>
          </p:cNvPicPr>
          <p:nvPr/>
        </p:nvPicPr>
        <p:blipFill>
          <a:blip r:embed="rId29">
            <a:extLst>
              <a:ext uri="{28A0092B-C50C-407E-A947-70E740481C1C}">
                <a14:useLocalDpi xmlns:a14="http://schemas.microsoft.com/office/drawing/2010/main"/>
              </a:ext>
            </a:extLst>
          </a:blip>
          <a:srcRect/>
          <a:stretch>
            <a:fillRect/>
          </a:stretch>
        </p:blipFill>
        <p:spPr bwMode="auto">
          <a:xfrm>
            <a:off x="6591425" y="1872351"/>
            <a:ext cx="368300" cy="366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2" name="Picture 93" descr="Liferay_logo-large.png"/>
          <p:cNvPicPr>
            <a:picLocks noChangeAspect="1"/>
          </p:cNvPicPr>
          <p:nvPr/>
        </p:nvPicPr>
        <p:blipFill>
          <a:blip r:embed="rId30">
            <a:extLst>
              <a:ext uri="{28A0092B-C50C-407E-A947-70E740481C1C}">
                <a14:useLocalDpi xmlns:a14="http://schemas.microsoft.com/office/drawing/2010/main"/>
              </a:ext>
            </a:extLst>
          </a:blip>
          <a:srcRect/>
          <a:stretch>
            <a:fillRect/>
          </a:stretch>
        </p:blipFill>
        <p:spPr bwMode="auto">
          <a:xfrm>
            <a:off x="7048844" y="1822003"/>
            <a:ext cx="1041400" cy="3005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3" name="Picture 96" descr="eutech2 2.png"/>
          <p:cNvPicPr>
            <a:picLocks noChangeAspect="1"/>
          </p:cNvPicPr>
          <p:nvPr/>
        </p:nvPicPr>
        <p:blipFill>
          <a:blip r:embed="rId31" cstate="print">
            <a:extLst>
              <a:ext uri="{28A0092B-C50C-407E-A947-70E740481C1C}">
                <a14:useLocalDpi xmlns:a14="http://schemas.microsoft.com/office/drawing/2010/main"/>
              </a:ext>
            </a:extLst>
          </a:blip>
          <a:srcRect/>
          <a:stretch>
            <a:fillRect/>
          </a:stretch>
        </p:blipFill>
        <p:spPr bwMode="auto">
          <a:xfrm>
            <a:off x="8055627" y="2490871"/>
            <a:ext cx="897467" cy="209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4" name="Picture 97" descr="Huawei.png"/>
          <p:cNvPicPr>
            <a:picLocks noChangeAspect="1"/>
          </p:cNvPicPr>
          <p:nvPr/>
        </p:nvPicPr>
        <p:blipFill>
          <a:blip r:embed="rId32">
            <a:extLst>
              <a:ext uri="{28A0092B-C50C-407E-A947-70E740481C1C}">
                <a14:useLocalDpi xmlns:a14="http://schemas.microsoft.com/office/drawing/2010/main"/>
              </a:ext>
            </a:extLst>
          </a:blip>
          <a:srcRect/>
          <a:stretch>
            <a:fillRect/>
          </a:stretch>
        </p:blipFill>
        <p:spPr bwMode="auto">
          <a:xfrm>
            <a:off x="5527269" y="2363871"/>
            <a:ext cx="454025" cy="4540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 name="Picture 100" descr="citrix-logo-black.jpg"/>
          <p:cNvPicPr>
            <a:picLocks noChangeAspect="1"/>
          </p:cNvPicPr>
          <p:nvPr/>
        </p:nvPicPr>
        <p:blipFill>
          <a:blip r:embed="rId33">
            <a:extLst>
              <a:ext uri="{28A0092B-C50C-407E-A947-70E740481C1C}">
                <a14:useLocalDpi xmlns:a14="http://schemas.microsoft.com/office/drawing/2010/main"/>
              </a:ext>
            </a:extLst>
          </a:blip>
          <a:srcRect/>
          <a:stretch>
            <a:fillRect/>
          </a:stretch>
        </p:blipFill>
        <p:spPr bwMode="auto">
          <a:xfrm>
            <a:off x="5153677" y="3612704"/>
            <a:ext cx="827616" cy="311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 name="Picture 101" descr="dell-technologies-emc.jpg"/>
          <p:cNvPicPr>
            <a:picLocks noChangeAspect="1"/>
          </p:cNvPicPr>
          <p:nvPr/>
        </p:nvPicPr>
        <p:blipFill>
          <a:blip r:embed="rId34">
            <a:extLst>
              <a:ext uri="{28A0092B-C50C-407E-A947-70E740481C1C}">
                <a14:useLocalDpi xmlns:a14="http://schemas.microsoft.com/office/drawing/2010/main"/>
              </a:ext>
            </a:extLst>
          </a:blip>
          <a:srcRect/>
          <a:stretch>
            <a:fillRect/>
          </a:stretch>
        </p:blipFill>
        <p:spPr bwMode="auto">
          <a:xfrm>
            <a:off x="3765145" y="2782215"/>
            <a:ext cx="827617" cy="412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7" name="Picture 102" descr="Netapp_logo.svg.png"/>
          <p:cNvPicPr>
            <a:picLocks noChangeAspect="1"/>
          </p:cNvPicPr>
          <p:nvPr/>
        </p:nvPicPr>
        <p:blipFill>
          <a:blip r:embed="rId35" cstate="print">
            <a:extLst>
              <a:ext uri="{28A0092B-C50C-407E-A947-70E740481C1C}">
                <a14:useLocalDpi xmlns:a14="http://schemas.microsoft.com/office/drawing/2010/main"/>
              </a:ext>
            </a:extLst>
          </a:blip>
          <a:srcRect/>
          <a:stretch>
            <a:fillRect/>
          </a:stretch>
        </p:blipFill>
        <p:spPr bwMode="auto">
          <a:xfrm>
            <a:off x="4915972" y="1900321"/>
            <a:ext cx="370417" cy="463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8" name="Picture 103" descr="platform-sh-_0.png"/>
          <p:cNvPicPr>
            <a:picLocks noChangeAspect="1"/>
          </p:cNvPicPr>
          <p:nvPr/>
        </p:nvPicPr>
        <p:blipFill>
          <a:blip r:embed="rId36">
            <a:extLst>
              <a:ext uri="{28A0092B-C50C-407E-A947-70E740481C1C}">
                <a14:useLocalDpi xmlns:a14="http://schemas.microsoft.com/office/drawing/2010/main"/>
              </a:ext>
            </a:extLst>
          </a:blip>
          <a:srcRect/>
          <a:stretch>
            <a:fillRect/>
          </a:stretch>
        </p:blipFill>
        <p:spPr bwMode="auto">
          <a:xfrm>
            <a:off x="4846760" y="3092005"/>
            <a:ext cx="1134533" cy="3238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9" name="Picture 104" descr="vmware-logo.png"/>
          <p:cNvPicPr>
            <a:picLocks noChangeAspect="1"/>
          </p:cNvPicPr>
          <p:nvPr/>
        </p:nvPicPr>
        <p:blipFill>
          <a:blip r:embed="rId37">
            <a:extLst>
              <a:ext uri="{28A0092B-C50C-407E-A947-70E740481C1C}">
                <a14:useLocalDpi xmlns:a14="http://schemas.microsoft.com/office/drawing/2010/main"/>
              </a:ext>
            </a:extLst>
          </a:blip>
          <a:srcRect/>
          <a:stretch>
            <a:fillRect/>
          </a:stretch>
        </p:blipFill>
        <p:spPr bwMode="auto">
          <a:xfrm>
            <a:off x="3765144" y="1900321"/>
            <a:ext cx="711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0" name="Picture 105" descr="alcatel-lucent-logo.png"/>
          <p:cNvPicPr>
            <a:picLocks noChangeAspect="1"/>
          </p:cNvPicPr>
          <p:nvPr/>
        </p:nvPicPr>
        <p:blipFill>
          <a:blip r:embed="rId38">
            <a:extLst>
              <a:ext uri="{28A0092B-C50C-407E-A947-70E740481C1C}">
                <a14:useLocalDpi xmlns:a14="http://schemas.microsoft.com/office/drawing/2010/main"/>
              </a:ext>
            </a:extLst>
          </a:blip>
          <a:srcRect/>
          <a:stretch>
            <a:fillRect/>
          </a:stretch>
        </p:blipFill>
        <p:spPr bwMode="auto">
          <a:xfrm>
            <a:off x="6645927" y="5725138"/>
            <a:ext cx="808567" cy="366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1" name="Picture 106" descr="splunk-logo_0.png"/>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bwMode="auto">
          <a:xfrm>
            <a:off x="7985777" y="3565232"/>
            <a:ext cx="1066800" cy="370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2" name="Picture 107" descr="Cisco_logo.svg.png"/>
          <p:cNvPicPr>
            <a:picLocks noChangeAspect="1"/>
          </p:cNvPicPr>
          <p:nvPr/>
        </p:nvPicPr>
        <p:blipFill>
          <a:blip r:embed="rId39">
            <a:extLst>
              <a:ext uri="{28A0092B-C50C-407E-A947-70E740481C1C}">
                <a14:useLocalDpi xmlns:a14="http://schemas.microsoft.com/office/drawing/2010/main"/>
              </a:ext>
            </a:extLst>
          </a:blip>
          <a:srcRect/>
          <a:stretch>
            <a:fillRect/>
          </a:stretch>
        </p:blipFill>
        <p:spPr bwMode="auto">
          <a:xfrm>
            <a:off x="8172044" y="2980577"/>
            <a:ext cx="751416" cy="400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3" name="Picture 108" descr="Cisco_logo.svg.png"/>
          <p:cNvPicPr>
            <a:picLocks noChangeAspect="1"/>
          </p:cNvPicPr>
          <p:nvPr/>
        </p:nvPicPr>
        <p:blipFill>
          <a:blip r:embed="rId39">
            <a:extLst>
              <a:ext uri="{28A0092B-C50C-407E-A947-70E740481C1C}">
                <a14:useLocalDpi xmlns:a14="http://schemas.microsoft.com/office/drawing/2010/main"/>
              </a:ext>
            </a:extLst>
          </a:blip>
          <a:srcRect/>
          <a:stretch>
            <a:fillRect/>
          </a:stretch>
        </p:blipFill>
        <p:spPr bwMode="auto">
          <a:xfrm>
            <a:off x="5448423" y="5653172"/>
            <a:ext cx="753533" cy="4000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4" name="Picture 109" descr="Akamai_Technologies,_Inc._Logo.png"/>
          <p:cNvPicPr>
            <a:picLocks noChangeAspect="1"/>
          </p:cNvPicPr>
          <p:nvPr/>
        </p:nvPicPr>
        <p:blipFill>
          <a:blip r:embed="rId40">
            <a:extLst>
              <a:ext uri="{28A0092B-C50C-407E-A947-70E740481C1C}">
                <a14:useLocalDpi xmlns:a14="http://schemas.microsoft.com/office/drawing/2010/main"/>
              </a:ext>
            </a:extLst>
          </a:blip>
          <a:srcRect/>
          <a:stretch>
            <a:fillRect/>
          </a:stretch>
        </p:blipFill>
        <p:spPr bwMode="auto">
          <a:xfrm>
            <a:off x="3751235" y="6420611"/>
            <a:ext cx="800100" cy="364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5" name="Picture 110" descr="service-now-logo.png"/>
          <p:cNvPicPr>
            <a:picLocks noChangeAspect="1"/>
          </p:cNvPicPr>
          <p:nvPr/>
        </p:nvPicPr>
        <p:blipFill>
          <a:blip r:embed="rId28" cstate="print">
            <a:extLst>
              <a:ext uri="{28A0092B-C50C-407E-A947-70E740481C1C}">
                <a14:useLocalDpi xmlns:a14="http://schemas.microsoft.com/office/drawing/2010/main"/>
              </a:ext>
            </a:extLst>
          </a:blip>
          <a:srcRect/>
          <a:stretch>
            <a:fillRect/>
          </a:stretch>
        </p:blipFill>
        <p:spPr bwMode="auto">
          <a:xfrm>
            <a:off x="3672011" y="3691021"/>
            <a:ext cx="1079500" cy="3196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 name="Picture 111" descr="Cisco_logo.svg.png"/>
          <p:cNvPicPr>
            <a:picLocks noChangeAspect="1"/>
          </p:cNvPicPr>
          <p:nvPr/>
        </p:nvPicPr>
        <p:blipFill>
          <a:blip r:embed="rId39" cstate="print">
            <a:extLst>
              <a:ext uri="{28A0092B-C50C-407E-A947-70E740481C1C}">
                <a14:useLocalDpi xmlns:a14="http://schemas.microsoft.com/office/drawing/2010/main"/>
              </a:ext>
            </a:extLst>
          </a:blip>
          <a:srcRect/>
          <a:stretch>
            <a:fillRect/>
          </a:stretch>
        </p:blipFill>
        <p:spPr bwMode="auto">
          <a:xfrm>
            <a:off x="8125477" y="5244654"/>
            <a:ext cx="751416" cy="397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7" name="Picture 112" descr="Huawei.png"/>
          <p:cNvPicPr>
            <a:picLocks noChangeAspect="1"/>
          </p:cNvPicPr>
          <p:nvPr/>
        </p:nvPicPr>
        <p:blipFill>
          <a:blip r:embed="rId32" cstate="print">
            <a:extLst>
              <a:ext uri="{28A0092B-C50C-407E-A947-70E740481C1C}">
                <a14:useLocalDpi xmlns:a14="http://schemas.microsoft.com/office/drawing/2010/main"/>
              </a:ext>
            </a:extLst>
          </a:blip>
          <a:srcRect/>
          <a:stretch>
            <a:fillRect/>
          </a:stretch>
        </p:blipFill>
        <p:spPr bwMode="auto">
          <a:xfrm>
            <a:off x="8291182" y="5765053"/>
            <a:ext cx="450895" cy="453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7" name="Picture 119" descr="Logo Ercom">
            <a:hlinkClick r:id="rId41"/>
          </p:cNvPr>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11292012" y="2793553"/>
            <a:ext cx="755649" cy="18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2" descr="Résultat de recherche d'images pour &quot;symantec png&quot;"/>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722627" y="2243220"/>
            <a:ext cx="1287027" cy="40651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4" descr="Résultat de recherche d'images pour &quot;algosec png&quot;"/>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531903" y="1827649"/>
            <a:ext cx="987524" cy="395011"/>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6" descr="Résultat de recherche d'images pour &quot;mcafee png&quot;"/>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368653" y="2197270"/>
            <a:ext cx="1206564" cy="904924"/>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8" descr="Résultat de recherche d'images pour &quot;sailpoint png&quot;"/>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9454128" y="4052368"/>
            <a:ext cx="1260043" cy="25354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97" descr="Huawei.png"/>
          <p:cNvPicPr>
            <a:picLocks noChangeAspect="1"/>
          </p:cNvPicPr>
          <p:nvPr/>
        </p:nvPicPr>
        <p:blipFill>
          <a:blip r:embed="rId32">
            <a:extLst>
              <a:ext uri="{28A0092B-C50C-407E-A947-70E740481C1C}">
                <a14:useLocalDpi xmlns:a14="http://schemas.microsoft.com/office/drawing/2010/main"/>
              </a:ext>
            </a:extLst>
          </a:blip>
          <a:srcRect/>
          <a:stretch>
            <a:fillRect/>
          </a:stretch>
        </p:blipFill>
        <p:spPr bwMode="auto">
          <a:xfrm>
            <a:off x="4792409" y="5346253"/>
            <a:ext cx="454025" cy="4540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3" name="Picture 112" descr="Huawei.png"/>
          <p:cNvPicPr>
            <a:picLocks noChangeAspect="1"/>
          </p:cNvPicPr>
          <p:nvPr/>
        </p:nvPicPr>
        <p:blipFill>
          <a:blip r:embed="rId32" cstate="print">
            <a:extLst>
              <a:ext uri="{28A0092B-C50C-407E-A947-70E740481C1C}">
                <a14:useLocalDpi xmlns:a14="http://schemas.microsoft.com/office/drawing/2010/main"/>
              </a:ext>
            </a:extLst>
          </a:blip>
          <a:srcRect/>
          <a:stretch>
            <a:fillRect/>
          </a:stretch>
        </p:blipFill>
        <p:spPr bwMode="auto">
          <a:xfrm>
            <a:off x="11315538" y="5564269"/>
            <a:ext cx="448489" cy="4508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4" name="Picture 104" descr="vmware-logo.png"/>
          <p:cNvPicPr>
            <a:picLocks noChangeAspect="1"/>
          </p:cNvPicPr>
          <p:nvPr/>
        </p:nvPicPr>
        <p:blipFill>
          <a:blip r:embed="rId37">
            <a:extLst>
              <a:ext uri="{28A0092B-C50C-407E-A947-70E740481C1C}">
                <a14:useLocalDpi xmlns:a14="http://schemas.microsoft.com/office/drawing/2010/main"/>
              </a:ext>
            </a:extLst>
          </a:blip>
          <a:srcRect/>
          <a:stretch>
            <a:fillRect/>
          </a:stretch>
        </p:blipFill>
        <p:spPr bwMode="auto">
          <a:xfrm>
            <a:off x="9464117" y="6340178"/>
            <a:ext cx="711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5" name="Picture 10" descr="Résultat de recherche d'images pour &quot;Tangoe png&quot;"/>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0438843" y="6418386"/>
            <a:ext cx="896340" cy="450377"/>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Résultat de recherche d'images pour &quot;RIVERBED LOGO PNG&quot;"/>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3565600" y="5653459"/>
            <a:ext cx="1171368" cy="58568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4" descr="Résultat de recherche d'images pour &quot;GENESYS LOGO PNG&quot;"/>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130046" y="1811793"/>
            <a:ext cx="1190268" cy="6690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6" descr="Résultat de recherche d'images pour &quot;AWS LOGO PNG&quot;"/>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6554680" y="2344820"/>
            <a:ext cx="1309687" cy="523875"/>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1" descr="Puzzle 4.png"/>
          <p:cNvPicPr>
            <a:picLocks noChangeAspect="1"/>
          </p:cNvPicPr>
          <p:nvPr/>
        </p:nvPicPr>
        <p:blipFill>
          <a:blip r:embed="rId51">
            <a:extLst>
              <a:ext uri="{28A0092B-C50C-407E-A947-70E740481C1C}">
                <a14:useLocalDpi xmlns:a14="http://schemas.microsoft.com/office/drawing/2010/main"/>
              </a:ext>
            </a:extLst>
          </a:blip>
          <a:srcRect/>
          <a:stretch>
            <a:fillRect/>
          </a:stretch>
        </p:blipFill>
        <p:spPr bwMode="auto">
          <a:xfrm>
            <a:off x="323851" y="5516364"/>
            <a:ext cx="694267" cy="694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2" name="Picture 2" descr="Setup_Internet 2.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23851" y="4102431"/>
            <a:ext cx="694267" cy="694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3" name="Picture 3" descr="Puzzle 4.png"/>
          <p:cNvPicPr>
            <a:picLocks noChangeAspect="1"/>
          </p:cNvPicPr>
          <p:nvPr/>
        </p:nvPicPr>
        <p:blipFill>
          <a:blip r:embed="rId52">
            <a:extLst>
              <a:ext uri="{28A0092B-C50C-407E-A947-70E740481C1C}">
                <a14:useLocalDpi xmlns:a14="http://schemas.microsoft.com/office/drawing/2010/main"/>
              </a:ext>
            </a:extLst>
          </a:blip>
          <a:srcRect/>
          <a:stretch>
            <a:fillRect/>
          </a:stretch>
        </p:blipFill>
        <p:spPr bwMode="auto">
          <a:xfrm>
            <a:off x="323851" y="6062464"/>
            <a:ext cx="643467" cy="643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4" name="Picture 4" descr="Setup_Internet 2.png"/>
          <p:cNvPicPr>
            <a:picLocks noChangeAspect="1"/>
          </p:cNvPicPr>
          <p:nvPr/>
        </p:nvPicPr>
        <p:blipFill>
          <a:blip r:embed="rId53">
            <a:extLst>
              <a:ext uri="{28A0092B-C50C-407E-A947-70E740481C1C}">
                <a14:useLocalDpi xmlns:a14="http://schemas.microsoft.com/office/drawing/2010/main"/>
              </a:ext>
            </a:extLst>
          </a:blip>
          <a:srcRect/>
          <a:stretch>
            <a:fillRect/>
          </a:stretch>
        </p:blipFill>
        <p:spPr bwMode="auto">
          <a:xfrm>
            <a:off x="323851" y="5050697"/>
            <a:ext cx="643467" cy="643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5" name="Rectangle 29"/>
          <p:cNvSpPr>
            <a:spLocks/>
          </p:cNvSpPr>
          <p:nvPr/>
        </p:nvSpPr>
        <p:spPr bwMode="auto">
          <a:xfrm>
            <a:off x="1" y="4101075"/>
            <a:ext cx="3492500" cy="2760133"/>
          </a:xfrm>
          <a:prstGeom prst="rect">
            <a:avLst/>
          </a:prstGeom>
          <a:solidFill>
            <a:srgbClr val="FF66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808" tIns="60808" rIns="60808" bIns="60808" anchor="ctr"/>
          <a:lstStyle>
            <a:lvl1pPr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561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endParaRPr lang="fr-FR" altLang="fr-FR" dirty="0">
              <a:solidFill>
                <a:srgbClr val="FFFFFF"/>
              </a:solidFill>
            </a:endParaRPr>
          </a:p>
        </p:txBody>
      </p:sp>
      <p:grpSp>
        <p:nvGrpSpPr>
          <p:cNvPr id="316" name="Group 31"/>
          <p:cNvGrpSpPr>
            <a:grpSpLocks/>
          </p:cNvGrpSpPr>
          <p:nvPr/>
        </p:nvGrpSpPr>
        <p:grpSpPr bwMode="auto">
          <a:xfrm>
            <a:off x="1815951" y="4577690"/>
            <a:ext cx="1511104" cy="997941"/>
            <a:chOff x="-22310" y="-18175"/>
            <a:chExt cx="1131932" cy="747179"/>
          </a:xfrm>
        </p:grpSpPr>
        <p:sp>
          <p:nvSpPr>
            <p:cNvPr id="317" name="Rectangle 32"/>
            <p:cNvSpPr>
              <a:spLocks/>
            </p:cNvSpPr>
            <p:nvPr/>
          </p:nvSpPr>
          <p:spPr bwMode="auto">
            <a:xfrm>
              <a:off x="-22310" y="-18175"/>
              <a:ext cx="1131932" cy="15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457200"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45720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r>
                <a:rPr lang="fr-FR" altLang="fr-FR" sz="1300" b="1" dirty="0">
                  <a:solidFill>
                    <a:srgbClr val="FFFFFF"/>
                  </a:solidFill>
                  <a:latin typeface="Helvetica" charset="0"/>
                  <a:ea typeface="Helvetica" charset="0"/>
                  <a:cs typeface="Helvetica" charset="0"/>
                  <a:sym typeface="Helvetica" charset="0"/>
                </a:rPr>
                <a:t>PLATINUM/ELITE</a:t>
              </a:r>
            </a:p>
          </p:txBody>
        </p:sp>
        <p:pic>
          <p:nvPicPr>
            <p:cNvPr id="318" name="Picture 33" descr="Médaille 5.png"/>
            <p:cNvPicPr>
              <a:picLocks noChangeAspect="1"/>
            </p:cNvPicPr>
            <p:nvPr/>
          </p:nvPicPr>
          <p:blipFill>
            <a:blip r:embed="rId54" cstate="print">
              <a:extLst>
                <a:ext uri="{28A0092B-C50C-407E-A947-70E740481C1C}">
                  <a14:useLocalDpi xmlns:a14="http://schemas.microsoft.com/office/drawing/2010/main"/>
                </a:ext>
              </a:extLst>
            </a:blip>
            <a:srcRect/>
            <a:stretch>
              <a:fillRect/>
            </a:stretch>
          </p:blipFill>
          <p:spPr bwMode="auto">
            <a:xfrm>
              <a:off x="75887" y="124472"/>
              <a:ext cx="604532" cy="604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19" name="Rectangle 34"/>
          <p:cNvSpPr>
            <a:spLocks/>
          </p:cNvSpPr>
          <p:nvPr/>
        </p:nvSpPr>
        <p:spPr bwMode="auto">
          <a:xfrm>
            <a:off x="833967" y="4901171"/>
            <a:ext cx="8255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0958" tIns="60958" rIns="60958" bIns="60958">
            <a:spAutoFit/>
          </a:bodyPr>
          <a:lstStyle>
            <a:lvl1pPr defTabSz="457200"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45720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r>
              <a:rPr lang="fr-FR" altLang="fr-FR" sz="1200" b="1" dirty="0">
                <a:latin typeface="Helvetica" charset="0"/>
                <a:ea typeface="Helvetica" charset="0"/>
                <a:cs typeface="Helvetica" charset="0"/>
                <a:sym typeface="Helvetica" charset="0"/>
              </a:rPr>
              <a:t>Cisco</a:t>
            </a:r>
          </a:p>
          <a:p>
            <a:pPr eaLnBrk="1"/>
            <a:r>
              <a:rPr lang="fr-FR" altLang="fr-FR" sz="1200" b="1" dirty="0">
                <a:latin typeface="Helvetica" charset="0"/>
                <a:ea typeface="Helvetica" charset="0"/>
                <a:cs typeface="Helvetica" charset="0"/>
                <a:sym typeface="Helvetica" charset="0"/>
              </a:rPr>
              <a:t>Microsoft</a:t>
            </a:r>
          </a:p>
        </p:txBody>
      </p:sp>
      <p:sp>
        <p:nvSpPr>
          <p:cNvPr id="320" name="Rectangle 35"/>
          <p:cNvSpPr>
            <a:spLocks/>
          </p:cNvSpPr>
          <p:nvPr/>
        </p:nvSpPr>
        <p:spPr bwMode="auto">
          <a:xfrm>
            <a:off x="2607733" y="5018948"/>
            <a:ext cx="781411"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0958" tIns="60958" rIns="60958" bIns="60958">
            <a:spAutoFit/>
          </a:bodyPr>
          <a:lstStyle>
            <a:lvl1pPr defTabSz="457200"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45720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r>
              <a:rPr lang="fr-FR" altLang="fr-FR" sz="1200" b="1" dirty="0">
                <a:latin typeface="Helvetica" charset="0"/>
                <a:ea typeface="Helvetica" charset="0"/>
                <a:cs typeface="Helvetica" charset="0"/>
                <a:sym typeface="Helvetica" charset="0"/>
              </a:rPr>
              <a:t>Polycom</a:t>
            </a:r>
          </a:p>
          <a:p>
            <a:pPr eaLnBrk="1"/>
            <a:r>
              <a:rPr lang="fr-FR" altLang="fr-FR" sz="1200" b="1" dirty="0">
                <a:latin typeface="Helvetica" charset="0"/>
                <a:ea typeface="Helvetica" charset="0"/>
                <a:cs typeface="Helvetica" charset="0"/>
                <a:sym typeface="Helvetica" charset="0"/>
              </a:rPr>
              <a:t>Riverbed</a:t>
            </a:r>
          </a:p>
        </p:txBody>
      </p:sp>
      <p:sp>
        <p:nvSpPr>
          <p:cNvPr id="321" name="Rectangle 36"/>
          <p:cNvSpPr>
            <a:spLocks/>
          </p:cNvSpPr>
          <p:nvPr/>
        </p:nvSpPr>
        <p:spPr bwMode="auto">
          <a:xfrm>
            <a:off x="842434" y="6007431"/>
            <a:ext cx="1003693" cy="86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0958" tIns="60958" rIns="60958" bIns="60958">
            <a:spAutoFit/>
          </a:bodyPr>
          <a:lstStyle>
            <a:lvl1pPr defTabSz="457200"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45720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r>
              <a:rPr lang="fr-FR" altLang="fr-FR" sz="1200" b="1" dirty="0">
                <a:latin typeface="Helvetica" charset="0"/>
                <a:ea typeface="Helvetica" charset="0"/>
                <a:cs typeface="Helvetica" charset="0"/>
                <a:sym typeface="Helvetica" charset="0"/>
              </a:rPr>
              <a:t>Alcatel</a:t>
            </a:r>
          </a:p>
          <a:p>
            <a:pPr eaLnBrk="1"/>
            <a:r>
              <a:rPr lang="fr-FR" altLang="fr-FR" sz="1200" b="1" dirty="0">
                <a:latin typeface="Helvetica" charset="0"/>
                <a:ea typeface="Helvetica" charset="0"/>
                <a:cs typeface="Helvetica" charset="0"/>
                <a:sym typeface="Helvetica" charset="0"/>
              </a:rPr>
              <a:t>Plantronics </a:t>
            </a:r>
          </a:p>
          <a:p>
            <a:pPr eaLnBrk="1"/>
            <a:r>
              <a:rPr lang="fr-FR" altLang="fr-FR" sz="1200" b="1" dirty="0">
                <a:latin typeface="Helvetica" charset="0"/>
                <a:ea typeface="Helvetica" charset="0"/>
                <a:cs typeface="Helvetica" charset="0"/>
                <a:sym typeface="Helvetica" charset="0"/>
              </a:rPr>
              <a:t>Juniper</a:t>
            </a:r>
          </a:p>
          <a:p>
            <a:pPr eaLnBrk="1"/>
            <a:endParaRPr lang="fr-FR" altLang="fr-FR" sz="1200" b="1" dirty="0">
              <a:latin typeface="Helvetica" charset="0"/>
              <a:ea typeface="Helvetica" charset="0"/>
              <a:cs typeface="Helvetica" charset="0"/>
              <a:sym typeface="Helvetica" charset="0"/>
            </a:endParaRPr>
          </a:p>
        </p:txBody>
      </p:sp>
      <p:sp>
        <p:nvSpPr>
          <p:cNvPr id="322" name="Rectangle 37"/>
          <p:cNvSpPr>
            <a:spLocks/>
          </p:cNvSpPr>
          <p:nvPr/>
        </p:nvSpPr>
        <p:spPr bwMode="auto">
          <a:xfrm>
            <a:off x="2607733" y="6010455"/>
            <a:ext cx="704467" cy="307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0958" tIns="60958" rIns="60958" bIns="60958">
            <a:spAutoFit/>
          </a:bodyPr>
          <a:lstStyle>
            <a:lvl1pPr defTabSz="457200"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45720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r>
              <a:rPr lang="fr-FR" altLang="fr-FR" sz="1200" b="1" dirty="0">
                <a:latin typeface="Helvetica" charset="0"/>
                <a:ea typeface="Helvetica" charset="0"/>
                <a:cs typeface="Helvetica" charset="0"/>
                <a:sym typeface="Helvetica" charset="0"/>
              </a:rPr>
              <a:t>Huawei </a:t>
            </a:r>
          </a:p>
        </p:txBody>
      </p:sp>
      <p:grpSp>
        <p:nvGrpSpPr>
          <p:cNvPr id="323" name="Group 38"/>
          <p:cNvGrpSpPr>
            <a:grpSpLocks/>
          </p:cNvGrpSpPr>
          <p:nvPr/>
        </p:nvGrpSpPr>
        <p:grpSpPr bwMode="auto">
          <a:xfrm>
            <a:off x="52918" y="4601964"/>
            <a:ext cx="1007533" cy="973667"/>
            <a:chOff x="0" y="0"/>
            <a:chExt cx="756305" cy="729004"/>
          </a:xfrm>
        </p:grpSpPr>
        <p:sp>
          <p:nvSpPr>
            <p:cNvPr id="324" name="Rectangle 39"/>
            <p:cNvSpPr>
              <a:spLocks/>
            </p:cNvSpPr>
            <p:nvPr/>
          </p:nvSpPr>
          <p:spPr bwMode="auto">
            <a:xfrm>
              <a:off x="0" y="0"/>
              <a:ext cx="756305"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45720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r>
                <a:rPr lang="fr-FR" altLang="fr-FR" sz="1300" b="1" dirty="0">
                  <a:solidFill>
                    <a:srgbClr val="FFFFFF"/>
                  </a:solidFill>
                  <a:latin typeface="Helvetica" charset="0"/>
                  <a:ea typeface="Helvetica" charset="0"/>
                  <a:cs typeface="Helvetica" charset="0"/>
                  <a:sym typeface="Helvetica" charset="0"/>
                </a:rPr>
                <a:t>GOLD</a:t>
              </a:r>
            </a:p>
          </p:txBody>
        </p:sp>
        <p:pic>
          <p:nvPicPr>
            <p:cNvPr id="325" name="Picture 40" descr="Médaille 5.png"/>
            <p:cNvPicPr>
              <a:picLocks noChangeAspect="1"/>
            </p:cNvPicPr>
            <p:nvPr/>
          </p:nvPicPr>
          <p:blipFill>
            <a:blip r:embed="rId55">
              <a:extLst>
                <a:ext uri="{28A0092B-C50C-407E-A947-70E740481C1C}">
                  <a14:useLocalDpi xmlns:a14="http://schemas.microsoft.com/office/drawing/2010/main"/>
                </a:ext>
              </a:extLst>
            </a:blip>
            <a:srcRect/>
            <a:stretch>
              <a:fillRect/>
            </a:stretch>
          </p:blipFill>
          <p:spPr bwMode="auto">
            <a:xfrm>
              <a:off x="75887" y="124472"/>
              <a:ext cx="604532" cy="604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26" name="Group 41"/>
          <p:cNvGrpSpPr>
            <a:grpSpLocks/>
          </p:cNvGrpSpPr>
          <p:nvPr/>
        </p:nvGrpSpPr>
        <p:grpSpPr bwMode="auto">
          <a:xfrm>
            <a:off x="52918" y="5717448"/>
            <a:ext cx="1007533" cy="971549"/>
            <a:chOff x="0" y="0"/>
            <a:chExt cx="756305" cy="729004"/>
          </a:xfrm>
        </p:grpSpPr>
        <p:sp>
          <p:nvSpPr>
            <p:cNvPr id="327" name="Rectangle 42"/>
            <p:cNvSpPr>
              <a:spLocks/>
            </p:cNvSpPr>
            <p:nvPr/>
          </p:nvSpPr>
          <p:spPr bwMode="auto">
            <a:xfrm>
              <a:off x="0" y="0"/>
              <a:ext cx="756305"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defTabSz="457200"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45720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r>
                <a:rPr lang="fr-FR" altLang="fr-FR" sz="1300" b="1" dirty="0">
                  <a:solidFill>
                    <a:srgbClr val="FFFFFF"/>
                  </a:solidFill>
                  <a:latin typeface="Helvetica" charset="0"/>
                  <a:ea typeface="Helvetica" charset="0"/>
                  <a:cs typeface="Helvetica" charset="0"/>
                  <a:sym typeface="Helvetica" charset="0"/>
                </a:rPr>
                <a:t>PREMIUM</a:t>
              </a:r>
            </a:p>
          </p:txBody>
        </p:sp>
        <p:pic>
          <p:nvPicPr>
            <p:cNvPr id="328" name="Picture 43" descr="Médaille 5.png"/>
            <p:cNvPicPr>
              <a:picLocks noChangeAspect="1"/>
            </p:cNvPicPr>
            <p:nvPr/>
          </p:nvPicPr>
          <p:blipFill>
            <a:blip r:embed="rId56">
              <a:extLst>
                <a:ext uri="{28A0092B-C50C-407E-A947-70E740481C1C}">
                  <a14:useLocalDpi xmlns:a14="http://schemas.microsoft.com/office/drawing/2010/main"/>
                </a:ext>
              </a:extLst>
            </a:blip>
            <a:srcRect/>
            <a:stretch>
              <a:fillRect/>
            </a:stretch>
          </p:blipFill>
          <p:spPr bwMode="auto">
            <a:xfrm>
              <a:off x="75887" y="124472"/>
              <a:ext cx="604532" cy="604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29" name="Group 44"/>
          <p:cNvGrpSpPr>
            <a:grpSpLocks/>
          </p:cNvGrpSpPr>
          <p:nvPr/>
        </p:nvGrpSpPr>
        <p:grpSpPr bwMode="auto">
          <a:xfrm>
            <a:off x="1845733" y="5717448"/>
            <a:ext cx="1009651" cy="971549"/>
            <a:chOff x="0" y="0"/>
            <a:chExt cx="756305" cy="729004"/>
          </a:xfrm>
        </p:grpSpPr>
        <p:sp>
          <p:nvSpPr>
            <p:cNvPr id="330" name="Rectangle 45"/>
            <p:cNvSpPr>
              <a:spLocks/>
            </p:cNvSpPr>
            <p:nvPr/>
          </p:nvSpPr>
          <p:spPr bwMode="auto">
            <a:xfrm>
              <a:off x="0" y="0"/>
              <a:ext cx="756305"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defTabSz="457200"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457200"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457200"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457200"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r>
                <a:rPr lang="fr-FR" altLang="fr-FR" sz="1300" b="1" dirty="0">
                  <a:solidFill>
                    <a:srgbClr val="FFFFFF"/>
                  </a:solidFill>
                  <a:latin typeface="Helvetica" charset="0"/>
                  <a:ea typeface="Helvetica" charset="0"/>
                  <a:cs typeface="Helvetica" charset="0"/>
                  <a:sym typeface="Helvetica" charset="0"/>
                </a:rPr>
                <a:t>GLOBAL</a:t>
              </a:r>
            </a:p>
          </p:txBody>
        </p:sp>
        <p:pic>
          <p:nvPicPr>
            <p:cNvPr id="331" name="Picture 46" descr="Médaille 5.png"/>
            <p:cNvPicPr>
              <a:picLocks noChangeAspect="1"/>
            </p:cNvPicPr>
            <p:nvPr/>
          </p:nvPicPr>
          <p:blipFill>
            <a:blip r:embed="rId57">
              <a:extLst>
                <a:ext uri="{28A0092B-C50C-407E-A947-70E740481C1C}">
                  <a14:useLocalDpi xmlns:a14="http://schemas.microsoft.com/office/drawing/2010/main"/>
                </a:ext>
              </a:extLst>
            </a:blip>
            <a:srcRect/>
            <a:stretch>
              <a:fillRect/>
            </a:stretch>
          </p:blipFill>
          <p:spPr bwMode="auto">
            <a:xfrm>
              <a:off x="75887" y="124472"/>
              <a:ext cx="604532" cy="604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32" name="Rectangle 21"/>
          <p:cNvSpPr>
            <a:spLocks/>
          </p:cNvSpPr>
          <p:nvPr/>
        </p:nvSpPr>
        <p:spPr bwMode="auto">
          <a:xfrm>
            <a:off x="1" y="4137775"/>
            <a:ext cx="3492500" cy="364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58" tIns="60958" rIns="60958" bIns="60958" anchor="ctr">
            <a:spAutoFit/>
          </a:bodyPr>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algn="ctr" eaLnBrk="1">
              <a:lnSpc>
                <a:spcPct val="90000"/>
              </a:lnSpc>
              <a:spcBef>
                <a:spcPts val="1333"/>
              </a:spcBef>
            </a:pPr>
            <a:r>
              <a:rPr lang="fr-FR" altLang="fr-FR" sz="1700" b="1" dirty="0">
                <a:solidFill>
                  <a:srgbClr val="FFFFFF"/>
                </a:solidFill>
                <a:latin typeface="Helvetica" charset="0"/>
                <a:ea typeface="Helvetica" charset="0"/>
                <a:cs typeface="Helvetica" charset="0"/>
                <a:sym typeface="Helvetica" charset="0"/>
              </a:rPr>
              <a:t>Certifications partenaires</a:t>
            </a:r>
          </a:p>
        </p:txBody>
      </p:sp>
    </p:spTree>
    <p:custDataLst>
      <p:tags r:id="rId1"/>
    </p:custDataLst>
    <p:extLst>
      <p:ext uri="{BB962C8B-B14F-4D97-AF65-F5344CB8AC3E}">
        <p14:creationId xmlns:p14="http://schemas.microsoft.com/office/powerpoint/2010/main" val="248283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9351" y="1329817"/>
            <a:ext cx="5760000" cy="3996163"/>
            <a:chOff x="609602" y="1329817"/>
            <a:chExt cx="3427863" cy="3996162"/>
          </a:xfrm>
        </p:grpSpPr>
        <p:sp>
          <p:nvSpPr>
            <p:cNvPr id="4" name="Rectangle 3"/>
            <p:cNvSpPr/>
            <p:nvPr/>
          </p:nvSpPr>
          <p:spPr>
            <a:xfrm>
              <a:off x="609602" y="1752899"/>
              <a:ext cx="3427863" cy="3573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a:lnSpc>
                  <a:spcPct val="200000"/>
                </a:lnSpc>
                <a:defRPr/>
              </a:pPr>
              <a:r>
                <a:rPr lang="fr-FR" sz="1900" kern="0" dirty="0">
                  <a:solidFill>
                    <a:prstClr val="black"/>
                  </a:solidFill>
                </a:rPr>
                <a:t>Connectivité Mobile</a:t>
              </a:r>
            </a:p>
            <a:p>
              <a:pPr defTabSz="914377">
                <a:lnSpc>
                  <a:spcPct val="200000"/>
                </a:lnSpc>
                <a:defRPr/>
              </a:pPr>
              <a:r>
                <a:rPr lang="fr-FR" sz="1900" kern="0" dirty="0">
                  <a:solidFill>
                    <a:prstClr val="black"/>
                  </a:solidFill>
                </a:rPr>
                <a:t>Connectivité fixe</a:t>
              </a:r>
            </a:p>
            <a:p>
              <a:pPr defTabSz="914377">
                <a:lnSpc>
                  <a:spcPct val="200000"/>
                </a:lnSpc>
                <a:defRPr/>
              </a:pPr>
              <a:r>
                <a:rPr lang="fr-FR" sz="1900" kern="0" dirty="0">
                  <a:solidFill>
                    <a:prstClr val="black"/>
                  </a:solidFill>
                </a:rPr>
                <a:t>Connectivité internet</a:t>
              </a:r>
            </a:p>
          </p:txBody>
        </p:sp>
        <p:sp>
          <p:nvSpPr>
            <p:cNvPr id="6" name="Rectangle 5"/>
            <p:cNvSpPr/>
            <p:nvPr/>
          </p:nvSpPr>
          <p:spPr>
            <a:xfrm>
              <a:off x="609602" y="1329817"/>
              <a:ext cx="3427863" cy="423081"/>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fr-FR" sz="1900" kern="0" dirty="0">
                  <a:solidFill>
                    <a:schemeClr val="bg1"/>
                  </a:solidFill>
                </a:rPr>
                <a:t>Opérateur télécom convergent</a:t>
              </a:r>
            </a:p>
          </p:txBody>
        </p:sp>
      </p:grpSp>
      <p:grpSp>
        <p:nvGrpSpPr>
          <p:cNvPr id="12" name="Group 11"/>
          <p:cNvGrpSpPr/>
          <p:nvPr/>
        </p:nvGrpSpPr>
        <p:grpSpPr>
          <a:xfrm>
            <a:off x="6205803" y="1329817"/>
            <a:ext cx="5760000" cy="3996163"/>
            <a:chOff x="8154538" y="1329817"/>
            <a:chExt cx="3427863" cy="3996162"/>
          </a:xfrm>
        </p:grpSpPr>
        <p:sp>
          <p:nvSpPr>
            <p:cNvPr id="8" name="Rectangle 7"/>
            <p:cNvSpPr/>
            <p:nvPr/>
          </p:nvSpPr>
          <p:spPr>
            <a:xfrm>
              <a:off x="8154538" y="1752899"/>
              <a:ext cx="3427863" cy="3573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a:lnSpc>
                  <a:spcPct val="200000"/>
                </a:lnSpc>
                <a:defRPr/>
              </a:pPr>
              <a:r>
                <a:rPr lang="fr-FR" sz="1900" kern="0" dirty="0">
                  <a:solidFill>
                    <a:prstClr val="black"/>
                  </a:solidFill>
                </a:rPr>
                <a:t>Sécurité</a:t>
              </a:r>
            </a:p>
            <a:p>
              <a:pPr defTabSz="914377">
                <a:lnSpc>
                  <a:spcPct val="200000"/>
                </a:lnSpc>
                <a:defRPr/>
              </a:pPr>
              <a:r>
                <a:rPr lang="fr-FR" sz="2000" kern="0" dirty="0">
                  <a:solidFill>
                    <a:schemeClr val="accent1"/>
                  </a:solidFill>
                  <a:effectLst>
                    <a:outerShdw blurRad="38100" dist="38100" dir="2700000" algn="tl">
                      <a:srgbClr val="000000">
                        <a:alpha val="43137"/>
                      </a:srgbClr>
                    </a:outerShdw>
                  </a:effectLst>
                </a:rPr>
                <a:t>Cloud</a:t>
              </a:r>
            </a:p>
            <a:p>
              <a:pPr defTabSz="914377">
                <a:lnSpc>
                  <a:spcPct val="200000"/>
                </a:lnSpc>
                <a:defRPr/>
              </a:pPr>
              <a:r>
                <a:rPr lang="fr-FR" sz="1900" kern="0" dirty="0">
                  <a:solidFill>
                    <a:prstClr val="black"/>
                  </a:solidFill>
                </a:rPr>
                <a:t>Communications unifiées</a:t>
              </a:r>
            </a:p>
            <a:p>
              <a:pPr defTabSz="914377">
                <a:lnSpc>
                  <a:spcPct val="200000"/>
                </a:lnSpc>
                <a:defRPr/>
              </a:pPr>
              <a:r>
                <a:rPr lang="fr-FR" sz="1900" kern="0" dirty="0">
                  <a:solidFill>
                    <a:prstClr val="black"/>
                  </a:solidFill>
                </a:rPr>
                <a:t>M2M / </a:t>
              </a:r>
              <a:r>
                <a:rPr lang="fr-FR" sz="1900" kern="0" dirty="0" err="1">
                  <a:solidFill>
                    <a:prstClr val="black"/>
                  </a:solidFill>
                </a:rPr>
                <a:t>IoT</a:t>
              </a:r>
              <a:endParaRPr lang="fr-FR" sz="1900" kern="0" dirty="0">
                <a:solidFill>
                  <a:prstClr val="black"/>
                </a:solidFill>
              </a:endParaRPr>
            </a:p>
          </p:txBody>
        </p:sp>
        <p:sp>
          <p:nvSpPr>
            <p:cNvPr id="9" name="Rectangle 8"/>
            <p:cNvSpPr/>
            <p:nvPr/>
          </p:nvSpPr>
          <p:spPr>
            <a:xfrm>
              <a:off x="8154538" y="1329817"/>
              <a:ext cx="3427863" cy="423081"/>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fr-FR" sz="1900" kern="0" dirty="0">
                  <a:solidFill>
                    <a:schemeClr val="bg1"/>
                  </a:solidFill>
                </a:rPr>
                <a:t>Partenaire de services IT</a:t>
              </a:r>
            </a:p>
          </p:txBody>
        </p:sp>
      </p:grpSp>
      <p:sp>
        <p:nvSpPr>
          <p:cNvPr id="13" name="Isosceles Triangle 12"/>
          <p:cNvSpPr/>
          <p:nvPr/>
        </p:nvSpPr>
        <p:spPr>
          <a:xfrm flipV="1">
            <a:off x="1500122" y="5387328"/>
            <a:ext cx="9068431" cy="41099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a:defRPr/>
            </a:pPr>
            <a:endParaRPr lang="fr-FR" sz="1900" kern="0" dirty="0">
              <a:solidFill>
                <a:schemeClr val="bg1"/>
              </a:solidFill>
            </a:endParaRPr>
          </a:p>
        </p:txBody>
      </p:sp>
      <p:sp>
        <p:nvSpPr>
          <p:cNvPr id="14" name="Rectangle 13"/>
          <p:cNvSpPr/>
          <p:nvPr/>
        </p:nvSpPr>
        <p:spPr>
          <a:xfrm>
            <a:off x="239350" y="5862491"/>
            <a:ext cx="11726452" cy="6746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a:defRPr/>
            </a:pPr>
            <a:r>
              <a:rPr lang="fr-FR" sz="3200" dirty="0">
                <a:solidFill>
                  <a:srgbClr val="FF7900"/>
                </a:solidFill>
                <a:sym typeface="Wingdings" panose="05000000000000000000" pitchFamily="2" charset="2"/>
              </a:rPr>
              <a:t>Nous sommes un opérateur global de services IT / Télécom managés</a:t>
            </a:r>
            <a:endParaRPr lang="fr-FR" sz="3200" kern="0" dirty="0">
              <a:solidFill>
                <a:prstClr val="black"/>
              </a:solidFill>
            </a:endParaRPr>
          </a:p>
        </p:txBody>
      </p:sp>
      <p:pic>
        <p:nvPicPr>
          <p:cNvPr id="15" name="Picture 2" descr="Résultat de recherche d'images pour &quot;ICT&quo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86879" y="3928526"/>
            <a:ext cx="1933360" cy="12473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9350" y="282769"/>
            <a:ext cx="8456161" cy="584775"/>
          </a:xfrm>
          <a:prstGeom prst="rect">
            <a:avLst/>
          </a:prstGeom>
        </p:spPr>
        <p:txBody>
          <a:bodyPr wrap="none">
            <a:spAutoFit/>
          </a:bodyPr>
          <a:lstStyle/>
          <a:p>
            <a:r>
              <a:rPr lang="fr-FR" sz="3200" spc="-20" dirty="0">
                <a:solidFill>
                  <a:schemeClr val="accent1"/>
                </a:solidFill>
                <a:latin typeface="Helvetica 75 Bold" panose="020B0804020202020204" pitchFamily="34" charset="0"/>
                <a:ea typeface="+mj-ea"/>
                <a:cs typeface="+mj-cs"/>
              </a:rPr>
              <a:t>Orange G7: un positionnement B2B Global </a:t>
            </a:r>
          </a:p>
        </p:txBody>
      </p:sp>
    </p:spTree>
    <p:custDataLst>
      <p:tags r:id="rId1"/>
    </p:custDataLst>
    <p:extLst>
      <p:ext uri="{BB962C8B-B14F-4D97-AF65-F5344CB8AC3E}">
        <p14:creationId xmlns:p14="http://schemas.microsoft.com/office/powerpoint/2010/main" val="318879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p:cNvPicPr>
            <a:picLocks noChangeAspect="1"/>
          </p:cNvPicPr>
          <p:nvPr/>
        </p:nvPicPr>
        <p:blipFill rotWithShape="1">
          <a:blip r:embed="rId4">
            <a:extLst>
              <a:ext uri="{28A0092B-C50C-407E-A947-70E740481C1C}">
                <a14:useLocalDpi xmlns:a14="http://schemas.microsoft.com/office/drawing/2010/main" val="0"/>
              </a:ext>
            </a:extLst>
          </a:blip>
          <a:srcRect t="1563" b="14063"/>
          <a:stretch/>
        </p:blipFill>
        <p:spPr>
          <a:xfrm>
            <a:off x="0" y="0"/>
            <a:ext cx="12192000" cy="6858000"/>
          </a:xfrm>
          <a:prstGeom prst="rect">
            <a:avLst/>
          </a:prstGeom>
        </p:spPr>
      </p:pic>
      <p:pic>
        <p:nvPicPr>
          <p:cNvPr id="8" name="Picture 13">
            <a:extLst>
              <a:ext uri="{FF2B5EF4-FFF2-40B4-BE49-F238E27FC236}">
                <a16:creationId xmlns="" xmlns:a16="http://schemas.microsoft.com/office/drawing/2014/main" id="{76550963-D53A-4A74-B516-40935CCBAE17}"/>
              </a:ext>
            </a:extLst>
          </p:cNvPr>
          <p:cNvPicPr>
            <a:picLocks noChangeAspect="1"/>
          </p:cNvPicPr>
          <p:nvPr/>
        </p:nvPicPr>
        <p:blipFill>
          <a:blip r:embed="rId5"/>
          <a:stretch>
            <a:fillRect/>
          </a:stretch>
        </p:blipFill>
        <p:spPr>
          <a:xfrm>
            <a:off x="445649" y="357231"/>
            <a:ext cx="2413620" cy="2415024"/>
          </a:xfrm>
          <a:prstGeom prst="rect">
            <a:avLst/>
          </a:prstGeom>
        </p:spPr>
      </p:pic>
      <p:grpSp>
        <p:nvGrpSpPr>
          <p:cNvPr id="10" name="Group 1">
            <a:extLst>
              <a:ext uri="{FF2B5EF4-FFF2-40B4-BE49-F238E27FC236}">
                <a16:creationId xmlns="" xmlns:a16="http://schemas.microsoft.com/office/drawing/2014/main" id="{74FDE899-C502-4774-89FF-0B4E4BFAB54E}"/>
              </a:ext>
            </a:extLst>
          </p:cNvPr>
          <p:cNvGrpSpPr/>
          <p:nvPr/>
        </p:nvGrpSpPr>
        <p:grpSpPr>
          <a:xfrm>
            <a:off x="3136777" y="500676"/>
            <a:ext cx="2071948" cy="2073153"/>
            <a:chOff x="2303463" y="375506"/>
            <a:chExt cx="1553961" cy="1554865"/>
          </a:xfrm>
        </p:grpSpPr>
        <p:pic>
          <p:nvPicPr>
            <p:cNvPr id="11" name="Picture 14">
              <a:extLst>
                <a:ext uri="{FF2B5EF4-FFF2-40B4-BE49-F238E27FC236}">
                  <a16:creationId xmlns="" xmlns:a16="http://schemas.microsoft.com/office/drawing/2014/main" id="{98707EA3-F77A-4E10-9BDF-259ABA760397}"/>
                </a:ext>
              </a:extLst>
            </p:cNvPr>
            <p:cNvPicPr>
              <a:picLocks noChangeAspect="1"/>
            </p:cNvPicPr>
            <p:nvPr/>
          </p:nvPicPr>
          <p:blipFill>
            <a:blip r:embed="rId6"/>
            <a:stretch>
              <a:fillRect/>
            </a:stretch>
          </p:blipFill>
          <p:spPr>
            <a:xfrm>
              <a:off x="2303463" y="375506"/>
              <a:ext cx="1553961" cy="1554865"/>
            </a:xfrm>
            <a:prstGeom prst="rect">
              <a:avLst/>
            </a:prstGeom>
          </p:spPr>
        </p:pic>
        <p:sp>
          <p:nvSpPr>
            <p:cNvPr id="12" name="TextBox 4">
              <a:extLst>
                <a:ext uri="{FF2B5EF4-FFF2-40B4-BE49-F238E27FC236}">
                  <a16:creationId xmlns="" xmlns:a16="http://schemas.microsoft.com/office/drawing/2014/main" id="{12397A79-61BF-4F56-8806-E89498A5089F}"/>
                </a:ext>
              </a:extLst>
            </p:cNvPr>
            <p:cNvSpPr txBox="1"/>
            <p:nvPr/>
          </p:nvSpPr>
          <p:spPr>
            <a:xfrm flipH="1">
              <a:off x="2412797" y="1029827"/>
              <a:ext cx="1260000" cy="246221"/>
            </a:xfrm>
            <a:prstGeom prst="rect">
              <a:avLst/>
            </a:prstGeom>
          </p:spPr>
          <p:txBody>
            <a:bodyPr wrap="square" lIns="0" tIns="0" rIns="0" bIns="0" rtlCol="0">
              <a:spAutoFit/>
            </a:bodyPr>
            <a:lstStyle/>
            <a:p>
              <a:pPr algn="ctr" defTabSz="1219170">
                <a:defRPr/>
              </a:pPr>
              <a:r>
                <a:rPr lang="en-US" sz="2100" dirty="0">
                  <a:latin typeface="Helvetica 75 Bold"/>
                </a:rPr>
                <a:t>Cloud</a:t>
              </a:r>
              <a:endParaRPr lang="en-GB" sz="2100" dirty="0" err="1">
                <a:latin typeface="Helvetica 75 Bold"/>
              </a:endParaRPr>
            </a:p>
          </p:txBody>
        </p:sp>
      </p:grpSp>
      <p:sp>
        <p:nvSpPr>
          <p:cNvPr id="9" name="TextBox 3">
            <a:extLst>
              <a:ext uri="{FF2B5EF4-FFF2-40B4-BE49-F238E27FC236}">
                <a16:creationId xmlns="" xmlns:a16="http://schemas.microsoft.com/office/drawing/2014/main" id="{943ED4F9-1C97-4058-8B02-7850FDD1749A}"/>
              </a:ext>
            </a:extLst>
          </p:cNvPr>
          <p:cNvSpPr txBox="1"/>
          <p:nvPr/>
        </p:nvSpPr>
        <p:spPr>
          <a:xfrm flipH="1">
            <a:off x="805535" y="1412023"/>
            <a:ext cx="1680000" cy="276999"/>
          </a:xfrm>
          <a:prstGeom prst="rect">
            <a:avLst/>
          </a:prstGeom>
        </p:spPr>
        <p:txBody>
          <a:bodyPr wrap="square" lIns="0" tIns="0" rIns="0" bIns="0" rtlCol="0">
            <a:spAutoFit/>
          </a:bodyPr>
          <a:lstStyle/>
          <a:p>
            <a:pPr algn="ctr" defTabSz="1219170"/>
            <a:r>
              <a:rPr lang="en-US" dirty="0" err="1">
                <a:solidFill>
                  <a:schemeClr val="tx1"/>
                </a:solidFill>
                <a:latin typeface="Helvetica 75 Bold"/>
                <a:ea typeface="+mn-ea"/>
                <a:cs typeface="+mn-cs"/>
              </a:rPr>
              <a:t>Flexibilité</a:t>
            </a:r>
            <a:endParaRPr lang="en-GB" sz="2100" dirty="0" err="1">
              <a:latin typeface="Helvetica 75 Bold"/>
            </a:endParaRPr>
          </a:p>
        </p:txBody>
      </p:sp>
    </p:spTree>
    <p:custDataLst>
      <p:tags r:id="rId1"/>
    </p:custDataLst>
    <p:extLst>
      <p:ext uri="{BB962C8B-B14F-4D97-AF65-F5344CB8AC3E}">
        <p14:creationId xmlns:p14="http://schemas.microsoft.com/office/powerpoint/2010/main" val="280700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1D81A99-0398-4413-B76C-355E815FD5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8288" y="1"/>
            <a:ext cx="10123712" cy="6857999"/>
          </a:xfrm>
          <a:prstGeom prst="rect">
            <a:avLst/>
          </a:prstGeom>
        </p:spPr>
      </p:pic>
      <p:pic>
        <p:nvPicPr>
          <p:cNvPr id="19" name="Picture 18">
            <a:extLst>
              <a:ext uri="{FF2B5EF4-FFF2-40B4-BE49-F238E27FC236}">
                <a16:creationId xmlns:a16="http://schemas.microsoft.com/office/drawing/2014/main" xmlns="" id="{15222A5E-79D7-4A40-AAD7-E7634EBB2CB8}"/>
              </a:ext>
            </a:extLst>
          </p:cNvPr>
          <p:cNvPicPr>
            <a:picLocks noChangeAspect="1"/>
          </p:cNvPicPr>
          <p:nvPr/>
        </p:nvPicPr>
        <p:blipFill>
          <a:blip r:embed="rId5"/>
          <a:stretch>
            <a:fillRect/>
          </a:stretch>
        </p:blipFill>
        <p:spPr>
          <a:xfrm>
            <a:off x="438437" y="357718"/>
            <a:ext cx="1203539" cy="1204239"/>
          </a:xfrm>
          <a:prstGeom prst="rect">
            <a:avLst/>
          </a:prstGeom>
        </p:spPr>
      </p:pic>
      <p:sp>
        <p:nvSpPr>
          <p:cNvPr id="4" name="TextBox 3">
            <a:extLst>
              <a:ext uri="{FF2B5EF4-FFF2-40B4-BE49-F238E27FC236}">
                <a16:creationId xmlns:a16="http://schemas.microsoft.com/office/drawing/2014/main" xmlns="" id="{BDC964D4-D497-4A0A-9C83-5C92506057B4}"/>
              </a:ext>
            </a:extLst>
          </p:cNvPr>
          <p:cNvSpPr txBox="1"/>
          <p:nvPr/>
        </p:nvSpPr>
        <p:spPr>
          <a:xfrm flipH="1">
            <a:off x="518726" y="857244"/>
            <a:ext cx="1026549" cy="205184"/>
          </a:xfrm>
          <a:prstGeom prst="rect">
            <a:avLst/>
          </a:prstGeom>
        </p:spPr>
        <p:txBody>
          <a:bodyPr wrap="square" lIns="0" tIns="0" rIns="0" bIns="0" rtlCol="0">
            <a:spAutoFit/>
          </a:bodyPr>
          <a:lstStyle/>
          <a:p>
            <a:pPr algn="ctr" defTabSz="1219170">
              <a:defRPr/>
            </a:pPr>
            <a:r>
              <a:rPr lang="en-US" sz="1300" dirty="0">
                <a:solidFill>
                  <a:srgbClr val="FFFFFF"/>
                </a:solidFill>
                <a:latin typeface="Helvetica 75 Bold"/>
              </a:rPr>
              <a:t>Cloud</a:t>
            </a:r>
            <a:endParaRPr lang="en-GB" sz="1300" dirty="0" err="1">
              <a:solidFill>
                <a:srgbClr val="FFFFFF"/>
              </a:solidFill>
              <a:latin typeface="Helvetica 75 Bold"/>
            </a:endParaRPr>
          </a:p>
        </p:txBody>
      </p:sp>
      <p:sp>
        <p:nvSpPr>
          <p:cNvPr id="23" name="Rectangle 22"/>
          <p:cNvSpPr/>
          <p:nvPr/>
        </p:nvSpPr>
        <p:spPr>
          <a:xfrm>
            <a:off x="429882" y="2169481"/>
            <a:ext cx="1204239" cy="834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fr-FR" sz="2100" dirty="0">
                <a:solidFill>
                  <a:schemeClr val="accent1"/>
                </a:solidFill>
              </a:rPr>
              <a:t>Vos enjeux</a:t>
            </a:r>
          </a:p>
        </p:txBody>
      </p:sp>
      <p:sp>
        <p:nvSpPr>
          <p:cNvPr id="27" name="Rectangle 26">
            <a:extLst>
              <a:ext uri="{FF2B5EF4-FFF2-40B4-BE49-F238E27FC236}">
                <a16:creationId xmlns="" xmlns:a16="http://schemas.microsoft.com/office/drawing/2014/main" id="{21C47A83-408A-4921-BD98-187874D67C54}"/>
              </a:ext>
            </a:extLst>
          </p:cNvPr>
          <p:cNvSpPr/>
          <p:nvPr/>
        </p:nvSpPr>
        <p:spPr>
          <a:xfrm flipH="1">
            <a:off x="5092908" y="2041611"/>
            <a:ext cx="4922759" cy="1297596"/>
          </a:xfrm>
          <a:prstGeom prst="rect">
            <a:avLst/>
          </a:prstGeom>
          <a:solidFill>
            <a:schemeClr val="tx2"/>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2351941" tIns="143996" rIns="479988" bIns="143996" rtlCol="0" anchor="ctr"/>
          <a:lstStyle/>
          <a:p>
            <a:pPr defTabSz="1219170">
              <a:lnSpc>
                <a:spcPct val="90000"/>
              </a:lnSpc>
            </a:pPr>
            <a:r>
              <a:rPr lang="fr-FR" altLang="fr-FR" sz="1400" dirty="0">
                <a:solidFill>
                  <a:schemeClr val="bg1"/>
                </a:solidFill>
                <a:sym typeface="Helvetica" charset="0"/>
              </a:rPr>
              <a:t>des nouvelles dépenses IT iront vers le Cloud en 2020</a:t>
            </a:r>
          </a:p>
        </p:txBody>
      </p:sp>
      <p:sp>
        <p:nvSpPr>
          <p:cNvPr id="31" name="Rectangle 30">
            <a:extLst>
              <a:ext uri="{FF2B5EF4-FFF2-40B4-BE49-F238E27FC236}">
                <a16:creationId xmlns="" xmlns:a16="http://schemas.microsoft.com/office/drawing/2014/main" id="{18A565C6-5CB2-4CF2-95C0-38F03A3AF86E}"/>
              </a:ext>
            </a:extLst>
          </p:cNvPr>
          <p:cNvSpPr/>
          <p:nvPr/>
        </p:nvSpPr>
        <p:spPr>
          <a:xfrm>
            <a:off x="5159051" y="2074855"/>
            <a:ext cx="2019383" cy="1231107"/>
          </a:xfrm>
          <a:prstGeom prst="rect">
            <a:avLst/>
          </a:prstGeom>
          <a:solidFill>
            <a:schemeClr val="tx2"/>
          </a:solidFill>
        </p:spPr>
        <p:txBody>
          <a:bodyPr wrap="square" lIns="119997" tIns="60958" rIns="121917" bIns="60958">
            <a:spAutoFit/>
          </a:bodyPr>
          <a:lstStyle/>
          <a:p>
            <a:pPr defTabSz="1219170">
              <a:defRPr/>
            </a:pPr>
            <a:r>
              <a:rPr lang="en-GB" altLang="fr-FR" sz="7200" dirty="0">
                <a:solidFill>
                  <a:srgbClr val="FFFFFF"/>
                </a:solidFill>
                <a:latin typeface="Helvetica 75 Bold"/>
                <a:ea typeface="Helvetica" charset="0"/>
                <a:cs typeface="Helvetica" charset="0"/>
              </a:rPr>
              <a:t>35</a:t>
            </a:r>
            <a:r>
              <a:rPr lang="en-GB" altLang="fr-FR" sz="4300" dirty="0">
                <a:solidFill>
                  <a:srgbClr val="FFFFFF"/>
                </a:solidFill>
                <a:latin typeface="Helvetica 75 Bold"/>
                <a:ea typeface="Helvetica" charset="0"/>
                <a:cs typeface="Helvetica" charset="0"/>
              </a:rPr>
              <a:t>%</a:t>
            </a:r>
            <a:endParaRPr lang="en-US" sz="7200" dirty="0">
              <a:solidFill>
                <a:srgbClr val="FFFFFF"/>
              </a:solidFill>
              <a:latin typeface="Helvetica 75 Bold"/>
            </a:endParaRPr>
          </a:p>
        </p:txBody>
      </p:sp>
      <p:sp>
        <p:nvSpPr>
          <p:cNvPr id="32" name="Rectangle 31"/>
          <p:cNvSpPr/>
          <p:nvPr/>
        </p:nvSpPr>
        <p:spPr>
          <a:xfrm>
            <a:off x="9772850" y="2043959"/>
            <a:ext cx="2423429" cy="1295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defTabSz="1219170">
              <a:lnSpc>
                <a:spcPct val="90000"/>
              </a:lnSpc>
            </a:pPr>
            <a:r>
              <a:rPr lang="fr-FR" altLang="fr-FR" sz="1400" dirty="0">
                <a:solidFill>
                  <a:schemeClr val="bg1"/>
                </a:solidFill>
                <a:sym typeface="Helvetica" charset="0"/>
              </a:rPr>
              <a:t>Comment réussir votre transformation vers le cloud ,à votre rythme, tout en rénovant l’existant ?</a:t>
            </a:r>
          </a:p>
        </p:txBody>
      </p:sp>
      <p:cxnSp>
        <p:nvCxnSpPr>
          <p:cNvPr id="33" name="Straight Connector 9">
            <a:extLst>
              <a:ext uri="{FF2B5EF4-FFF2-40B4-BE49-F238E27FC236}">
                <a16:creationId xmlns="" xmlns:a16="http://schemas.microsoft.com/office/drawing/2014/main" id="{D1AC3206-B526-4EA1-BE11-99FD726FF250}"/>
              </a:ext>
            </a:extLst>
          </p:cNvPr>
          <p:cNvCxnSpPr>
            <a:cxnSpLocks/>
          </p:cNvCxnSpPr>
          <p:nvPr/>
        </p:nvCxnSpPr>
        <p:spPr>
          <a:xfrm>
            <a:off x="9705021" y="2059223"/>
            <a:ext cx="0" cy="1279984"/>
          </a:xfrm>
          <a:prstGeom prst="line">
            <a:avLst/>
          </a:prstGeom>
          <a:ln w="317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 xmlns:a16="http://schemas.microsoft.com/office/drawing/2014/main" id="{21C47A83-408A-4921-BD98-187874D67C54}"/>
              </a:ext>
            </a:extLst>
          </p:cNvPr>
          <p:cNvSpPr/>
          <p:nvPr/>
        </p:nvSpPr>
        <p:spPr>
          <a:xfrm flipH="1">
            <a:off x="5084346" y="634547"/>
            <a:ext cx="5125213" cy="1297596"/>
          </a:xfrm>
          <a:prstGeom prst="rect">
            <a:avLst/>
          </a:pr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2351941" tIns="143996" rIns="479988" bIns="143996" rtlCol="0" anchor="ctr"/>
          <a:lstStyle/>
          <a:p>
            <a:pPr>
              <a:lnSpc>
                <a:spcPct val="90000"/>
              </a:lnSpc>
            </a:pPr>
            <a:r>
              <a:rPr lang="fr-FR" sz="1400" dirty="0"/>
              <a:t>des grandes entreprises iront vers des approches multi-cloud d’ici à </a:t>
            </a:r>
            <a:r>
              <a:rPr lang="fr-FR" sz="1400" dirty="0" smtClean="0"/>
              <a:t>2021</a:t>
            </a:r>
            <a:endParaRPr lang="fr-FR" altLang="fr-FR" sz="1400" kern="0" dirty="0">
              <a:solidFill>
                <a:srgbClr val="FFFFFF"/>
              </a:solidFill>
              <a:latin typeface="Helvetica 75 Bold" panose="020B0804020202020204" pitchFamily="34" charset="0"/>
              <a:ea typeface="Helvetica" charset="0"/>
              <a:cs typeface="Helvetica" charset="0"/>
              <a:sym typeface="Helvetica" charset="0"/>
            </a:endParaRPr>
          </a:p>
        </p:txBody>
      </p:sp>
      <p:sp>
        <p:nvSpPr>
          <p:cNvPr id="35" name="Rectangle 34">
            <a:extLst>
              <a:ext uri="{FF2B5EF4-FFF2-40B4-BE49-F238E27FC236}">
                <a16:creationId xmlns="" xmlns:a16="http://schemas.microsoft.com/office/drawing/2014/main" id="{18A565C6-5CB2-4CF2-95C0-38F03A3AF86E}"/>
              </a:ext>
            </a:extLst>
          </p:cNvPr>
          <p:cNvSpPr/>
          <p:nvPr/>
        </p:nvSpPr>
        <p:spPr>
          <a:xfrm>
            <a:off x="5150490" y="667791"/>
            <a:ext cx="2019383" cy="1231107"/>
          </a:xfrm>
          <a:prstGeom prst="rect">
            <a:avLst/>
          </a:prstGeom>
          <a:solidFill>
            <a:schemeClr val="bg2"/>
          </a:solidFill>
        </p:spPr>
        <p:txBody>
          <a:bodyPr wrap="square" lIns="119997" tIns="60958" rIns="121917" bIns="60958">
            <a:spAutoFit/>
          </a:bodyPr>
          <a:lstStyle/>
          <a:p>
            <a:pPr defTabSz="1219170">
              <a:defRPr/>
            </a:pPr>
            <a:r>
              <a:rPr lang="en-GB" altLang="fr-FR" sz="7200" dirty="0">
                <a:solidFill>
                  <a:srgbClr val="FFFFFF"/>
                </a:solidFill>
                <a:latin typeface="Helvetica 75 Bold"/>
                <a:ea typeface="Helvetica" charset="0"/>
                <a:cs typeface="Helvetica" charset="0"/>
              </a:rPr>
              <a:t>70</a:t>
            </a:r>
            <a:r>
              <a:rPr lang="en-GB" altLang="fr-FR" sz="4300" dirty="0">
                <a:solidFill>
                  <a:srgbClr val="FFFFFF"/>
                </a:solidFill>
                <a:latin typeface="Helvetica 75 Bold"/>
                <a:ea typeface="Helvetica" charset="0"/>
                <a:cs typeface="Helvetica" charset="0"/>
              </a:rPr>
              <a:t>%</a:t>
            </a:r>
            <a:endParaRPr lang="en-US" sz="7200" dirty="0">
              <a:solidFill>
                <a:srgbClr val="FFFFFF"/>
              </a:solidFill>
              <a:latin typeface="Helvetica 75 Bold"/>
            </a:endParaRPr>
          </a:p>
        </p:txBody>
      </p:sp>
      <p:sp>
        <p:nvSpPr>
          <p:cNvPr id="36" name="Rectangle 35"/>
          <p:cNvSpPr/>
          <p:nvPr/>
        </p:nvSpPr>
        <p:spPr>
          <a:xfrm>
            <a:off x="9764288" y="636895"/>
            <a:ext cx="2423429" cy="1295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defTabSz="1219170">
              <a:lnSpc>
                <a:spcPct val="90000"/>
              </a:lnSpc>
            </a:pPr>
            <a:r>
              <a:rPr lang="fr-FR" sz="1400" dirty="0">
                <a:solidFill>
                  <a:schemeClr val="bg1"/>
                </a:solidFill>
              </a:rPr>
              <a:t>Comment assurer le support et le management de vos applications et de vos plateformes de services </a:t>
            </a:r>
            <a:endParaRPr lang="fr-FR" altLang="fr-FR" sz="1400" dirty="0">
              <a:solidFill>
                <a:schemeClr val="bg1"/>
              </a:solidFill>
              <a:sym typeface="Helvetica" charset="0"/>
            </a:endParaRPr>
          </a:p>
        </p:txBody>
      </p:sp>
      <p:cxnSp>
        <p:nvCxnSpPr>
          <p:cNvPr id="37" name="Straight Connector 9">
            <a:extLst>
              <a:ext uri="{FF2B5EF4-FFF2-40B4-BE49-F238E27FC236}">
                <a16:creationId xmlns="" xmlns:a16="http://schemas.microsoft.com/office/drawing/2014/main" id="{D1AC3206-B526-4EA1-BE11-99FD726FF250}"/>
              </a:ext>
            </a:extLst>
          </p:cNvPr>
          <p:cNvCxnSpPr>
            <a:cxnSpLocks/>
          </p:cNvCxnSpPr>
          <p:nvPr/>
        </p:nvCxnSpPr>
        <p:spPr>
          <a:xfrm>
            <a:off x="9696460" y="652159"/>
            <a:ext cx="0" cy="1279984"/>
          </a:xfrm>
          <a:prstGeom prst="line">
            <a:avLst/>
          </a:prstGeom>
          <a:ln w="317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 xmlns:a16="http://schemas.microsoft.com/office/drawing/2014/main" id="{21C47A83-408A-4921-BD98-187874D67C54}"/>
              </a:ext>
            </a:extLst>
          </p:cNvPr>
          <p:cNvSpPr/>
          <p:nvPr/>
        </p:nvSpPr>
        <p:spPr>
          <a:xfrm flipH="1">
            <a:off x="5092907" y="3510599"/>
            <a:ext cx="5116653" cy="1297596"/>
          </a:xfrm>
          <a:prstGeom prst="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2351941" tIns="143996" rIns="479988" bIns="143996" rtlCol="0" anchor="ctr"/>
          <a:lstStyle/>
          <a:p>
            <a:pPr defTabSz="950360">
              <a:lnSpc>
                <a:spcPct val="90000"/>
              </a:lnSpc>
              <a:defRPr/>
            </a:pPr>
            <a:r>
              <a:rPr lang="fr-FR" altLang="fr-FR" sz="1400" dirty="0">
                <a:solidFill>
                  <a:srgbClr val="FFFFFF"/>
                </a:solidFill>
                <a:cs typeface="Helvetica" charset="0"/>
              </a:rPr>
              <a:t>L’adoption d’Applications </a:t>
            </a:r>
            <a:br>
              <a:rPr lang="fr-FR" altLang="fr-FR" sz="1400" dirty="0">
                <a:solidFill>
                  <a:srgbClr val="FFFFFF"/>
                </a:solidFill>
                <a:cs typeface="Helvetica" charset="0"/>
              </a:rPr>
            </a:br>
            <a:r>
              <a:rPr lang="fr-FR" altLang="fr-FR" sz="1400" dirty="0">
                <a:solidFill>
                  <a:srgbClr val="FFFFFF"/>
                </a:solidFill>
                <a:cs typeface="Helvetica" charset="0"/>
              </a:rPr>
              <a:t>Cloud Native va doubler</a:t>
            </a:r>
          </a:p>
          <a:p>
            <a:pPr defTabSz="950360">
              <a:lnSpc>
                <a:spcPct val="90000"/>
              </a:lnSpc>
              <a:defRPr/>
            </a:pPr>
            <a:r>
              <a:rPr lang="fr-FR" altLang="fr-FR" sz="1400" dirty="0">
                <a:solidFill>
                  <a:srgbClr val="FFFFFF"/>
                </a:solidFill>
                <a:cs typeface="Helvetica" charset="0"/>
              </a:rPr>
              <a:t>d’ici </a:t>
            </a:r>
            <a:r>
              <a:rPr lang="fr-FR" altLang="fr-FR" sz="1400" dirty="0" smtClean="0">
                <a:solidFill>
                  <a:srgbClr val="FFFFFF"/>
                </a:solidFill>
                <a:cs typeface="Helvetica" charset="0"/>
              </a:rPr>
              <a:t>2021 </a:t>
            </a:r>
            <a:r>
              <a:rPr lang="fr-FR" altLang="fr-FR" sz="1400" dirty="0">
                <a:solidFill>
                  <a:srgbClr val="FFFFFF"/>
                </a:solidFill>
                <a:cs typeface="Helvetica" charset="0"/>
              </a:rPr>
              <a:t>pour atteindre </a:t>
            </a:r>
            <a:r>
              <a:rPr lang="fr-FR" altLang="fr-FR" sz="1400" dirty="0" smtClean="0">
                <a:solidFill>
                  <a:srgbClr val="FFFFFF"/>
                </a:solidFill>
                <a:cs typeface="Helvetica" charset="0"/>
              </a:rPr>
              <a:t>42</a:t>
            </a:r>
            <a:r>
              <a:rPr lang="fr-FR" altLang="fr-FR" sz="1400" dirty="0">
                <a:solidFill>
                  <a:srgbClr val="FFFFFF"/>
                </a:solidFill>
                <a:cs typeface="Helvetica" charset="0"/>
              </a:rPr>
              <a:t>%</a:t>
            </a:r>
          </a:p>
        </p:txBody>
      </p:sp>
      <p:sp>
        <p:nvSpPr>
          <p:cNvPr id="39" name="Rectangle 38">
            <a:extLst>
              <a:ext uri="{FF2B5EF4-FFF2-40B4-BE49-F238E27FC236}">
                <a16:creationId xmlns="" xmlns:a16="http://schemas.microsoft.com/office/drawing/2014/main" id="{18A565C6-5CB2-4CF2-95C0-38F03A3AF86E}"/>
              </a:ext>
            </a:extLst>
          </p:cNvPr>
          <p:cNvSpPr/>
          <p:nvPr/>
        </p:nvSpPr>
        <p:spPr>
          <a:xfrm>
            <a:off x="5159051" y="3543843"/>
            <a:ext cx="2019383" cy="1231107"/>
          </a:xfrm>
          <a:prstGeom prst="rect">
            <a:avLst/>
          </a:prstGeom>
          <a:solidFill>
            <a:schemeClr val="accent2"/>
          </a:solidFill>
        </p:spPr>
        <p:txBody>
          <a:bodyPr wrap="square" lIns="119997" tIns="60958" rIns="121917" bIns="60958">
            <a:spAutoFit/>
          </a:bodyPr>
          <a:lstStyle/>
          <a:p>
            <a:pPr defTabSz="1219170">
              <a:defRPr/>
            </a:pPr>
            <a:r>
              <a:rPr lang="en-GB" altLang="fr-FR" sz="7200" dirty="0">
                <a:solidFill>
                  <a:srgbClr val="FFFFFF"/>
                </a:solidFill>
                <a:latin typeface="Helvetica 75 Bold"/>
                <a:ea typeface="Helvetica" charset="0"/>
                <a:cs typeface="Helvetica" charset="0"/>
              </a:rPr>
              <a:t>x2</a:t>
            </a:r>
            <a:endParaRPr lang="en-US" sz="7200" dirty="0">
              <a:solidFill>
                <a:srgbClr val="FFFFFF"/>
              </a:solidFill>
              <a:latin typeface="Helvetica 75 Bold"/>
            </a:endParaRPr>
          </a:p>
        </p:txBody>
      </p:sp>
      <p:sp>
        <p:nvSpPr>
          <p:cNvPr id="40" name="Rectangle 39"/>
          <p:cNvSpPr/>
          <p:nvPr/>
        </p:nvSpPr>
        <p:spPr>
          <a:xfrm>
            <a:off x="9772850" y="3512947"/>
            <a:ext cx="2423429" cy="12952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defTabSz="1219170">
              <a:lnSpc>
                <a:spcPct val="90000"/>
              </a:lnSpc>
            </a:pPr>
            <a:r>
              <a:rPr lang="fr-FR" sz="1400" dirty="0">
                <a:solidFill>
                  <a:schemeClr val="bg1"/>
                </a:solidFill>
              </a:rPr>
              <a:t>Comment optimiser le fonctionnement de vos applications pour plus de réactivité, d’agilité ? </a:t>
            </a:r>
          </a:p>
        </p:txBody>
      </p:sp>
      <p:cxnSp>
        <p:nvCxnSpPr>
          <p:cNvPr id="41" name="Straight Connector 9">
            <a:extLst>
              <a:ext uri="{FF2B5EF4-FFF2-40B4-BE49-F238E27FC236}">
                <a16:creationId xmlns="" xmlns:a16="http://schemas.microsoft.com/office/drawing/2014/main" id="{D1AC3206-B526-4EA1-BE11-99FD726FF250}"/>
              </a:ext>
            </a:extLst>
          </p:cNvPr>
          <p:cNvCxnSpPr>
            <a:cxnSpLocks/>
          </p:cNvCxnSpPr>
          <p:nvPr/>
        </p:nvCxnSpPr>
        <p:spPr>
          <a:xfrm>
            <a:off x="9705021" y="3528211"/>
            <a:ext cx="0" cy="1279984"/>
          </a:xfrm>
          <a:prstGeom prst="line">
            <a:avLst/>
          </a:prstGeom>
          <a:ln w="317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5147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4FBCBFF-6738-456A-AB41-853A59962E6A}"/>
              </a:ext>
            </a:extLst>
          </p:cNvPr>
          <p:cNvSpPr/>
          <p:nvPr/>
        </p:nvSpPr>
        <p:spPr>
          <a:xfrm>
            <a:off x="5466415" y="4094901"/>
            <a:ext cx="3366309" cy="2763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31989" tIns="287993" rIns="143996" bIns="287993" rtlCol="0" anchor="ctr"/>
          <a:lstStyle/>
          <a:p>
            <a:pPr defTabSz="1219170">
              <a:lnSpc>
                <a:spcPct val="90000"/>
              </a:lnSpc>
              <a:spcBef>
                <a:spcPts val="1067"/>
              </a:spcBef>
              <a:spcAft>
                <a:spcPts val="533"/>
              </a:spcAft>
              <a:buSzPct val="100000"/>
            </a:pPr>
            <a:r>
              <a:rPr lang="fr-FR" altLang="fr-FR" b="1" dirty="0" smtClean="0">
                <a:solidFill>
                  <a:schemeClr val="bg1"/>
                </a:solidFill>
                <a:latin typeface="Helvetica" pitchFamily="34" charset="0"/>
                <a:ea typeface="Helvetica" charset="0"/>
                <a:cs typeface="Helvetica" charset="0"/>
                <a:sym typeface="Helvetica" charset="0"/>
              </a:rPr>
              <a:t>Migrer vers le cloud</a:t>
            </a:r>
          </a:p>
          <a:p>
            <a:pPr defTabSz="1219170">
              <a:lnSpc>
                <a:spcPct val="90000"/>
              </a:lnSpc>
              <a:spcBef>
                <a:spcPts val="1067"/>
              </a:spcBef>
              <a:spcAft>
                <a:spcPts val="533"/>
              </a:spcAft>
              <a:buSzPct val="100000"/>
            </a:pPr>
            <a:r>
              <a:rPr lang="fr-FR" sz="1600" dirty="0">
                <a:solidFill>
                  <a:schemeClr val="bg1"/>
                </a:solidFill>
                <a:latin typeface="Helvetica" pitchFamily="34" charset="0"/>
                <a:ea typeface="ＭＳ Ｐゴシック" pitchFamily="34" charset="-128"/>
              </a:rPr>
              <a:t>Nous avons les experts du cloud, de la sécurité et du réseau  pour soutenir pleinement votre stratégie de migration vers le Cloud</a:t>
            </a:r>
          </a:p>
        </p:txBody>
      </p:sp>
      <p:sp>
        <p:nvSpPr>
          <p:cNvPr id="13" name="Rectangle 12">
            <a:extLst>
              <a:ext uri="{FF2B5EF4-FFF2-40B4-BE49-F238E27FC236}">
                <a16:creationId xmlns:a16="http://schemas.microsoft.com/office/drawing/2014/main" xmlns="" id="{923D37AD-E936-46B7-8945-F9F8603A569A}"/>
              </a:ext>
            </a:extLst>
          </p:cNvPr>
          <p:cNvSpPr/>
          <p:nvPr/>
        </p:nvSpPr>
        <p:spPr>
          <a:xfrm>
            <a:off x="8832724" y="1339689"/>
            <a:ext cx="3366309" cy="2755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31989" tIns="287993" rIns="143996" bIns="287993" rtlCol="0" anchor="ctr"/>
          <a:lstStyle/>
          <a:p>
            <a:pPr defTabSz="950360">
              <a:lnSpc>
                <a:spcPct val="90000"/>
              </a:lnSpc>
              <a:spcAft>
                <a:spcPts val="533"/>
              </a:spcAft>
            </a:pPr>
            <a:r>
              <a:rPr lang="fr-FR" b="1" dirty="0" smtClean="0">
                <a:solidFill>
                  <a:schemeClr val="bg1"/>
                </a:solidFill>
                <a:latin typeface="Helvetica" pitchFamily="34" charset="0"/>
                <a:ea typeface="ＭＳ Ｐゴシック" pitchFamily="34" charset="-128"/>
              </a:rPr>
              <a:t>Dimensionner vos plateformes </a:t>
            </a:r>
            <a:endParaRPr lang="fr-FR" b="1" dirty="0">
              <a:solidFill>
                <a:schemeClr val="bg1"/>
              </a:solidFill>
              <a:latin typeface="Helvetica" pitchFamily="34" charset="0"/>
              <a:ea typeface="ＭＳ Ｐゴシック" pitchFamily="34" charset="-128"/>
            </a:endParaRPr>
          </a:p>
          <a:p>
            <a:pPr defTabSz="1219170">
              <a:lnSpc>
                <a:spcPct val="90000"/>
              </a:lnSpc>
              <a:spcAft>
                <a:spcPts val="533"/>
              </a:spcAft>
              <a:buSzPct val="100000"/>
            </a:pPr>
            <a:endParaRPr lang="fr-FR" altLang="fr-FR" sz="1600" dirty="0">
              <a:solidFill>
                <a:schemeClr val="bg1"/>
              </a:solidFill>
              <a:latin typeface="Helvetica" pitchFamily="34" charset="0"/>
              <a:ea typeface="Helvetica" charset="0"/>
              <a:cs typeface="Helvetica" charset="0"/>
              <a:sym typeface="Helvetica" charset="0"/>
            </a:endParaRPr>
          </a:p>
          <a:p>
            <a:pPr defTabSz="1219170">
              <a:lnSpc>
                <a:spcPct val="90000"/>
              </a:lnSpc>
              <a:spcAft>
                <a:spcPts val="533"/>
              </a:spcAft>
              <a:buSzPct val="100000"/>
            </a:pPr>
            <a:r>
              <a:rPr lang="fr-FR" altLang="fr-FR" sz="1600" dirty="0">
                <a:solidFill>
                  <a:schemeClr val="bg1"/>
                </a:solidFill>
                <a:latin typeface="Helvetica" pitchFamily="34" charset="0"/>
                <a:ea typeface="Helvetica" charset="0"/>
                <a:cs typeface="Helvetica" charset="0"/>
                <a:sym typeface="Helvetica" charset="0"/>
              </a:rPr>
              <a:t>L’analyse des données massives issues de nos activités d’opérateur nous a conduit à maitriser l’optimisation des ressources de stockage et de calcul</a:t>
            </a:r>
          </a:p>
        </p:txBody>
      </p:sp>
      <p:sp>
        <p:nvSpPr>
          <p:cNvPr id="14" name="Rectangle 13">
            <a:extLst>
              <a:ext uri="{FF2B5EF4-FFF2-40B4-BE49-F238E27FC236}">
                <a16:creationId xmlns:a16="http://schemas.microsoft.com/office/drawing/2014/main" xmlns="" id="{744F00BB-B6E7-4C42-842F-BBB39C86A48E}"/>
              </a:ext>
            </a:extLst>
          </p:cNvPr>
          <p:cNvSpPr/>
          <p:nvPr/>
        </p:nvSpPr>
        <p:spPr>
          <a:xfrm>
            <a:off x="5466415" y="1344826"/>
            <a:ext cx="3366309" cy="27552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31989" tIns="287993" rIns="143996" bIns="287993" rtlCol="0" anchor="ctr"/>
          <a:lstStyle/>
          <a:p>
            <a:pPr defTabSz="1219170">
              <a:lnSpc>
                <a:spcPct val="90000"/>
              </a:lnSpc>
              <a:spcAft>
                <a:spcPts val="533"/>
              </a:spcAft>
              <a:buSzPct val="100000"/>
            </a:pPr>
            <a:r>
              <a:rPr lang="fr-FR" altLang="fr-FR" b="1" dirty="0">
                <a:solidFill>
                  <a:schemeClr val="tx1">
                    <a:lumMod val="50000"/>
                    <a:lumOff val="50000"/>
                  </a:schemeClr>
                </a:solidFill>
                <a:latin typeface="Helvetica" pitchFamily="34" charset="0"/>
                <a:ea typeface="Helvetica" charset="0"/>
                <a:cs typeface="Helvetica" charset="0"/>
                <a:sym typeface="Helvetica" charset="0"/>
              </a:rPr>
              <a:t>Fiabiliser votre cloud</a:t>
            </a:r>
          </a:p>
          <a:p>
            <a:pPr defTabSz="1219170">
              <a:lnSpc>
                <a:spcPct val="90000"/>
              </a:lnSpc>
              <a:spcAft>
                <a:spcPts val="533"/>
              </a:spcAft>
              <a:buSzPct val="100000"/>
            </a:pPr>
            <a:endParaRPr lang="fr-FR" altLang="fr-FR" sz="1900" b="1" dirty="0">
              <a:solidFill>
                <a:schemeClr val="tx1">
                  <a:lumMod val="50000"/>
                  <a:lumOff val="50000"/>
                </a:schemeClr>
              </a:solidFill>
              <a:latin typeface="Helvetica" pitchFamily="34" charset="0"/>
              <a:ea typeface="Helvetica" charset="0"/>
              <a:cs typeface="Helvetica" charset="0"/>
              <a:sym typeface="Helvetica" charset="0"/>
            </a:endParaRPr>
          </a:p>
          <a:p>
            <a:pPr defTabSz="1219170">
              <a:lnSpc>
                <a:spcPct val="90000"/>
              </a:lnSpc>
              <a:spcAft>
                <a:spcPts val="533"/>
              </a:spcAft>
              <a:buSzPct val="100000"/>
            </a:pPr>
            <a:r>
              <a:rPr lang="fr-FR" altLang="fr-FR" sz="1600" dirty="0">
                <a:solidFill>
                  <a:schemeClr val="tx1">
                    <a:lumMod val="50000"/>
                    <a:lumOff val="50000"/>
                  </a:schemeClr>
                </a:solidFill>
                <a:latin typeface="Helvetica" pitchFamily="34" charset="0"/>
                <a:ea typeface="Helvetica" charset="0"/>
                <a:cs typeface="Helvetica" charset="0"/>
                <a:sym typeface="Helvetica" charset="0"/>
              </a:rPr>
              <a:t>Notre pôle d’expertise en cyberdéfense évalue les risques sur votre cloud. Vos données peuvent être hébergées dans nos datacenters dans le respect des règlements les plus stricts</a:t>
            </a:r>
          </a:p>
        </p:txBody>
      </p:sp>
      <p:sp>
        <p:nvSpPr>
          <p:cNvPr id="21" name="Rectangle 20">
            <a:extLst>
              <a:ext uri="{FF2B5EF4-FFF2-40B4-BE49-F238E27FC236}">
                <a16:creationId xmlns:a16="http://schemas.microsoft.com/office/drawing/2014/main" xmlns="" id="{50173409-E07A-4522-A0D0-124A1441449C}"/>
              </a:ext>
            </a:extLst>
          </p:cNvPr>
          <p:cNvSpPr/>
          <p:nvPr/>
        </p:nvSpPr>
        <p:spPr>
          <a:xfrm flipH="1">
            <a:off x="2064000" y="1"/>
            <a:ext cx="10128000" cy="13448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GB" dirty="0">
              <a:solidFill>
                <a:srgbClr val="000000"/>
              </a:solidFill>
            </a:endParaRPr>
          </a:p>
        </p:txBody>
      </p:sp>
      <p:sp>
        <p:nvSpPr>
          <p:cNvPr id="15" name="Rectangle 14">
            <a:extLst>
              <a:ext uri="{FF2B5EF4-FFF2-40B4-BE49-F238E27FC236}">
                <a16:creationId xmlns:a16="http://schemas.microsoft.com/office/drawing/2014/main" xmlns="" id="{4EE8BD14-F0C9-493C-BD97-1CAD84B8E797}"/>
              </a:ext>
            </a:extLst>
          </p:cNvPr>
          <p:cNvSpPr/>
          <p:nvPr/>
        </p:nvSpPr>
        <p:spPr>
          <a:xfrm>
            <a:off x="2063999" y="1346202"/>
            <a:ext cx="3402415" cy="5511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35992" tIns="287993" rIns="239994" bIns="287993" rtlCol="0" anchor="ctr"/>
          <a:lstStyle/>
          <a:p>
            <a:pPr defTabSz="1219170">
              <a:lnSpc>
                <a:spcPct val="90000"/>
              </a:lnSpc>
              <a:spcAft>
                <a:spcPts val="1333"/>
              </a:spcAft>
              <a:buClr>
                <a:srgbClr val="FF7900"/>
              </a:buClr>
              <a:buSzPct val="100000"/>
            </a:pPr>
            <a:r>
              <a:rPr lang="en-GB" sz="2400" dirty="0" err="1">
                <a:solidFill>
                  <a:srgbClr val="FFFFFF"/>
                </a:solidFill>
                <a:latin typeface="Helvetica" pitchFamily="34" charset="0"/>
              </a:rPr>
              <a:t>Une</a:t>
            </a:r>
            <a:r>
              <a:rPr lang="en-GB" sz="2400" dirty="0">
                <a:solidFill>
                  <a:srgbClr val="FFFFFF"/>
                </a:solidFill>
                <a:latin typeface="Helvetica" pitchFamily="34" charset="0"/>
              </a:rPr>
              <a:t> position de leader </a:t>
            </a:r>
            <a:r>
              <a:rPr lang="en-GB" sz="2400" dirty="0" err="1">
                <a:solidFill>
                  <a:srgbClr val="FFFFFF"/>
                </a:solidFill>
                <a:latin typeface="Helvetica" pitchFamily="34" charset="0"/>
              </a:rPr>
              <a:t>reconnue</a:t>
            </a:r>
            <a:r>
              <a:rPr lang="en-GB" sz="2400" dirty="0">
                <a:solidFill>
                  <a:srgbClr val="FFFFFF"/>
                </a:solidFill>
                <a:latin typeface="Helvetica" pitchFamily="34" charset="0"/>
              </a:rPr>
              <a:t/>
            </a:r>
            <a:br>
              <a:rPr lang="en-GB" sz="2400" dirty="0">
                <a:solidFill>
                  <a:srgbClr val="FFFFFF"/>
                </a:solidFill>
                <a:latin typeface="Helvetica" pitchFamily="34" charset="0"/>
              </a:rPr>
            </a:br>
            <a:r>
              <a:rPr lang="en-GB" sz="1900" dirty="0">
                <a:solidFill>
                  <a:srgbClr val="FFFFFF"/>
                </a:solidFill>
                <a:latin typeface="Helvetica" pitchFamily="34" charset="0"/>
              </a:rPr>
              <a:t> </a:t>
            </a:r>
          </a:p>
          <a:p>
            <a:pPr marL="182875" indent="-182875" defTabSz="1219170">
              <a:lnSpc>
                <a:spcPct val="90000"/>
              </a:lnSpc>
              <a:spcAft>
                <a:spcPts val="1333"/>
              </a:spcAft>
              <a:buClr>
                <a:srgbClr val="FF7900"/>
              </a:buClr>
              <a:buSzPct val="100000"/>
              <a:buFont typeface="Wingdings" panose="05000000000000000000" pitchFamily="2" charset="2"/>
              <a:buChar char="§"/>
            </a:pPr>
            <a:r>
              <a:rPr lang="en-GB" sz="1600" dirty="0">
                <a:solidFill>
                  <a:schemeClr val="bg2"/>
                </a:solidFill>
                <a:latin typeface="Helvetica" pitchFamily="34" charset="0"/>
              </a:rPr>
              <a:t>No1</a:t>
            </a:r>
            <a:r>
              <a:rPr lang="en-GB" sz="1600" dirty="0">
                <a:solidFill>
                  <a:srgbClr val="FFFFFF"/>
                </a:solidFill>
                <a:latin typeface="Helvetica" pitchFamily="34" charset="0"/>
              </a:rPr>
              <a:t> </a:t>
            </a:r>
            <a:r>
              <a:rPr lang="fr-FR" sz="1600" dirty="0">
                <a:solidFill>
                  <a:srgbClr val="FFFFFF"/>
                </a:solidFill>
                <a:latin typeface="Helvetica" pitchFamily="34" charset="0"/>
              </a:rPr>
              <a:t>des fournisseurs de services d’infrastructures cloud                            </a:t>
            </a:r>
            <a:endParaRPr lang="fr-FR" sz="1600" dirty="0" smtClean="0">
              <a:solidFill>
                <a:srgbClr val="FFFFFF"/>
              </a:solidFill>
              <a:latin typeface="Helvetica" pitchFamily="34" charset="0"/>
            </a:endParaRPr>
          </a:p>
          <a:p>
            <a:pPr marL="182875" indent="-182875" defTabSz="1219170">
              <a:lnSpc>
                <a:spcPct val="90000"/>
              </a:lnSpc>
              <a:spcAft>
                <a:spcPts val="1333"/>
              </a:spcAft>
              <a:buClr>
                <a:srgbClr val="FF7900"/>
              </a:buClr>
              <a:buSzPct val="100000"/>
              <a:buFont typeface="Wingdings" panose="05000000000000000000" pitchFamily="2" charset="2"/>
              <a:buChar char="§"/>
            </a:pPr>
            <a:r>
              <a:rPr lang="fr-FR" sz="1600" dirty="0" smtClean="0">
                <a:solidFill>
                  <a:srgbClr val="FFFFFF"/>
                </a:solidFill>
                <a:latin typeface="Helvetica" pitchFamily="34" charset="0"/>
              </a:rPr>
              <a:t>fournisseur </a:t>
            </a:r>
            <a:r>
              <a:rPr lang="fr-FR" sz="1600" dirty="0">
                <a:solidFill>
                  <a:srgbClr val="FFFFFF"/>
                </a:solidFill>
                <a:latin typeface="Helvetica" pitchFamily="34" charset="0"/>
              </a:rPr>
              <a:t>de solutions cloud </a:t>
            </a:r>
            <a:r>
              <a:rPr lang="fr-FR" sz="1600" dirty="0" err="1">
                <a:solidFill>
                  <a:srgbClr val="FFFFFF"/>
                </a:solidFill>
                <a:latin typeface="Helvetica" pitchFamily="34" charset="0"/>
              </a:rPr>
              <a:t>computing</a:t>
            </a:r>
            <a:r>
              <a:rPr lang="fr-FR" sz="1600" dirty="0">
                <a:solidFill>
                  <a:srgbClr val="FFFFFF"/>
                </a:solidFill>
                <a:latin typeface="Helvetica" pitchFamily="34" charset="0"/>
              </a:rPr>
              <a:t>, toutes catégories  confondues    </a:t>
            </a:r>
            <a:endParaRPr lang="fr-FR" sz="1600" dirty="0" smtClean="0">
              <a:solidFill>
                <a:srgbClr val="FFFFFF"/>
              </a:solidFill>
              <a:latin typeface="Helvetica" pitchFamily="34" charset="0"/>
            </a:endParaRPr>
          </a:p>
          <a:p>
            <a:pPr marL="182875" indent="-182875" defTabSz="1219170">
              <a:lnSpc>
                <a:spcPct val="90000"/>
              </a:lnSpc>
              <a:spcAft>
                <a:spcPts val="1333"/>
              </a:spcAft>
              <a:buClr>
                <a:srgbClr val="FF7900"/>
              </a:buClr>
              <a:buSzPct val="100000"/>
              <a:buFont typeface="Wingdings" panose="05000000000000000000" pitchFamily="2" charset="2"/>
              <a:buChar char="§"/>
            </a:pPr>
            <a:r>
              <a:rPr lang="fr-FR" sz="1600" dirty="0" smtClean="0">
                <a:solidFill>
                  <a:srgbClr val="FF7900"/>
                </a:solidFill>
                <a:latin typeface="Helvetica" pitchFamily="34" charset="0"/>
              </a:rPr>
              <a:t>160 </a:t>
            </a:r>
            <a:r>
              <a:rPr lang="fr-FR" sz="1600" dirty="0">
                <a:solidFill>
                  <a:schemeClr val="bg2"/>
                </a:solidFill>
                <a:latin typeface="Helvetica" pitchFamily="34" charset="0"/>
              </a:rPr>
              <a:t>millions </a:t>
            </a:r>
            <a:r>
              <a:rPr lang="fr-FR" sz="1600" dirty="0">
                <a:solidFill>
                  <a:schemeClr val="bg1"/>
                </a:solidFill>
                <a:latin typeface="Helvetica" pitchFamily="34" charset="0"/>
              </a:rPr>
              <a:t/>
            </a:r>
            <a:br>
              <a:rPr lang="fr-FR" sz="1600" dirty="0">
                <a:solidFill>
                  <a:schemeClr val="bg1"/>
                </a:solidFill>
                <a:latin typeface="Helvetica" pitchFamily="34" charset="0"/>
              </a:rPr>
            </a:br>
            <a:r>
              <a:rPr lang="fr-FR" sz="1600" dirty="0">
                <a:solidFill>
                  <a:schemeClr val="bg1"/>
                </a:solidFill>
                <a:latin typeface="Helvetica" pitchFamily="34" charset="0"/>
              </a:rPr>
              <a:t>de données </a:t>
            </a:r>
            <a:r>
              <a:rPr lang="fr-FR" sz="1600" dirty="0">
                <a:solidFill>
                  <a:srgbClr val="FFFFFF"/>
                </a:solidFill>
                <a:latin typeface="Helvetica" pitchFamily="34" charset="0"/>
              </a:rPr>
              <a:t>traitées par </a:t>
            </a:r>
            <a:r>
              <a:rPr lang="fr-FR" sz="1600" dirty="0" smtClean="0">
                <a:solidFill>
                  <a:srgbClr val="FFFFFF"/>
                </a:solidFill>
                <a:latin typeface="Helvetica" pitchFamily="34" charset="0"/>
              </a:rPr>
              <a:t>Orange G7 </a:t>
            </a:r>
            <a:r>
              <a:rPr lang="fr-FR" sz="1600" dirty="0">
                <a:solidFill>
                  <a:srgbClr val="FFFFFF"/>
                </a:solidFill>
                <a:latin typeface="Helvetica" pitchFamily="34" charset="0"/>
              </a:rPr>
              <a:t>chaque minute</a:t>
            </a:r>
            <a:endParaRPr lang="en-GB" sz="1600" dirty="0">
              <a:solidFill>
                <a:srgbClr val="FFFFFF"/>
              </a:solidFill>
              <a:latin typeface="Helvetica" pitchFamily="34" charset="0"/>
            </a:endParaRPr>
          </a:p>
          <a:p>
            <a:pPr marL="182875" indent="-182875" defTabSz="1219170">
              <a:lnSpc>
                <a:spcPct val="90000"/>
              </a:lnSpc>
              <a:spcAft>
                <a:spcPts val="1333"/>
              </a:spcAft>
              <a:buClr>
                <a:srgbClr val="FF7900"/>
              </a:buClr>
              <a:buSzPct val="100000"/>
              <a:buFont typeface="Wingdings" panose="05000000000000000000" pitchFamily="2" charset="2"/>
              <a:buChar char="§"/>
            </a:pPr>
            <a:r>
              <a:rPr lang="en-GB" sz="1600" dirty="0">
                <a:solidFill>
                  <a:schemeClr val="bg2"/>
                </a:solidFill>
                <a:latin typeface="Helvetica" pitchFamily="34" charset="0"/>
              </a:rPr>
              <a:t>1600</a:t>
            </a:r>
            <a:r>
              <a:rPr lang="en-GB" sz="1600" dirty="0">
                <a:solidFill>
                  <a:srgbClr val="FFFFFF"/>
                </a:solidFill>
                <a:latin typeface="Helvetica" pitchFamily="34" charset="0"/>
              </a:rPr>
              <a:t> experts pour </a:t>
            </a:r>
            <a:r>
              <a:rPr lang="en-GB" sz="1600" dirty="0" err="1">
                <a:solidFill>
                  <a:srgbClr val="FFFFFF"/>
                </a:solidFill>
                <a:latin typeface="Helvetica" pitchFamily="34" charset="0"/>
              </a:rPr>
              <a:t>vous</a:t>
            </a:r>
            <a:r>
              <a:rPr lang="en-GB" sz="1600" dirty="0">
                <a:solidFill>
                  <a:srgbClr val="FFFFFF"/>
                </a:solidFill>
                <a:latin typeface="Helvetica" pitchFamily="34" charset="0"/>
              </a:rPr>
              <a:t> </a:t>
            </a:r>
            <a:r>
              <a:rPr lang="en-GB" sz="1600" dirty="0" err="1">
                <a:solidFill>
                  <a:srgbClr val="FFFFFF"/>
                </a:solidFill>
                <a:latin typeface="Helvetica" pitchFamily="34" charset="0"/>
              </a:rPr>
              <a:t>accompagner</a:t>
            </a:r>
            <a:endParaRPr lang="en-GB" sz="1600" dirty="0">
              <a:solidFill>
                <a:srgbClr val="FFFFFF"/>
              </a:solidFill>
              <a:latin typeface="Helvetica" pitchFamily="34" charset="0"/>
            </a:endParaRPr>
          </a:p>
          <a:p>
            <a:pPr marL="182875" indent="-182875" defTabSz="1219170">
              <a:lnSpc>
                <a:spcPct val="90000"/>
              </a:lnSpc>
              <a:spcAft>
                <a:spcPts val="1333"/>
              </a:spcAft>
              <a:buClr>
                <a:srgbClr val="FF7900"/>
              </a:buClr>
              <a:buSzPct val="100000"/>
              <a:buFont typeface="Wingdings" panose="05000000000000000000" pitchFamily="2" charset="2"/>
              <a:buChar char="§"/>
            </a:pPr>
            <a:r>
              <a:rPr lang="en-GB" sz="1600" dirty="0">
                <a:solidFill>
                  <a:schemeClr val="bg2"/>
                </a:solidFill>
                <a:latin typeface="Helvetica" pitchFamily="34" charset="0"/>
              </a:rPr>
              <a:t>20</a:t>
            </a:r>
            <a:r>
              <a:rPr lang="en-GB" sz="1600" dirty="0">
                <a:solidFill>
                  <a:srgbClr val="FFFFFF"/>
                </a:solidFill>
                <a:latin typeface="Helvetica" pitchFamily="34" charset="0"/>
              </a:rPr>
              <a:t> </a:t>
            </a:r>
            <a:r>
              <a:rPr lang="en-GB" sz="1600" dirty="0" err="1">
                <a:solidFill>
                  <a:srgbClr val="FFFFFF"/>
                </a:solidFill>
                <a:latin typeface="Helvetica" pitchFamily="34" charset="0"/>
              </a:rPr>
              <a:t>ans</a:t>
            </a:r>
            <a:r>
              <a:rPr lang="en-GB" sz="1600" dirty="0">
                <a:solidFill>
                  <a:srgbClr val="FFFFFF"/>
                </a:solidFill>
                <a:latin typeface="Helvetica" pitchFamily="34" charset="0"/>
              </a:rPr>
              <a:t> </a:t>
            </a:r>
            <a:r>
              <a:rPr lang="en-GB" sz="1600" dirty="0" err="1">
                <a:solidFill>
                  <a:srgbClr val="FFFFFF"/>
                </a:solidFill>
                <a:latin typeface="Helvetica" pitchFamily="34" charset="0"/>
              </a:rPr>
              <a:t>d’expérience</a:t>
            </a:r>
            <a:r>
              <a:rPr lang="en-GB" sz="1600" dirty="0">
                <a:solidFill>
                  <a:srgbClr val="FFFFFF"/>
                </a:solidFill>
                <a:latin typeface="Helvetica" pitchFamily="34" charset="0"/>
              </a:rPr>
              <a:t> </a:t>
            </a:r>
            <a:r>
              <a:rPr lang="en-GB" sz="1600" dirty="0" err="1">
                <a:solidFill>
                  <a:srgbClr val="FFFFFF"/>
                </a:solidFill>
                <a:latin typeface="Helvetica" pitchFamily="34" charset="0"/>
              </a:rPr>
              <a:t>dans</a:t>
            </a:r>
            <a:r>
              <a:rPr lang="en-GB" sz="1600" dirty="0">
                <a:solidFill>
                  <a:srgbClr val="FFFFFF"/>
                </a:solidFill>
                <a:latin typeface="Helvetica" pitchFamily="34" charset="0"/>
              </a:rPr>
              <a:t> le design et la migration </a:t>
            </a:r>
            <a:r>
              <a:rPr lang="en-GB" sz="1600" dirty="0" err="1">
                <a:solidFill>
                  <a:srgbClr val="FFFFFF"/>
                </a:solidFill>
                <a:latin typeface="Helvetica" pitchFamily="34" charset="0"/>
              </a:rPr>
              <a:t>d’applications</a:t>
            </a:r>
            <a:r>
              <a:rPr lang="en-GB" sz="1600" dirty="0">
                <a:solidFill>
                  <a:srgbClr val="FFFFFF"/>
                </a:solidFill>
                <a:latin typeface="Helvetica" pitchFamily="34" charset="0"/>
              </a:rPr>
              <a:t> IT</a:t>
            </a:r>
          </a:p>
        </p:txBody>
      </p:sp>
      <p:pic>
        <p:nvPicPr>
          <p:cNvPr id="29" name="Picture 28">
            <a:extLst>
              <a:ext uri="{FF2B5EF4-FFF2-40B4-BE49-F238E27FC236}">
                <a16:creationId xmlns:a16="http://schemas.microsoft.com/office/drawing/2014/main" xmlns="" id="{00CC8CA3-557A-4B57-974C-06BC3F5C7821}"/>
              </a:ext>
            </a:extLst>
          </p:cNvPr>
          <p:cNvPicPr>
            <a:picLocks noChangeAspect="1"/>
          </p:cNvPicPr>
          <p:nvPr/>
        </p:nvPicPr>
        <p:blipFill>
          <a:blip r:embed="rId4"/>
          <a:stretch>
            <a:fillRect/>
          </a:stretch>
        </p:blipFill>
        <p:spPr>
          <a:xfrm>
            <a:off x="438437" y="357718"/>
            <a:ext cx="1203539" cy="1204239"/>
          </a:xfrm>
          <a:prstGeom prst="rect">
            <a:avLst/>
          </a:prstGeom>
        </p:spPr>
      </p:pic>
      <p:sp>
        <p:nvSpPr>
          <p:cNvPr id="30" name="TextBox 29">
            <a:extLst>
              <a:ext uri="{FF2B5EF4-FFF2-40B4-BE49-F238E27FC236}">
                <a16:creationId xmlns:a16="http://schemas.microsoft.com/office/drawing/2014/main" xmlns="" id="{1F68BEBE-44BE-4302-9176-85FCAE7A3CFC}"/>
              </a:ext>
            </a:extLst>
          </p:cNvPr>
          <p:cNvSpPr txBox="1"/>
          <p:nvPr/>
        </p:nvSpPr>
        <p:spPr>
          <a:xfrm flipH="1">
            <a:off x="518726" y="857244"/>
            <a:ext cx="1026549" cy="205184"/>
          </a:xfrm>
          <a:prstGeom prst="rect">
            <a:avLst/>
          </a:prstGeom>
        </p:spPr>
        <p:txBody>
          <a:bodyPr wrap="square" lIns="0" tIns="0" rIns="0" bIns="0" rtlCol="0">
            <a:spAutoFit/>
          </a:bodyPr>
          <a:lstStyle/>
          <a:p>
            <a:pPr algn="ctr" defTabSz="1219170">
              <a:defRPr/>
            </a:pPr>
            <a:r>
              <a:rPr lang="en-US" sz="1300" dirty="0">
                <a:solidFill>
                  <a:srgbClr val="FFFFFF"/>
                </a:solidFill>
                <a:latin typeface="Helvetica 75 Bold"/>
              </a:rPr>
              <a:t>Cloud</a:t>
            </a:r>
            <a:endParaRPr lang="en-GB" sz="1300" dirty="0" err="1">
              <a:solidFill>
                <a:srgbClr val="FFFFFF"/>
              </a:solidFill>
              <a:latin typeface="Helvetica 75 Bold"/>
            </a:endParaRPr>
          </a:p>
        </p:txBody>
      </p:sp>
      <p:sp>
        <p:nvSpPr>
          <p:cNvPr id="37" name="Rectangle 36">
            <a:extLst>
              <a:ext uri="{FF2B5EF4-FFF2-40B4-BE49-F238E27FC236}">
                <a16:creationId xmlns:a16="http://schemas.microsoft.com/office/drawing/2014/main" xmlns="" id="{10E364E0-DE86-4C9D-A694-5959201E4412}"/>
              </a:ext>
            </a:extLst>
          </p:cNvPr>
          <p:cNvSpPr/>
          <p:nvPr/>
        </p:nvSpPr>
        <p:spPr>
          <a:xfrm>
            <a:off x="8825691" y="4100037"/>
            <a:ext cx="3366309" cy="2757963"/>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lIns="431989" tIns="287993" rIns="143996" bIns="287993" rtlCol="0" anchor="ctr"/>
          <a:lstStyle/>
          <a:p>
            <a:pPr>
              <a:lnSpc>
                <a:spcPct val="90000"/>
              </a:lnSpc>
              <a:spcAft>
                <a:spcPts val="533"/>
              </a:spcAft>
              <a:defRPr/>
            </a:pPr>
            <a:r>
              <a:rPr lang="fr-FR" b="1" dirty="0" smtClean="0">
                <a:solidFill>
                  <a:srgbClr val="FFFFFF"/>
                </a:solidFill>
                <a:latin typeface="Helvetica" pitchFamily="34" charset="0"/>
              </a:rPr>
              <a:t>Connecter  vos clouds</a:t>
            </a:r>
          </a:p>
          <a:p>
            <a:pPr>
              <a:lnSpc>
                <a:spcPct val="90000"/>
              </a:lnSpc>
              <a:spcAft>
                <a:spcPts val="533"/>
              </a:spcAft>
              <a:defRPr/>
            </a:pPr>
            <a:endParaRPr lang="fr-FR" b="1" dirty="0">
              <a:solidFill>
                <a:srgbClr val="FFFFFF"/>
              </a:solidFill>
              <a:latin typeface="Helvetica" pitchFamily="34" charset="0"/>
            </a:endParaRPr>
          </a:p>
          <a:p>
            <a:pPr>
              <a:lnSpc>
                <a:spcPct val="90000"/>
              </a:lnSpc>
              <a:spcAft>
                <a:spcPts val="533"/>
              </a:spcAft>
              <a:defRPr/>
            </a:pPr>
            <a:r>
              <a:rPr lang="fr-FR" sz="1600" dirty="0">
                <a:solidFill>
                  <a:srgbClr val="FFFFFF"/>
                </a:solidFill>
                <a:latin typeface="Helvetica" pitchFamily="34" charset="0"/>
              </a:rPr>
              <a:t>Nos réseaux sécurisés transportent vos données entre les utilisateurs et nos datacenters dans le monde entier</a:t>
            </a:r>
          </a:p>
        </p:txBody>
      </p:sp>
      <p:sp>
        <p:nvSpPr>
          <p:cNvPr id="35" name="Text Placeholder 3">
            <a:extLst>
              <a:ext uri="{FF2B5EF4-FFF2-40B4-BE49-F238E27FC236}">
                <a16:creationId xmlns:a16="http://schemas.microsoft.com/office/drawing/2014/main" xmlns="" id="{874A8260-F913-47C5-8EA5-37987E7D2562}"/>
              </a:ext>
            </a:extLst>
          </p:cNvPr>
          <p:cNvSpPr txBox="1">
            <a:spLocks/>
          </p:cNvSpPr>
          <p:nvPr/>
        </p:nvSpPr>
        <p:spPr>
          <a:xfrm>
            <a:off x="2399590" y="265906"/>
            <a:ext cx="8129119" cy="1003180"/>
          </a:xfrm>
          <a:prstGeom prst="rect">
            <a:avLst/>
          </a:prstGeom>
        </p:spPr>
        <p:txBody>
          <a:bodyPr lIns="121917" tIns="60958" rIns="121917" bIns="60958">
            <a:no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buClr>
                <a:srgbClr val="FFFFFF"/>
              </a:buClr>
            </a:pPr>
            <a:r>
              <a:rPr lang="en-GB" sz="2700" dirty="0">
                <a:solidFill>
                  <a:srgbClr val="000000"/>
                </a:solidFill>
              </a:rPr>
              <a:t>Qui </a:t>
            </a:r>
            <a:r>
              <a:rPr lang="en-GB" sz="2700" dirty="0" err="1" smtClean="0">
                <a:solidFill>
                  <a:srgbClr val="000000"/>
                </a:solidFill>
              </a:rPr>
              <a:t>d’autre</a:t>
            </a:r>
            <a:r>
              <a:rPr lang="en-GB" sz="2700" dirty="0">
                <a:solidFill>
                  <a:srgbClr val="000000"/>
                </a:solidFill>
              </a:rPr>
              <a:t> </a:t>
            </a:r>
            <a:r>
              <a:rPr lang="en-GB" sz="2700" dirty="0" err="1" smtClean="0">
                <a:solidFill>
                  <a:srgbClr val="000000"/>
                </a:solidFill>
              </a:rPr>
              <a:t>qu’</a:t>
            </a:r>
            <a:r>
              <a:rPr lang="en-GB" sz="2700" dirty="0" err="1" smtClean="0">
                <a:solidFill>
                  <a:srgbClr val="FF7900"/>
                </a:solidFill>
              </a:rPr>
              <a:t>Orange</a:t>
            </a:r>
            <a:r>
              <a:rPr lang="en-GB" sz="2700" dirty="0" smtClean="0">
                <a:solidFill>
                  <a:srgbClr val="FF7900"/>
                </a:solidFill>
              </a:rPr>
              <a:t> G7?</a:t>
            </a:r>
            <a:endParaRPr lang="en-GB" sz="2700" dirty="0">
              <a:solidFill>
                <a:srgbClr val="FF7900"/>
              </a:solidFill>
            </a:endParaRPr>
          </a:p>
        </p:txBody>
      </p:sp>
      <p:grpSp>
        <p:nvGrpSpPr>
          <p:cNvPr id="36" name="Group 15">
            <a:extLst>
              <a:ext uri="{FF2B5EF4-FFF2-40B4-BE49-F238E27FC236}">
                <a16:creationId xmlns:a16="http://schemas.microsoft.com/office/drawing/2014/main" xmlns="" id="{E45FEBB3-718E-4705-AD41-EBA46AFBD8EC}"/>
              </a:ext>
            </a:extLst>
          </p:cNvPr>
          <p:cNvGrpSpPr/>
          <p:nvPr/>
        </p:nvGrpSpPr>
        <p:grpSpPr>
          <a:xfrm>
            <a:off x="9338116" y="357717"/>
            <a:ext cx="2506784" cy="624000"/>
            <a:chOff x="7003587" y="268288"/>
            <a:chExt cx="1880088" cy="468000"/>
          </a:xfrm>
        </p:grpSpPr>
        <p:sp>
          <p:nvSpPr>
            <p:cNvPr id="38" name="Rectangle 37">
              <a:extLst>
                <a:ext uri="{FF2B5EF4-FFF2-40B4-BE49-F238E27FC236}">
                  <a16:creationId xmlns:a16="http://schemas.microsoft.com/office/drawing/2014/main" xmlns="" id="{1F14D766-323A-4A4D-B3D7-1EE8BCC83E94}"/>
                </a:ext>
              </a:extLst>
            </p:cNvPr>
            <p:cNvSpPr/>
            <p:nvPr/>
          </p:nvSpPr>
          <p:spPr>
            <a:xfrm>
              <a:off x="7057587" y="373558"/>
              <a:ext cx="1772088" cy="257459"/>
            </a:xfrm>
            <a:prstGeom prst="rect">
              <a:avLst/>
            </a:prstGeom>
            <a:noFill/>
            <a:ln w="1905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2100" dirty="0">
                <a:solidFill>
                  <a:srgbClr val="000000"/>
                </a:solidFill>
              </a:endParaRPr>
            </a:p>
          </p:txBody>
        </p:sp>
        <p:sp>
          <p:nvSpPr>
            <p:cNvPr id="39" name="Oval 5">
              <a:extLst>
                <a:ext uri="{FF2B5EF4-FFF2-40B4-BE49-F238E27FC236}">
                  <a16:creationId xmlns:a16="http://schemas.microsoft.com/office/drawing/2014/main" xmlns="" id="{75552C5E-E5B1-4657-9135-5F5B49CFA969}"/>
                </a:ext>
              </a:extLst>
            </p:cNvPr>
            <p:cNvSpPr>
              <a:spLocks noChangeAspect="1"/>
            </p:cNvSpPr>
            <p:nvPr/>
          </p:nvSpPr>
          <p:spPr>
            <a:xfrm>
              <a:off x="7321039" y="268288"/>
              <a:ext cx="209162" cy="20916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defRPr/>
              </a:pPr>
              <a:endParaRPr lang="en-GB" sz="1500" dirty="0">
                <a:solidFill>
                  <a:srgbClr val="FFFFFF"/>
                </a:solidFill>
              </a:endParaRPr>
            </a:p>
          </p:txBody>
        </p:sp>
        <p:sp>
          <p:nvSpPr>
            <p:cNvPr id="40" name="Oval 6">
              <a:extLst>
                <a:ext uri="{FF2B5EF4-FFF2-40B4-BE49-F238E27FC236}">
                  <a16:creationId xmlns:a16="http://schemas.microsoft.com/office/drawing/2014/main" xmlns="" id="{41D364E1-FA30-4BB4-8FAA-DB161E7DC1D4}"/>
                </a:ext>
              </a:extLst>
            </p:cNvPr>
            <p:cNvSpPr>
              <a:spLocks noChangeAspect="1"/>
            </p:cNvSpPr>
            <p:nvPr/>
          </p:nvSpPr>
          <p:spPr>
            <a:xfrm>
              <a:off x="7580044" y="268288"/>
              <a:ext cx="209162" cy="20916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defRPr/>
              </a:pPr>
              <a:endParaRPr lang="en-GB" sz="1500" dirty="0">
                <a:solidFill>
                  <a:srgbClr val="FFFFFF"/>
                </a:solidFill>
              </a:endParaRPr>
            </a:p>
          </p:txBody>
        </p:sp>
        <p:sp>
          <p:nvSpPr>
            <p:cNvPr id="41" name="Oval 8">
              <a:extLst>
                <a:ext uri="{FF2B5EF4-FFF2-40B4-BE49-F238E27FC236}">
                  <a16:creationId xmlns:a16="http://schemas.microsoft.com/office/drawing/2014/main" xmlns="" id="{953BAA83-053A-41BE-AF8F-7E4FF4120135}"/>
                </a:ext>
              </a:extLst>
            </p:cNvPr>
            <p:cNvSpPr>
              <a:spLocks noChangeAspect="1"/>
            </p:cNvSpPr>
            <p:nvPr/>
          </p:nvSpPr>
          <p:spPr>
            <a:xfrm>
              <a:off x="8098055" y="268288"/>
              <a:ext cx="209162" cy="20916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endParaRPr lang="en-GB" sz="1500" dirty="0">
                <a:solidFill>
                  <a:srgbClr val="FFFFFF"/>
                </a:solidFill>
              </a:endParaRPr>
            </a:p>
          </p:txBody>
        </p:sp>
        <p:sp>
          <p:nvSpPr>
            <p:cNvPr id="42" name="Oval 9">
              <a:extLst>
                <a:ext uri="{FF2B5EF4-FFF2-40B4-BE49-F238E27FC236}">
                  <a16:creationId xmlns:a16="http://schemas.microsoft.com/office/drawing/2014/main" xmlns="" id="{BEA493E7-1E52-4447-B3C9-FCA348E1DBB3}"/>
                </a:ext>
              </a:extLst>
            </p:cNvPr>
            <p:cNvSpPr>
              <a:spLocks noChangeAspect="1"/>
            </p:cNvSpPr>
            <p:nvPr/>
          </p:nvSpPr>
          <p:spPr>
            <a:xfrm>
              <a:off x="8357061" y="268288"/>
              <a:ext cx="209162" cy="20916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endParaRPr lang="en-GB" sz="1500" dirty="0">
                <a:solidFill>
                  <a:srgbClr val="FFFFFF"/>
                </a:solidFill>
              </a:endParaRPr>
            </a:p>
          </p:txBody>
        </p:sp>
        <p:sp>
          <p:nvSpPr>
            <p:cNvPr id="43" name="Oval 12">
              <a:extLst>
                <a:ext uri="{FF2B5EF4-FFF2-40B4-BE49-F238E27FC236}">
                  <a16:creationId xmlns:a16="http://schemas.microsoft.com/office/drawing/2014/main" xmlns="" id="{A210A0DD-D41E-4059-8822-7195875B2F40}"/>
                </a:ext>
              </a:extLst>
            </p:cNvPr>
            <p:cNvSpPr/>
            <p:nvPr/>
          </p:nvSpPr>
          <p:spPr>
            <a:xfrm>
              <a:off x="7321039" y="527126"/>
              <a:ext cx="1245185" cy="20916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defRPr/>
              </a:pPr>
              <a:endParaRPr lang="en-GB" sz="1500" dirty="0">
                <a:solidFill>
                  <a:srgbClr val="FFFFFF"/>
                </a:solidFill>
              </a:endParaRPr>
            </a:p>
          </p:txBody>
        </p:sp>
        <p:sp>
          <p:nvSpPr>
            <p:cNvPr id="44" name="Oval 7">
              <a:extLst>
                <a:ext uri="{FF2B5EF4-FFF2-40B4-BE49-F238E27FC236}">
                  <a16:creationId xmlns:a16="http://schemas.microsoft.com/office/drawing/2014/main" xmlns="" id="{D2DD0E21-EC98-4C30-BE5F-FF04A247DA66}"/>
                </a:ext>
              </a:extLst>
            </p:cNvPr>
            <p:cNvSpPr>
              <a:spLocks noChangeAspect="1"/>
            </p:cNvSpPr>
            <p:nvPr/>
          </p:nvSpPr>
          <p:spPr>
            <a:xfrm>
              <a:off x="7839050" y="268288"/>
              <a:ext cx="209162" cy="20916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defRPr/>
              </a:pPr>
              <a:endParaRPr lang="en-GB" sz="1500" dirty="0">
                <a:solidFill>
                  <a:srgbClr val="FFFFFF"/>
                </a:solidFill>
              </a:endParaRPr>
            </a:p>
          </p:txBody>
        </p:sp>
        <p:pic>
          <p:nvPicPr>
            <p:cNvPr id="45" name="TRANSPORT ICON">
              <a:extLst>
                <a:ext uri="{FF2B5EF4-FFF2-40B4-BE49-F238E27FC236}">
                  <a16:creationId xmlns:a16="http://schemas.microsoft.com/office/drawing/2014/main" xmlns="" id="{86362B2B-3B1C-4760-93E8-551DE928A825}"/>
                </a:ext>
              </a:extLst>
            </p:cNvPr>
            <p:cNvPicPr>
              <a:picLocks noChangeAspect="1"/>
            </p:cNvPicPr>
            <p:nvPr/>
          </p:nvPicPr>
          <p:blipFill>
            <a:blip r:embed="rId5"/>
            <a:stretch>
              <a:fillRect/>
            </a:stretch>
          </p:blipFill>
          <p:spPr>
            <a:xfrm>
              <a:off x="7631733" y="319946"/>
              <a:ext cx="105783" cy="105843"/>
            </a:xfrm>
            <a:prstGeom prst="rect">
              <a:avLst/>
            </a:prstGeom>
          </p:spPr>
        </p:pic>
        <p:pic>
          <p:nvPicPr>
            <p:cNvPr id="46" name="SECURE ICON">
              <a:extLst>
                <a:ext uri="{FF2B5EF4-FFF2-40B4-BE49-F238E27FC236}">
                  <a16:creationId xmlns:a16="http://schemas.microsoft.com/office/drawing/2014/main" xmlns="" id="{C4C23DBE-1695-4DCE-AAE3-7655FBD6AB81}"/>
                </a:ext>
              </a:extLst>
            </p:cNvPr>
            <p:cNvPicPr>
              <a:picLocks noChangeAspect="1"/>
            </p:cNvPicPr>
            <p:nvPr/>
          </p:nvPicPr>
          <p:blipFill>
            <a:blip r:embed="rId6"/>
            <a:stretch>
              <a:fillRect/>
            </a:stretch>
          </p:blipFill>
          <p:spPr>
            <a:xfrm>
              <a:off x="7906219" y="319945"/>
              <a:ext cx="74823" cy="105843"/>
            </a:xfrm>
            <a:prstGeom prst="rect">
              <a:avLst/>
            </a:prstGeom>
          </p:spPr>
        </p:pic>
        <p:pic>
          <p:nvPicPr>
            <p:cNvPr id="47" name="STORE ICON">
              <a:extLst>
                <a:ext uri="{FF2B5EF4-FFF2-40B4-BE49-F238E27FC236}">
                  <a16:creationId xmlns:a16="http://schemas.microsoft.com/office/drawing/2014/main" xmlns="" id="{739FBE05-1763-46DA-925B-2454C425B7FA}"/>
                </a:ext>
              </a:extLst>
            </p:cNvPr>
            <p:cNvPicPr>
              <a:picLocks noChangeAspect="1"/>
            </p:cNvPicPr>
            <p:nvPr/>
          </p:nvPicPr>
          <p:blipFill>
            <a:blip r:embed="rId7"/>
            <a:stretch>
              <a:fillRect/>
            </a:stretch>
          </p:blipFill>
          <p:spPr>
            <a:xfrm>
              <a:off x="8149714" y="334767"/>
              <a:ext cx="105843" cy="76198"/>
            </a:xfrm>
            <a:prstGeom prst="rect">
              <a:avLst/>
            </a:prstGeom>
          </p:spPr>
        </p:pic>
        <p:pic>
          <p:nvPicPr>
            <p:cNvPr id="48" name="ANALYSE ICON">
              <a:extLst>
                <a:ext uri="{FF2B5EF4-FFF2-40B4-BE49-F238E27FC236}">
                  <a16:creationId xmlns:a16="http://schemas.microsoft.com/office/drawing/2014/main" xmlns="" id="{AF16F41A-63F8-434B-8302-0618CBB21572}"/>
                </a:ext>
              </a:extLst>
            </p:cNvPr>
            <p:cNvPicPr>
              <a:picLocks noChangeAspect="1"/>
            </p:cNvPicPr>
            <p:nvPr/>
          </p:nvPicPr>
          <p:blipFill>
            <a:blip r:embed="rId8"/>
            <a:stretch>
              <a:fillRect/>
            </a:stretch>
          </p:blipFill>
          <p:spPr>
            <a:xfrm>
              <a:off x="8412528" y="323573"/>
              <a:ext cx="98228" cy="98282"/>
            </a:xfrm>
            <a:prstGeom prst="rect">
              <a:avLst/>
            </a:prstGeom>
          </p:spPr>
        </p:pic>
        <p:pic>
          <p:nvPicPr>
            <p:cNvPr id="49" name="COLLABORATE ICON">
              <a:extLst>
                <a:ext uri="{FF2B5EF4-FFF2-40B4-BE49-F238E27FC236}">
                  <a16:creationId xmlns:a16="http://schemas.microsoft.com/office/drawing/2014/main" xmlns="" id="{8E7C58F5-892F-4C90-B5F4-27D9375D7E9F}"/>
                </a:ext>
              </a:extLst>
            </p:cNvPr>
            <p:cNvPicPr>
              <a:picLocks noChangeAspect="1"/>
            </p:cNvPicPr>
            <p:nvPr/>
          </p:nvPicPr>
          <p:blipFill>
            <a:blip r:embed="rId9"/>
            <a:stretch>
              <a:fillRect/>
            </a:stretch>
          </p:blipFill>
          <p:spPr>
            <a:xfrm>
              <a:off x="7895115" y="589828"/>
              <a:ext cx="97030" cy="98282"/>
            </a:xfrm>
            <a:prstGeom prst="rect">
              <a:avLst/>
            </a:prstGeom>
          </p:spPr>
        </p:pic>
        <p:pic>
          <p:nvPicPr>
            <p:cNvPr id="50" name="Graphic 35">
              <a:extLst>
                <a:ext uri="{FF2B5EF4-FFF2-40B4-BE49-F238E27FC236}">
                  <a16:creationId xmlns:a16="http://schemas.microsoft.com/office/drawing/2014/main" xmlns="" id="{1AD4EA69-7A96-4141-8008-69BA89DC4551}"/>
                </a:ext>
              </a:extLst>
            </p:cNvPr>
            <p:cNvPicPr>
              <a:picLocks noChangeAspect="1"/>
            </p:cNvPicPr>
            <p:nvPr/>
          </p:nvPicPr>
          <p:blipFill>
            <a:blip r:embed="rId10">
              <a:extLst>
                <a:ext uri="{96DAC541-7B7A-43D3-8B79-37D633B846F1}">
                  <asvg:svgBlip xmlns:asvg="http://schemas.microsoft.com/office/drawing/2016/SVG/main" xmlns="" r:embed="rId16"/>
                </a:ext>
              </a:extLst>
            </a:blip>
            <a:stretch>
              <a:fillRect/>
            </a:stretch>
          </p:blipFill>
          <p:spPr>
            <a:xfrm>
              <a:off x="7372760" y="319947"/>
              <a:ext cx="105720" cy="105844"/>
            </a:xfrm>
            <a:prstGeom prst="rect">
              <a:avLst/>
            </a:prstGeom>
          </p:spPr>
        </p:pic>
        <p:sp>
          <p:nvSpPr>
            <p:cNvPr id="51" name="Isosceles Triangle 36">
              <a:extLst>
                <a:ext uri="{FF2B5EF4-FFF2-40B4-BE49-F238E27FC236}">
                  <a16:creationId xmlns:a16="http://schemas.microsoft.com/office/drawing/2014/main" xmlns="" id="{4CDFEA09-0A55-4E8C-AFA7-F192D0E6104E}"/>
                </a:ext>
              </a:extLst>
            </p:cNvPr>
            <p:cNvSpPr>
              <a:spLocks noChangeAspect="1"/>
            </p:cNvSpPr>
            <p:nvPr/>
          </p:nvSpPr>
          <p:spPr>
            <a:xfrm rot="10800000">
              <a:off x="8775675" y="455735"/>
              <a:ext cx="108000" cy="9310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2100" dirty="0">
                <a:solidFill>
                  <a:srgbClr val="000000"/>
                </a:solidFill>
              </a:endParaRPr>
            </a:p>
          </p:txBody>
        </p:sp>
        <p:sp>
          <p:nvSpPr>
            <p:cNvPr id="52" name="Isosceles Triangle 37">
              <a:extLst>
                <a:ext uri="{FF2B5EF4-FFF2-40B4-BE49-F238E27FC236}">
                  <a16:creationId xmlns:a16="http://schemas.microsoft.com/office/drawing/2014/main" xmlns="" id="{5AAE56F6-23A2-4913-88F8-6418B6EF8CD1}"/>
                </a:ext>
              </a:extLst>
            </p:cNvPr>
            <p:cNvSpPr>
              <a:spLocks noChangeAspect="1"/>
            </p:cNvSpPr>
            <p:nvPr/>
          </p:nvSpPr>
          <p:spPr>
            <a:xfrm>
              <a:off x="7003587" y="455735"/>
              <a:ext cx="108000" cy="9310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2100" dirty="0">
                <a:solidFill>
                  <a:srgbClr val="000000"/>
                </a:solidFill>
              </a:endParaRPr>
            </a:p>
          </p:txBody>
        </p:sp>
      </p:grpSp>
      <p:sp>
        <p:nvSpPr>
          <p:cNvPr id="53" name="Rectangle 52">
            <a:extLst>
              <a:ext uri="{FF2B5EF4-FFF2-40B4-BE49-F238E27FC236}">
                <a16:creationId xmlns:a16="http://schemas.microsoft.com/office/drawing/2014/main" xmlns="" id="{F804540D-E496-4BBD-9D85-AF0BCCBC63C3}"/>
              </a:ext>
            </a:extLst>
          </p:cNvPr>
          <p:cNvSpPr/>
          <p:nvPr/>
        </p:nvSpPr>
        <p:spPr>
          <a:xfrm>
            <a:off x="9410116" y="1054437"/>
            <a:ext cx="2362784" cy="662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GB" sz="2100" dirty="0">
              <a:solidFill>
                <a:srgbClr val="000000"/>
              </a:solidFill>
            </a:endParaRPr>
          </a:p>
        </p:txBody>
      </p:sp>
    </p:spTree>
    <p:custDataLst>
      <p:tags r:id="rId1"/>
    </p:custDataLst>
    <p:extLst>
      <p:ext uri="{BB962C8B-B14F-4D97-AF65-F5344CB8AC3E}">
        <p14:creationId xmlns:p14="http://schemas.microsoft.com/office/powerpoint/2010/main" val="141405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group of people sitting at a table&#10;&#10;Description generated with very high confidence">
            <a:extLst>
              <a:ext uri="{FF2B5EF4-FFF2-40B4-BE49-F238E27FC236}">
                <a16:creationId xmlns:a16="http://schemas.microsoft.com/office/drawing/2014/main" xmlns="" id="{E0C05D03-5D32-461E-967D-CB8D0B05745E}"/>
              </a:ext>
            </a:extLst>
          </p:cNvPr>
          <p:cNvPicPr>
            <a:picLocks noChangeAspect="1"/>
          </p:cNvPicPr>
          <p:nvPr/>
        </p:nvPicPr>
        <p:blipFill rotWithShape="1">
          <a:blip r:embed="rId4">
            <a:extLst>
              <a:ext uri="{28A0092B-C50C-407E-A947-70E740481C1C}">
                <a14:useLocalDpi xmlns:a14="http://schemas.microsoft.com/office/drawing/2010/main" val="0"/>
              </a:ext>
            </a:extLst>
          </a:blip>
          <a:srcRect l="49479" t="17104" b="31645"/>
          <a:stretch/>
        </p:blipFill>
        <p:spPr>
          <a:xfrm>
            <a:off x="2059721" y="0"/>
            <a:ext cx="10127996" cy="6858000"/>
          </a:xfrm>
          <a:prstGeom prst="rect">
            <a:avLst/>
          </a:prstGeom>
        </p:spPr>
      </p:pic>
      <p:sp>
        <p:nvSpPr>
          <p:cNvPr id="24" name="Rectangle 23"/>
          <p:cNvSpPr/>
          <p:nvPr/>
        </p:nvSpPr>
        <p:spPr>
          <a:xfrm>
            <a:off x="278422" y="4025735"/>
            <a:ext cx="3562597" cy="1759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fr-FR" sz="2800" b="1" dirty="0" smtClean="0">
                <a:solidFill>
                  <a:schemeClr val="accent1"/>
                </a:solidFill>
              </a:rPr>
              <a:t>Rappel de l’existant, de la vision et du besoin d’INNOV</a:t>
            </a:r>
            <a:endParaRPr lang="fr-FR" sz="2800" b="1" dirty="0">
              <a:solidFill>
                <a:schemeClr val="accent1"/>
              </a:solidFill>
            </a:endParaRPr>
          </a:p>
        </p:txBody>
      </p:sp>
      <p:cxnSp>
        <p:nvCxnSpPr>
          <p:cNvPr id="35" name="Straight Connector 9">
            <a:extLst>
              <a:ext uri="{FF2B5EF4-FFF2-40B4-BE49-F238E27FC236}">
                <a16:creationId xmlns="" xmlns:a16="http://schemas.microsoft.com/office/drawing/2014/main" id="{D1AC3206-B526-4EA1-BE11-99FD726FF250}"/>
              </a:ext>
            </a:extLst>
          </p:cNvPr>
          <p:cNvCxnSpPr>
            <a:cxnSpLocks/>
          </p:cNvCxnSpPr>
          <p:nvPr/>
        </p:nvCxnSpPr>
        <p:spPr>
          <a:xfrm>
            <a:off x="9692663" y="3660947"/>
            <a:ext cx="0" cy="1560815"/>
          </a:xfrm>
          <a:prstGeom prst="line">
            <a:avLst/>
          </a:prstGeom>
          <a:ln w="317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9">
            <a:extLst>
              <a:ext uri="{FF2B5EF4-FFF2-40B4-BE49-F238E27FC236}">
                <a16:creationId xmlns="" xmlns:a16="http://schemas.microsoft.com/office/drawing/2014/main" id="{D1AC3206-B526-4EA1-BE11-99FD726FF250}"/>
              </a:ext>
            </a:extLst>
          </p:cNvPr>
          <p:cNvCxnSpPr>
            <a:cxnSpLocks/>
          </p:cNvCxnSpPr>
          <p:nvPr/>
        </p:nvCxnSpPr>
        <p:spPr>
          <a:xfrm>
            <a:off x="9696459" y="317449"/>
            <a:ext cx="0" cy="1560815"/>
          </a:xfrm>
          <a:prstGeom prst="line">
            <a:avLst/>
          </a:prstGeom>
          <a:ln w="317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9">
            <a:extLst>
              <a:ext uri="{FF2B5EF4-FFF2-40B4-BE49-F238E27FC236}">
                <a16:creationId xmlns="" xmlns:a16="http://schemas.microsoft.com/office/drawing/2014/main" id="{D1AC3206-B526-4EA1-BE11-99FD726FF250}"/>
              </a:ext>
            </a:extLst>
          </p:cNvPr>
          <p:cNvCxnSpPr>
            <a:cxnSpLocks/>
          </p:cNvCxnSpPr>
          <p:nvPr/>
        </p:nvCxnSpPr>
        <p:spPr>
          <a:xfrm>
            <a:off x="9698375" y="2013089"/>
            <a:ext cx="0" cy="1560815"/>
          </a:xfrm>
          <a:prstGeom prst="line">
            <a:avLst/>
          </a:prstGeom>
          <a:ln w="317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42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flipH="1">
            <a:off x="121921" y="0"/>
            <a:ext cx="7034349" cy="584775"/>
          </a:xfrm>
          <a:prstGeom prst="rect">
            <a:avLst/>
          </a:prstGeom>
          <a:noFill/>
        </p:spPr>
        <p:txBody>
          <a:bodyPr wrap="square" rtlCol="0">
            <a:spAutoFit/>
          </a:bodyPr>
          <a:lstStyle/>
          <a:p>
            <a:r>
              <a:rPr lang="fr-FR" sz="3200" b="1" dirty="0" smtClean="0">
                <a:solidFill>
                  <a:schemeClr val="accent1"/>
                </a:solidFill>
              </a:rPr>
              <a:t>L’existant chez </a:t>
            </a:r>
            <a:r>
              <a:rPr lang="fr-FR" sz="3200" b="1" dirty="0">
                <a:solidFill>
                  <a:schemeClr val="accent1"/>
                </a:solidFill>
              </a:rPr>
              <a:t>INNOV</a:t>
            </a:r>
          </a:p>
        </p:txBody>
      </p:sp>
      <p:sp>
        <p:nvSpPr>
          <p:cNvPr id="5" name="ZoneTexte 4"/>
          <p:cNvSpPr txBox="1"/>
          <p:nvPr/>
        </p:nvSpPr>
        <p:spPr>
          <a:xfrm>
            <a:off x="121921" y="745232"/>
            <a:ext cx="11756570" cy="584775"/>
          </a:xfrm>
          <a:prstGeom prst="rect">
            <a:avLst/>
          </a:prstGeom>
          <a:noFill/>
        </p:spPr>
        <p:txBody>
          <a:bodyPr wrap="square" rtlCol="0">
            <a:spAutoFit/>
          </a:bodyPr>
          <a:lstStyle/>
          <a:p>
            <a:r>
              <a:rPr lang="fr-FR" sz="1600" dirty="0" smtClean="0"/>
              <a:t>La production de </a:t>
            </a:r>
            <a:r>
              <a:rPr lang="fr-FR" sz="1600" dirty="0" err="1" smtClean="0"/>
              <a:t>Innov</a:t>
            </a:r>
            <a:r>
              <a:rPr lang="fr-FR" sz="1600" dirty="0" smtClean="0"/>
              <a:t> est assurée par deux DC on premise avec une infrastructure réseau </a:t>
            </a:r>
            <a:r>
              <a:rPr lang="fr-FR" sz="1600" dirty="0" err="1" smtClean="0"/>
              <a:t>legacy</a:t>
            </a:r>
            <a:r>
              <a:rPr lang="fr-FR" sz="1600" dirty="0" smtClean="0"/>
              <a:t>, interconnectés par MPLS. Les équipements sont identiques sur les </a:t>
            </a:r>
            <a:r>
              <a:rPr lang="fr-FR" sz="1600" dirty="0" err="1" smtClean="0"/>
              <a:t>DC’s</a:t>
            </a:r>
            <a:r>
              <a:rPr lang="fr-FR" sz="1600" dirty="0" smtClean="0"/>
              <a:t> , le détail est repris dans le graphique ci-dessous :</a:t>
            </a:r>
            <a:endParaRPr lang="fr-FR" sz="1600" dirty="0"/>
          </a:p>
        </p:txBody>
      </p:sp>
      <p:graphicFrame>
        <p:nvGraphicFramePr>
          <p:cNvPr id="7" name="Graphique 6"/>
          <p:cNvGraphicFramePr>
            <a:graphicFrameLocks/>
          </p:cNvGraphicFramePr>
          <p:nvPr>
            <p:extLst>
              <p:ext uri="{D42A27DB-BD31-4B8C-83A1-F6EECF244321}">
                <p14:modId xmlns:p14="http://schemas.microsoft.com/office/powerpoint/2010/main" val="2953111443"/>
              </p:ext>
            </p:extLst>
          </p:nvPr>
        </p:nvGraphicFramePr>
        <p:xfrm>
          <a:off x="6000206" y="2092234"/>
          <a:ext cx="572262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Graphique 7"/>
          <p:cNvGraphicFramePr>
            <a:graphicFrameLocks/>
          </p:cNvGraphicFramePr>
          <p:nvPr>
            <p:extLst>
              <p:ext uri="{D42A27DB-BD31-4B8C-83A1-F6EECF244321}">
                <p14:modId xmlns:p14="http://schemas.microsoft.com/office/powerpoint/2010/main" val="3990211305"/>
              </p:ext>
            </p:extLst>
          </p:nvPr>
        </p:nvGraphicFramePr>
        <p:xfrm>
          <a:off x="121921" y="2092234"/>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ZoneTexte 8"/>
          <p:cNvSpPr txBox="1"/>
          <p:nvPr/>
        </p:nvSpPr>
        <p:spPr>
          <a:xfrm flipH="1">
            <a:off x="341810" y="5007429"/>
            <a:ext cx="8027128" cy="1600438"/>
          </a:xfrm>
          <a:prstGeom prst="rect">
            <a:avLst/>
          </a:prstGeom>
          <a:noFill/>
        </p:spPr>
        <p:txBody>
          <a:bodyPr wrap="square" rtlCol="0">
            <a:spAutoFit/>
          </a:bodyPr>
          <a:lstStyle/>
          <a:p>
            <a:r>
              <a:rPr lang="fr-FR" sz="1400" dirty="0" err="1" smtClean="0"/>
              <a:t>Innov</a:t>
            </a:r>
            <a:r>
              <a:rPr lang="fr-FR" sz="1400" dirty="0" smtClean="0"/>
              <a:t> dispose de :</a:t>
            </a:r>
          </a:p>
          <a:p>
            <a:pPr marL="285750" indent="-285750">
              <a:buFont typeface="Wingdings" panose="05000000000000000000" pitchFamily="2" charset="2"/>
              <a:buChar char="ü"/>
            </a:pPr>
            <a:r>
              <a:rPr lang="fr-FR" sz="1400" dirty="0" smtClean="0"/>
              <a:t>233 sites interconnectés aux deux </a:t>
            </a:r>
            <a:r>
              <a:rPr lang="fr-FR" sz="1400" dirty="0" err="1" smtClean="0"/>
              <a:t>Datacenters</a:t>
            </a:r>
            <a:r>
              <a:rPr lang="fr-FR" sz="1400" dirty="0" smtClean="0"/>
              <a:t> en actif </a:t>
            </a:r>
            <a:r>
              <a:rPr lang="fr-FR" sz="1400" dirty="0" err="1" smtClean="0"/>
              <a:t>actif</a:t>
            </a:r>
            <a:r>
              <a:rPr lang="fr-FR" sz="1400" dirty="0" smtClean="0"/>
              <a:t> </a:t>
            </a:r>
          </a:p>
          <a:p>
            <a:pPr marL="285750" indent="-285750">
              <a:buFont typeface="Wingdings" panose="05000000000000000000" pitchFamily="2" charset="2"/>
              <a:buChar char="ü"/>
            </a:pPr>
            <a:r>
              <a:rPr lang="fr-FR" sz="1400" dirty="0" smtClean="0"/>
              <a:t>Chaque site est connecté par une liaison MPLS de 2 à 10Mbps</a:t>
            </a:r>
          </a:p>
          <a:p>
            <a:pPr marL="285750" indent="-285750">
              <a:buFont typeface="Wingdings" panose="05000000000000000000" pitchFamily="2" charset="2"/>
              <a:buChar char="ü"/>
            </a:pPr>
            <a:r>
              <a:rPr lang="fr-FR" sz="1400" dirty="0" smtClean="0"/>
              <a:t>02 liaisons 10Gbps pour l’</a:t>
            </a:r>
            <a:r>
              <a:rPr lang="fr-FR" sz="1400" dirty="0" err="1" smtClean="0"/>
              <a:t>ineterconnexion</a:t>
            </a:r>
            <a:r>
              <a:rPr lang="fr-FR" sz="1400" dirty="0" smtClean="0"/>
              <a:t> entre les deux </a:t>
            </a:r>
            <a:r>
              <a:rPr lang="fr-FR" sz="1400" dirty="0" err="1" smtClean="0"/>
              <a:t>Datacenters</a:t>
            </a:r>
            <a:endParaRPr lang="fr-FR" sz="1400" dirty="0" smtClean="0"/>
          </a:p>
          <a:p>
            <a:pPr marL="285750" indent="-285750">
              <a:buFont typeface="Wingdings" panose="05000000000000000000" pitchFamily="2" charset="2"/>
              <a:buChar char="ü"/>
            </a:pPr>
            <a:r>
              <a:rPr lang="fr-FR" sz="1400" dirty="0" smtClean="0"/>
              <a:t>2x1Gbps pour l’accès internet centralisé</a:t>
            </a:r>
          </a:p>
          <a:p>
            <a:pPr marL="285750" indent="-285750">
              <a:buFont typeface="Wingdings" panose="05000000000000000000" pitchFamily="2" charset="2"/>
              <a:buChar char="ü"/>
            </a:pPr>
            <a:r>
              <a:rPr lang="fr-FR" sz="1400" dirty="0" smtClean="0"/>
              <a:t> Deux liaisons </a:t>
            </a:r>
            <a:r>
              <a:rPr lang="fr-FR" sz="1400" dirty="0" err="1" smtClean="0"/>
              <a:t>Mpls</a:t>
            </a:r>
            <a:r>
              <a:rPr lang="fr-FR" sz="1400" dirty="0" smtClean="0"/>
              <a:t> de 400Mbps et 1Gbps permettent l’interconnexion du HQ aux </a:t>
            </a:r>
            <a:r>
              <a:rPr lang="fr-FR" sz="1400" dirty="0" err="1" smtClean="0"/>
              <a:t>Datacenters</a:t>
            </a:r>
            <a:endParaRPr lang="fr-FR" sz="1400" dirty="0" smtClean="0"/>
          </a:p>
          <a:p>
            <a:pPr marL="285750" indent="-285750">
              <a:buFont typeface="Wingdings" panose="05000000000000000000" pitchFamily="2" charset="2"/>
              <a:buChar char="ü"/>
            </a:pPr>
            <a:endParaRPr lang="fr-FR" sz="1400" dirty="0"/>
          </a:p>
        </p:txBody>
      </p:sp>
    </p:spTree>
    <p:extLst>
      <p:ext uri="{BB962C8B-B14F-4D97-AF65-F5344CB8AC3E}">
        <p14:creationId xmlns:p14="http://schemas.microsoft.com/office/powerpoint/2010/main" val="891891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jpeg"/>
          <p:cNvPicPr/>
          <p:nvPr/>
        </p:nvPicPr>
        <p:blipFill>
          <a:blip r:embed="rId2" cstate="print"/>
          <a:stretch>
            <a:fillRect/>
          </a:stretch>
        </p:blipFill>
        <p:spPr>
          <a:xfrm>
            <a:off x="374469" y="574764"/>
            <a:ext cx="11042468" cy="3866605"/>
          </a:xfrm>
          <a:prstGeom prst="rect">
            <a:avLst/>
          </a:prstGeom>
        </p:spPr>
      </p:pic>
      <p:sp>
        <p:nvSpPr>
          <p:cNvPr id="5" name="ZoneTexte 4"/>
          <p:cNvSpPr txBox="1"/>
          <p:nvPr/>
        </p:nvSpPr>
        <p:spPr>
          <a:xfrm>
            <a:off x="357844" y="69668"/>
            <a:ext cx="4822154" cy="584775"/>
          </a:xfrm>
          <a:prstGeom prst="rect">
            <a:avLst/>
          </a:prstGeom>
          <a:noFill/>
        </p:spPr>
        <p:txBody>
          <a:bodyPr wrap="none" rtlCol="0">
            <a:spAutoFit/>
          </a:bodyPr>
          <a:lstStyle/>
          <a:p>
            <a:r>
              <a:rPr lang="fr-FR" sz="3200" b="1" dirty="0">
                <a:solidFill>
                  <a:schemeClr val="accent1"/>
                </a:solidFill>
              </a:rPr>
              <a:t>Synoptique de l’Existant</a:t>
            </a:r>
          </a:p>
        </p:txBody>
      </p:sp>
      <p:sp>
        <p:nvSpPr>
          <p:cNvPr id="6" name="ZoneTexte 5"/>
          <p:cNvSpPr txBox="1"/>
          <p:nvPr/>
        </p:nvSpPr>
        <p:spPr>
          <a:xfrm>
            <a:off x="261257" y="4702628"/>
            <a:ext cx="7962308" cy="2246769"/>
          </a:xfrm>
          <a:prstGeom prst="rect">
            <a:avLst/>
          </a:prstGeom>
          <a:noFill/>
        </p:spPr>
        <p:txBody>
          <a:bodyPr wrap="none" rtlCol="0">
            <a:spAutoFit/>
          </a:bodyPr>
          <a:lstStyle/>
          <a:p>
            <a:r>
              <a:rPr lang="fr-FR" sz="1400" dirty="0" smtClean="0"/>
              <a:t>L’architecture </a:t>
            </a:r>
            <a:r>
              <a:rPr lang="fr-FR" sz="1400" dirty="0" err="1" smtClean="0"/>
              <a:t>legacy</a:t>
            </a:r>
            <a:r>
              <a:rPr lang="fr-FR" sz="1400" dirty="0" smtClean="0"/>
              <a:t> de la société </a:t>
            </a:r>
            <a:r>
              <a:rPr lang="fr-FR" sz="1400" dirty="0" err="1" smtClean="0"/>
              <a:t>Innov</a:t>
            </a:r>
            <a:r>
              <a:rPr lang="fr-FR" sz="1400" dirty="0" smtClean="0"/>
              <a:t> est constitué comme suit :</a:t>
            </a:r>
          </a:p>
          <a:p>
            <a:pPr marL="285750" indent="-285750">
              <a:buFont typeface="Wingdings" panose="05000000000000000000" pitchFamily="2" charset="2"/>
              <a:buChar char="v"/>
            </a:pPr>
            <a:r>
              <a:rPr lang="fr-FR" sz="1400" dirty="0" smtClean="0"/>
              <a:t>Une couche d’accès;</a:t>
            </a:r>
          </a:p>
          <a:p>
            <a:pPr marL="285750" indent="-285750">
              <a:buFont typeface="Wingdings" panose="05000000000000000000" pitchFamily="2" charset="2"/>
              <a:buChar char="v"/>
            </a:pPr>
            <a:r>
              <a:rPr lang="fr-FR" sz="1400" dirty="0" smtClean="0"/>
              <a:t>Une couche de routage,</a:t>
            </a:r>
          </a:p>
          <a:p>
            <a:pPr marL="285750" indent="-285750">
              <a:buFont typeface="Wingdings" panose="05000000000000000000" pitchFamily="2" charset="2"/>
              <a:buChar char="v"/>
            </a:pPr>
            <a:r>
              <a:rPr lang="fr-FR" sz="1400" dirty="0" smtClean="0"/>
              <a:t>Une couche de sécurité.</a:t>
            </a:r>
          </a:p>
          <a:p>
            <a:r>
              <a:rPr lang="fr-FR" sz="1400" dirty="0" smtClean="0"/>
              <a:t>Cette architecture est structurée en quatre zones :</a:t>
            </a:r>
          </a:p>
          <a:p>
            <a:pPr marL="285750" indent="-285750">
              <a:buFont typeface="Wingdings" panose="05000000000000000000" pitchFamily="2" charset="2"/>
              <a:buChar char="ü"/>
            </a:pPr>
            <a:r>
              <a:rPr lang="fr-FR" sz="1400" dirty="0" smtClean="0"/>
              <a:t>Zone WAN : pour l’interconnexion entre les sites et les </a:t>
            </a:r>
            <a:r>
              <a:rPr lang="fr-FR" sz="1400" dirty="0" err="1" smtClean="0"/>
              <a:t>Datacenters</a:t>
            </a:r>
            <a:r>
              <a:rPr lang="fr-FR" sz="1400" dirty="0" smtClean="0"/>
              <a:t> en MPLS avec des adresses privées;</a:t>
            </a:r>
          </a:p>
          <a:p>
            <a:pPr marL="285750" indent="-285750">
              <a:buFont typeface="Wingdings" panose="05000000000000000000" pitchFamily="2" charset="2"/>
              <a:buChar char="ü"/>
            </a:pPr>
            <a:r>
              <a:rPr lang="fr-FR" sz="1400" dirty="0" smtClean="0"/>
              <a:t>Zone interne : qui constitue la couche basse de connectivité avec les serveurs d’applicatifs;</a:t>
            </a:r>
          </a:p>
          <a:p>
            <a:pPr marL="285750" indent="-285750">
              <a:buFont typeface="Wingdings" panose="05000000000000000000" pitchFamily="2" charset="2"/>
              <a:buChar char="ü"/>
            </a:pPr>
            <a:r>
              <a:rPr lang="fr-FR" sz="1400" dirty="0" smtClean="0"/>
              <a:t>Zone de transit : qui constitue la DMZ;</a:t>
            </a:r>
          </a:p>
          <a:p>
            <a:pPr marL="285750" indent="-285750">
              <a:buFont typeface="Wingdings" panose="05000000000000000000" pitchFamily="2" charset="2"/>
              <a:buChar char="ü"/>
            </a:pPr>
            <a:r>
              <a:rPr lang="fr-FR" sz="1400" dirty="0" smtClean="0"/>
              <a:t>Zone Externe : pour les applicatifs cloud et l’accès des utilisateurs mobiles.</a:t>
            </a:r>
          </a:p>
          <a:p>
            <a:endParaRPr lang="fr-FR" sz="1400" dirty="0"/>
          </a:p>
        </p:txBody>
      </p:sp>
    </p:spTree>
    <p:extLst>
      <p:ext uri="{BB962C8B-B14F-4D97-AF65-F5344CB8AC3E}">
        <p14:creationId xmlns:p14="http://schemas.microsoft.com/office/powerpoint/2010/main" val="13358034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91885" y="215340"/>
            <a:ext cx="11199222" cy="584775"/>
          </a:xfrm>
          <a:prstGeom prst="rect">
            <a:avLst/>
          </a:prstGeom>
          <a:noFill/>
        </p:spPr>
        <p:txBody>
          <a:bodyPr wrap="square" rtlCol="0">
            <a:spAutoFit/>
          </a:bodyPr>
          <a:lstStyle/>
          <a:p>
            <a:r>
              <a:rPr lang="fr-FR" sz="3200" b="1" dirty="0" smtClean="0">
                <a:solidFill>
                  <a:schemeClr val="accent1"/>
                </a:solidFill>
              </a:rPr>
              <a:t>Rappel de la Vision, stratégie et enjeux business d’INNOV</a:t>
            </a:r>
            <a:endParaRPr lang="fr-FR" sz="3200" b="1" dirty="0">
              <a:solidFill>
                <a:schemeClr val="accent1"/>
              </a:solidFill>
            </a:endParaRPr>
          </a:p>
        </p:txBody>
      </p:sp>
      <p:sp>
        <p:nvSpPr>
          <p:cNvPr id="7" name="ZoneTexte 6"/>
          <p:cNvSpPr txBox="1"/>
          <p:nvPr/>
        </p:nvSpPr>
        <p:spPr>
          <a:xfrm>
            <a:off x="391885" y="1162440"/>
            <a:ext cx="11199222" cy="4862870"/>
          </a:xfrm>
          <a:prstGeom prst="rect">
            <a:avLst/>
          </a:prstGeom>
          <a:noFill/>
        </p:spPr>
        <p:txBody>
          <a:bodyPr wrap="square" rtlCol="0">
            <a:spAutoFit/>
          </a:bodyPr>
          <a:lstStyle/>
          <a:p>
            <a:pPr marL="285750" indent="-285750">
              <a:buFont typeface="Wingdings" panose="05000000000000000000" pitchFamily="2" charset="2"/>
              <a:buChar char="q"/>
            </a:pPr>
            <a:r>
              <a:rPr lang="fr-FR" b="1" dirty="0" smtClean="0">
                <a:solidFill>
                  <a:schemeClr val="accent1"/>
                </a:solidFill>
              </a:rPr>
              <a:t>Vision :</a:t>
            </a:r>
          </a:p>
          <a:p>
            <a:r>
              <a:rPr lang="fr-FR" sz="1600" dirty="0" smtClean="0"/>
              <a:t>INNOV souhaiterait voir son équipe IT s’orienter vers :</a:t>
            </a:r>
          </a:p>
          <a:p>
            <a:endParaRPr lang="fr-FR" sz="1600" dirty="0"/>
          </a:p>
          <a:p>
            <a:pPr marL="285750" indent="-285750">
              <a:buFont typeface="Wingdings" panose="05000000000000000000" pitchFamily="2" charset="2"/>
              <a:buChar char="ü"/>
            </a:pPr>
            <a:r>
              <a:rPr lang="fr-FR" sz="1600" dirty="0" smtClean="0"/>
              <a:t>Gestion des projets de développement des applications;</a:t>
            </a:r>
          </a:p>
          <a:p>
            <a:pPr marL="285750" indent="-285750">
              <a:buFont typeface="Wingdings" panose="05000000000000000000" pitchFamily="2" charset="2"/>
              <a:buChar char="ü"/>
            </a:pPr>
            <a:r>
              <a:rPr lang="fr-FR" sz="1600" dirty="0" smtClean="0"/>
              <a:t>Support aux utilisateurs pour la prise en main des applicatifs;</a:t>
            </a:r>
          </a:p>
          <a:p>
            <a:pPr marL="285750" indent="-285750">
              <a:buFont typeface="Wingdings" panose="05000000000000000000" pitchFamily="2" charset="2"/>
              <a:buChar char="ü"/>
            </a:pPr>
            <a:r>
              <a:rPr lang="fr-FR" sz="1600" dirty="0" smtClean="0"/>
              <a:t>Outsourcer les opérations back end des machines (mise à jour, sécurité d’accès et intégrations des infra virtuels)</a:t>
            </a:r>
          </a:p>
          <a:p>
            <a:endParaRPr lang="fr-FR" dirty="0"/>
          </a:p>
          <a:p>
            <a:pPr marL="285750" indent="-285750">
              <a:buFont typeface="Wingdings" panose="05000000000000000000" pitchFamily="2" charset="2"/>
              <a:buChar char="q"/>
            </a:pPr>
            <a:r>
              <a:rPr lang="fr-FR" b="1" dirty="0" smtClean="0">
                <a:solidFill>
                  <a:schemeClr val="accent1"/>
                </a:solidFill>
              </a:rPr>
              <a:t>Stratégie </a:t>
            </a:r>
          </a:p>
          <a:p>
            <a:pPr marL="285750" indent="-285750">
              <a:buFont typeface="Wingdings" panose="05000000000000000000" pitchFamily="2" charset="2"/>
              <a:buChar char="ü"/>
            </a:pPr>
            <a:r>
              <a:rPr lang="fr-FR" sz="1600" dirty="0" smtClean="0"/>
              <a:t>Réduire </a:t>
            </a:r>
            <a:r>
              <a:rPr lang="fr-FR" sz="1600" dirty="0"/>
              <a:t>les investissements au maximum et disposer de capacité logiques et</a:t>
            </a:r>
          </a:p>
          <a:p>
            <a:r>
              <a:rPr lang="fr-FR" sz="1600" dirty="0"/>
              <a:t>projets à la demande ; tout en évitant les risques d’obsolescences technologiques programmés</a:t>
            </a:r>
          </a:p>
          <a:p>
            <a:endParaRPr lang="fr-FR" b="1" dirty="0" smtClean="0">
              <a:solidFill>
                <a:schemeClr val="accent1"/>
              </a:solidFill>
            </a:endParaRPr>
          </a:p>
          <a:p>
            <a:pPr marL="285750" indent="-285750">
              <a:buFont typeface="Wingdings" panose="05000000000000000000" pitchFamily="2" charset="2"/>
              <a:buChar char="q"/>
            </a:pPr>
            <a:r>
              <a:rPr lang="fr-FR" b="1" dirty="0" smtClean="0">
                <a:solidFill>
                  <a:schemeClr val="accent1"/>
                </a:solidFill>
              </a:rPr>
              <a:t>Objectif :</a:t>
            </a:r>
            <a:r>
              <a:rPr lang="fr-FR" dirty="0"/>
              <a:t> </a:t>
            </a:r>
            <a:endParaRPr lang="fr-FR" dirty="0" smtClean="0"/>
          </a:p>
          <a:p>
            <a:pPr marL="285750" indent="-285750">
              <a:buFont typeface="Wingdings" panose="05000000000000000000" pitchFamily="2" charset="2"/>
              <a:buChar char="ü"/>
            </a:pPr>
            <a:r>
              <a:rPr lang="fr-FR" sz="1600" dirty="0" smtClean="0"/>
              <a:t>Transformer </a:t>
            </a:r>
            <a:r>
              <a:rPr lang="fr-FR" sz="1600" dirty="0"/>
              <a:t>la DSI pour lui permettre d’accompagner les métiers au quotidien et se décharger de la gestion des couches basses ; tout en gardant la main sur la stratégie IT et les architectures logiques.</a:t>
            </a:r>
            <a:endParaRPr lang="fr-FR" sz="1600" b="1" dirty="0">
              <a:solidFill>
                <a:schemeClr val="accent1"/>
              </a:solidFill>
            </a:endParaRPr>
          </a:p>
          <a:p>
            <a:pPr marL="285750" lvl="0" indent="-285750">
              <a:buFont typeface="Wingdings" panose="05000000000000000000" pitchFamily="2" charset="2"/>
              <a:buChar char="ü"/>
            </a:pPr>
            <a:r>
              <a:rPr lang="fr-FR" sz="1600" dirty="0" smtClean="0"/>
              <a:t>Sécuriser </a:t>
            </a:r>
            <a:r>
              <a:rPr lang="fr-FR" sz="1600" dirty="0"/>
              <a:t>la production : disponibilité des infrastructures &amp; continuité de </a:t>
            </a:r>
            <a:r>
              <a:rPr lang="fr-FR" sz="1600" dirty="0" smtClean="0"/>
              <a:t>service</a:t>
            </a:r>
            <a:endParaRPr lang="fr-FR" sz="1600" dirty="0"/>
          </a:p>
          <a:p>
            <a:pPr marL="285750" lvl="0" indent="-285750">
              <a:buFont typeface="Wingdings" panose="05000000000000000000" pitchFamily="2" charset="2"/>
              <a:buChar char="ü"/>
            </a:pPr>
            <a:r>
              <a:rPr lang="fr-FR" sz="1600" dirty="0" smtClean="0"/>
              <a:t>Agilité </a:t>
            </a:r>
            <a:r>
              <a:rPr lang="fr-FR" sz="1600" dirty="0"/>
              <a:t>du SI : disposer de capacité à la </a:t>
            </a:r>
            <a:r>
              <a:rPr lang="fr-FR" sz="1600" dirty="0" smtClean="0"/>
              <a:t>demande</a:t>
            </a:r>
            <a:endParaRPr lang="fr-FR" sz="1600" dirty="0"/>
          </a:p>
          <a:p>
            <a:pPr marL="285750" lvl="0" indent="-285750">
              <a:buFont typeface="Wingdings" panose="05000000000000000000" pitchFamily="2" charset="2"/>
              <a:buChar char="ü"/>
            </a:pPr>
            <a:r>
              <a:rPr lang="fr-FR" sz="1600" dirty="0"/>
              <a:t>Recentrer la DSI sur les métiers : augmenter la capacité projets, industrialiser </a:t>
            </a:r>
            <a:r>
              <a:rPr lang="fr-FR" sz="1600" dirty="0" smtClean="0"/>
              <a:t>l’IT</a:t>
            </a:r>
            <a:endParaRPr lang="fr-FR" sz="1600" dirty="0"/>
          </a:p>
          <a:p>
            <a:pPr marL="285750" indent="-285750">
              <a:buFont typeface="Wingdings" panose="05000000000000000000" pitchFamily="2" charset="2"/>
              <a:buChar char="ü"/>
            </a:pPr>
            <a:r>
              <a:rPr lang="fr-FR" sz="1600" dirty="0"/>
              <a:t>S’appuyer sur une gouvernance efficace : un interlocuteur unique, garant du respect des </a:t>
            </a:r>
            <a:r>
              <a:rPr lang="fr-FR" sz="1600" dirty="0" err="1"/>
              <a:t>SLAs</a:t>
            </a:r>
            <a:endParaRPr lang="fr-FR" sz="1600" dirty="0"/>
          </a:p>
        </p:txBody>
      </p:sp>
    </p:spTree>
    <p:extLst>
      <p:ext uri="{BB962C8B-B14F-4D97-AF65-F5344CB8AC3E}">
        <p14:creationId xmlns:p14="http://schemas.microsoft.com/office/powerpoint/2010/main" val="1422197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48099" y="164410"/>
            <a:ext cx="11760629" cy="566305"/>
          </a:xfrm>
          <a:prstGeom prst="rect">
            <a:avLst/>
          </a:prstGeom>
        </p:spPr>
        <p:txBody>
          <a:bodyPr wrap="square" lIns="121917" tIns="60958" rIns="121917" bIns="60958">
            <a:spAutoFit/>
          </a:bodyPr>
          <a:lstStyle/>
          <a:p>
            <a:pPr>
              <a:lnSpc>
                <a:spcPct val="90000"/>
              </a:lnSpc>
              <a:spcBef>
                <a:spcPct val="0"/>
              </a:spcBef>
            </a:pPr>
            <a:r>
              <a:rPr lang="fr-FR" sz="3200" spc="-27" dirty="0">
                <a:solidFill>
                  <a:schemeClr val="accent1"/>
                </a:solidFill>
                <a:latin typeface="Helvetica 75 Bold" panose="020B0804020202020204" pitchFamily="34" charset="0"/>
                <a:ea typeface="+mj-ea"/>
                <a:cs typeface="+mj-cs"/>
              </a:rPr>
              <a:t>Orange </a:t>
            </a:r>
            <a:r>
              <a:rPr lang="fr-FR" sz="3200" spc="-27" dirty="0" smtClean="0">
                <a:solidFill>
                  <a:schemeClr val="accent1"/>
                </a:solidFill>
                <a:latin typeface="Helvetica 75 Bold" panose="020B0804020202020204" pitchFamily="34" charset="0"/>
                <a:ea typeface="+mj-ea"/>
                <a:cs typeface="+mj-cs"/>
              </a:rPr>
              <a:t>G7 </a:t>
            </a:r>
            <a:r>
              <a:rPr lang="fr-FR" sz="3200" spc="-27" dirty="0">
                <a:solidFill>
                  <a:schemeClr val="accent1"/>
                </a:solidFill>
                <a:latin typeface="Helvetica 75 Bold" panose="020B0804020202020204" pitchFamily="34" charset="0"/>
                <a:ea typeface="+mj-ea"/>
                <a:cs typeface="+mj-cs"/>
              </a:rPr>
              <a:t>en quelques chiffres</a:t>
            </a:r>
          </a:p>
        </p:txBody>
      </p:sp>
      <p:grpSp>
        <p:nvGrpSpPr>
          <p:cNvPr id="44" name="Groupe 43"/>
          <p:cNvGrpSpPr/>
          <p:nvPr/>
        </p:nvGrpSpPr>
        <p:grpSpPr>
          <a:xfrm>
            <a:off x="1285754" y="1028734"/>
            <a:ext cx="9706791" cy="5549556"/>
            <a:chOff x="874029" y="711928"/>
            <a:chExt cx="7280093" cy="4162167"/>
          </a:xfrm>
        </p:grpSpPr>
        <p:sp>
          <p:nvSpPr>
            <p:cNvPr id="45" name="Rectangle 44"/>
            <p:cNvSpPr/>
            <p:nvPr/>
          </p:nvSpPr>
          <p:spPr>
            <a:xfrm>
              <a:off x="5220073" y="2037829"/>
              <a:ext cx="2899134" cy="144297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46" name="Rectangle 45"/>
            <p:cNvSpPr/>
            <p:nvPr/>
          </p:nvSpPr>
          <p:spPr>
            <a:xfrm>
              <a:off x="3762153" y="2906296"/>
              <a:ext cx="1499849" cy="19677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dirty="0">
                <a:solidFill>
                  <a:srgbClr val="000000"/>
                </a:solidFill>
              </a:endParaRPr>
            </a:p>
          </p:txBody>
        </p:sp>
        <p:sp>
          <p:nvSpPr>
            <p:cNvPr id="47" name="Rectangle 46"/>
            <p:cNvSpPr/>
            <p:nvPr/>
          </p:nvSpPr>
          <p:spPr>
            <a:xfrm>
              <a:off x="3801228" y="3020658"/>
              <a:ext cx="1487051" cy="484748"/>
            </a:xfrm>
            <a:prstGeom prst="rect">
              <a:avLst/>
            </a:prstGeom>
          </p:spPr>
          <p:txBody>
            <a:bodyPr wrap="square">
              <a:spAutoFit/>
            </a:bodyPr>
            <a:lstStyle/>
            <a:p>
              <a:pPr fontAlgn="base">
                <a:spcBef>
                  <a:spcPct val="0"/>
                </a:spcBef>
                <a:spcAft>
                  <a:spcPct val="0"/>
                </a:spcAft>
                <a:defRPr/>
              </a:pPr>
              <a:r>
                <a:rPr lang="fr-FR" sz="2100" kern="0" dirty="0">
                  <a:solidFill>
                    <a:srgbClr val="FFFFFF"/>
                  </a:solidFill>
                  <a:cs typeface="Helvetica 75 Bold"/>
                </a:rPr>
                <a:t>631 363</a:t>
              </a:r>
            </a:p>
            <a:p>
              <a:pPr fontAlgn="base">
                <a:spcBef>
                  <a:spcPct val="0"/>
                </a:spcBef>
                <a:spcAft>
                  <a:spcPct val="0"/>
                </a:spcAft>
                <a:defRPr/>
              </a:pPr>
              <a:r>
                <a:rPr lang="fr-FR" sz="1500" kern="0" dirty="0">
                  <a:solidFill>
                    <a:srgbClr val="000000"/>
                  </a:solidFill>
                  <a:cs typeface="Helvetica 75 Bold"/>
                </a:rPr>
                <a:t>followers sur Twitter</a:t>
              </a:r>
              <a:endParaRPr lang="fr-FR" sz="1500" dirty="0">
                <a:solidFill>
                  <a:srgbClr val="000000"/>
                </a:solidFill>
                <a:cs typeface="Helvetica 75 Bold"/>
              </a:endParaRPr>
            </a:p>
          </p:txBody>
        </p:sp>
        <p:sp>
          <p:nvSpPr>
            <p:cNvPr id="48" name="Rectangle 47"/>
            <p:cNvSpPr/>
            <p:nvPr/>
          </p:nvSpPr>
          <p:spPr>
            <a:xfrm>
              <a:off x="2335322" y="3842966"/>
              <a:ext cx="1447957" cy="1031127"/>
            </a:xfrm>
            <a:prstGeom prst="rect">
              <a:avLst/>
            </a:prstGeom>
            <a:solidFill>
              <a:srgbClr val="A88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FFFF"/>
                </a:solidFill>
              </a:endParaRPr>
            </a:p>
          </p:txBody>
        </p:sp>
        <p:sp>
          <p:nvSpPr>
            <p:cNvPr id="49" name="Rectangle 48"/>
            <p:cNvSpPr/>
            <p:nvPr/>
          </p:nvSpPr>
          <p:spPr>
            <a:xfrm>
              <a:off x="888499" y="3465868"/>
              <a:ext cx="1446822" cy="1408227"/>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50" name="Rectangle 49"/>
            <p:cNvSpPr/>
            <p:nvPr/>
          </p:nvSpPr>
          <p:spPr>
            <a:xfrm>
              <a:off x="2336455" y="733640"/>
              <a:ext cx="1446824" cy="155007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51" name="Rectangle 50"/>
            <p:cNvSpPr/>
            <p:nvPr/>
          </p:nvSpPr>
          <p:spPr>
            <a:xfrm>
              <a:off x="2323403" y="2283717"/>
              <a:ext cx="1446824" cy="1580420"/>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52" name="Rectangle 51"/>
            <p:cNvSpPr/>
            <p:nvPr/>
          </p:nvSpPr>
          <p:spPr>
            <a:xfrm>
              <a:off x="3762154" y="733640"/>
              <a:ext cx="1499848" cy="217265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53" name="Rectangle 52"/>
            <p:cNvSpPr/>
            <p:nvPr/>
          </p:nvSpPr>
          <p:spPr>
            <a:xfrm>
              <a:off x="5262001" y="733640"/>
              <a:ext cx="2861749" cy="1353642"/>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54" name="Rectangle 53"/>
            <p:cNvSpPr/>
            <p:nvPr/>
          </p:nvSpPr>
          <p:spPr>
            <a:xfrm>
              <a:off x="888498" y="711928"/>
              <a:ext cx="1446823" cy="13898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55" name="Rectangle 54"/>
            <p:cNvSpPr/>
            <p:nvPr/>
          </p:nvSpPr>
          <p:spPr>
            <a:xfrm>
              <a:off x="888498" y="2087283"/>
              <a:ext cx="1446823" cy="1393516"/>
            </a:xfrm>
            <a:prstGeom prst="rect">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56" name="Rectangle 55"/>
            <p:cNvSpPr/>
            <p:nvPr/>
          </p:nvSpPr>
          <p:spPr>
            <a:xfrm>
              <a:off x="6676926" y="3444267"/>
              <a:ext cx="1442281" cy="14298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57" name="Rectangle 56"/>
            <p:cNvSpPr/>
            <p:nvPr/>
          </p:nvSpPr>
          <p:spPr>
            <a:xfrm>
              <a:off x="901958" y="3523932"/>
              <a:ext cx="1374698" cy="484748"/>
            </a:xfrm>
            <a:prstGeom prst="rect">
              <a:avLst/>
            </a:prstGeom>
          </p:spPr>
          <p:txBody>
            <a:bodyPr wrap="square">
              <a:spAutoFit/>
            </a:bodyPr>
            <a:lstStyle/>
            <a:p>
              <a:pPr fontAlgn="base">
                <a:spcBef>
                  <a:spcPct val="0"/>
                </a:spcBef>
                <a:spcAft>
                  <a:spcPct val="0"/>
                </a:spcAft>
                <a:defRPr/>
              </a:pPr>
              <a:r>
                <a:rPr lang="fr-FR" altLang="fr-FR" sz="2100" kern="0" dirty="0">
                  <a:solidFill>
                    <a:schemeClr val="bg1"/>
                  </a:solidFill>
                  <a:cs typeface="Helvetica 75 Bold"/>
                </a:rPr>
                <a:t>350</a:t>
              </a:r>
            </a:p>
            <a:p>
              <a:pPr fontAlgn="base">
                <a:spcBef>
                  <a:spcPct val="0"/>
                </a:spcBef>
                <a:spcAft>
                  <a:spcPct val="0"/>
                </a:spcAft>
                <a:defRPr/>
              </a:pPr>
              <a:r>
                <a:rPr lang="fr-FR" altLang="fr-FR" sz="1500" kern="0" dirty="0">
                  <a:cs typeface="Helvetica 75 Bold"/>
                </a:rPr>
                <a:t>boutiques</a:t>
              </a:r>
            </a:p>
          </p:txBody>
        </p:sp>
        <p:sp>
          <p:nvSpPr>
            <p:cNvPr id="58" name="Rectangle 57"/>
            <p:cNvSpPr/>
            <p:nvPr/>
          </p:nvSpPr>
          <p:spPr>
            <a:xfrm>
              <a:off x="901957" y="2127047"/>
              <a:ext cx="1790756" cy="484748"/>
            </a:xfrm>
            <a:prstGeom prst="rect">
              <a:avLst/>
            </a:prstGeom>
          </p:spPr>
          <p:txBody>
            <a:bodyPr wrap="square">
              <a:spAutoFit/>
            </a:bodyPr>
            <a:lstStyle/>
            <a:p>
              <a:pPr fontAlgn="base">
                <a:spcBef>
                  <a:spcPct val="0"/>
                </a:spcBef>
                <a:spcAft>
                  <a:spcPct val="0"/>
                </a:spcAft>
                <a:defRPr/>
              </a:pPr>
              <a:r>
                <a:rPr lang="fr-FR" altLang="fr-FR" sz="2100" kern="0" dirty="0">
                  <a:solidFill>
                    <a:srgbClr val="FFFFFF"/>
                  </a:solidFill>
                  <a:cs typeface="Helvetica 75 Bold"/>
                </a:rPr>
                <a:t>Plus de 1 100</a:t>
              </a:r>
            </a:p>
            <a:p>
              <a:pPr fontAlgn="base">
                <a:spcBef>
                  <a:spcPct val="0"/>
                </a:spcBef>
                <a:spcAft>
                  <a:spcPct val="0"/>
                </a:spcAft>
                <a:defRPr/>
              </a:pPr>
              <a:r>
                <a:rPr lang="fr-FR" altLang="fr-FR" sz="1500" kern="0" dirty="0">
                  <a:solidFill>
                    <a:srgbClr val="000000"/>
                  </a:solidFill>
                  <a:cs typeface="Helvetica 75 Bold"/>
                </a:rPr>
                <a:t>collaborateurs</a:t>
              </a:r>
            </a:p>
          </p:txBody>
        </p:sp>
        <p:sp>
          <p:nvSpPr>
            <p:cNvPr id="59" name="Text Box 7"/>
            <p:cNvSpPr txBox="1">
              <a:spLocks noChangeArrowheads="1"/>
            </p:cNvSpPr>
            <p:nvPr/>
          </p:nvSpPr>
          <p:spPr bwMode="auto">
            <a:xfrm>
              <a:off x="5288279" y="796899"/>
              <a:ext cx="1932064" cy="900247"/>
            </a:xfrm>
            <a:prstGeom prst="rect">
              <a:avLst/>
            </a:prstGeom>
            <a:noFill/>
            <a:ln w="9525">
              <a:noFill/>
              <a:miter lim="800000"/>
              <a:headEnd/>
              <a:tailEnd/>
            </a:ln>
            <a:effectLst/>
          </p:spPr>
          <p:txBody>
            <a:bodyPr wrap="square">
              <a:spAutoFit/>
            </a:bodyPr>
            <a:lstStyle/>
            <a:p>
              <a:pPr marL="457189" indent="-457189" fontAlgn="base">
                <a:spcBef>
                  <a:spcPct val="20000"/>
                </a:spcBef>
                <a:spcAft>
                  <a:spcPct val="0"/>
                </a:spcAft>
                <a:defRPr/>
              </a:pPr>
              <a:r>
                <a:rPr lang="fr-FR" altLang="fr-FR" kern="0" dirty="0" smtClean="0">
                  <a:solidFill>
                    <a:schemeClr val="bg1"/>
                  </a:solidFill>
                  <a:cs typeface="Helvetica 75 Bold"/>
                </a:rPr>
                <a:t>34,7 millions</a:t>
              </a:r>
            </a:p>
            <a:p>
              <a:pPr marL="457189" indent="-457189" fontAlgn="base">
                <a:spcBef>
                  <a:spcPct val="20000"/>
                </a:spcBef>
                <a:spcAft>
                  <a:spcPct val="0"/>
                </a:spcAft>
                <a:defRPr/>
              </a:pPr>
              <a:r>
                <a:rPr lang="fr-FR" altLang="fr-FR" sz="1500" kern="0" dirty="0">
                  <a:solidFill>
                    <a:srgbClr val="000000"/>
                  </a:solidFill>
                  <a:cs typeface="Helvetica 75 Bold"/>
                </a:rPr>
                <a:t>Téléchargements</a:t>
              </a:r>
            </a:p>
            <a:p>
              <a:pPr marL="457189" indent="-457189" fontAlgn="base">
                <a:spcBef>
                  <a:spcPct val="20000"/>
                </a:spcBef>
                <a:spcAft>
                  <a:spcPct val="0"/>
                </a:spcAft>
                <a:defRPr/>
              </a:pPr>
              <a:r>
                <a:rPr lang="fr-FR" altLang="fr-FR" sz="1500" kern="0" dirty="0">
                  <a:solidFill>
                    <a:srgbClr val="000000"/>
                  </a:solidFill>
                  <a:cs typeface="Helvetica 75 Bold"/>
                </a:rPr>
                <a:t>de l’application </a:t>
              </a:r>
            </a:p>
            <a:p>
              <a:pPr marL="457189" indent="-457189" fontAlgn="base">
                <a:spcBef>
                  <a:spcPct val="20000"/>
                </a:spcBef>
                <a:spcAft>
                  <a:spcPct val="0"/>
                </a:spcAft>
                <a:defRPr/>
              </a:pPr>
              <a:r>
                <a:rPr lang="fr-FR" altLang="fr-FR" sz="1500" kern="0" dirty="0" smtClean="0">
                  <a:solidFill>
                    <a:srgbClr val="000000"/>
                  </a:solidFill>
                  <a:cs typeface="Helvetica 75 Bold"/>
                </a:rPr>
                <a:t>ORANGE 7 Mobile</a:t>
              </a:r>
              <a:endParaRPr lang="fr-FR" altLang="fr-FR" sz="1500" kern="0" dirty="0">
                <a:solidFill>
                  <a:srgbClr val="000000"/>
                </a:solidFill>
                <a:cs typeface="Helvetica 75 Bold"/>
              </a:endParaRPr>
            </a:p>
          </p:txBody>
        </p:sp>
        <p:pic>
          <p:nvPicPr>
            <p:cNvPr id="60" name="Imag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7925" y="4087620"/>
              <a:ext cx="862762" cy="633124"/>
            </a:xfrm>
            <a:prstGeom prst="rect">
              <a:avLst/>
            </a:prstGeom>
          </p:spPr>
        </p:pic>
        <p:sp>
          <p:nvSpPr>
            <p:cNvPr id="61" name="Text Box 7"/>
            <p:cNvSpPr txBox="1">
              <a:spLocks noChangeArrowheads="1"/>
            </p:cNvSpPr>
            <p:nvPr/>
          </p:nvSpPr>
          <p:spPr bwMode="auto">
            <a:xfrm>
              <a:off x="2368842" y="2355725"/>
              <a:ext cx="1483078" cy="484748"/>
            </a:xfrm>
            <a:prstGeom prst="rect">
              <a:avLst/>
            </a:prstGeom>
            <a:noFill/>
            <a:ln w="9525">
              <a:noFill/>
              <a:miter lim="800000"/>
              <a:headEnd/>
              <a:tailEnd/>
            </a:ln>
            <a:effectLst/>
          </p:spPr>
          <p:txBody>
            <a:bodyPr wrap="square">
              <a:spAutoFit/>
            </a:bodyPr>
            <a:lstStyle/>
            <a:p>
              <a:pPr fontAlgn="base">
                <a:spcBef>
                  <a:spcPct val="0"/>
                </a:spcBef>
                <a:spcAft>
                  <a:spcPct val="0"/>
                </a:spcAft>
                <a:defRPr/>
              </a:pPr>
              <a:r>
                <a:rPr lang="fr-FR" altLang="fr-FR" sz="2100" dirty="0">
                  <a:solidFill>
                    <a:schemeClr val="bg1"/>
                  </a:solidFill>
                  <a:cs typeface="Helvetica 75 Bold"/>
                </a:rPr>
                <a:t>+ de 5 000</a:t>
              </a:r>
            </a:p>
            <a:p>
              <a:pPr fontAlgn="base">
                <a:spcBef>
                  <a:spcPct val="0"/>
                </a:spcBef>
                <a:spcAft>
                  <a:spcPct val="0"/>
                </a:spcAft>
                <a:defRPr/>
              </a:pPr>
              <a:r>
                <a:rPr lang="fr-FR" altLang="fr-FR" sz="1500" dirty="0">
                  <a:solidFill>
                    <a:srgbClr val="000000"/>
                  </a:solidFill>
                  <a:cs typeface="Helvetica 75 Bold"/>
                </a:rPr>
                <a:t>antennes</a:t>
              </a:r>
            </a:p>
          </p:txBody>
        </p:sp>
        <p:sp>
          <p:nvSpPr>
            <p:cNvPr id="62" name="Rectangle 61"/>
            <p:cNvSpPr/>
            <p:nvPr/>
          </p:nvSpPr>
          <p:spPr>
            <a:xfrm>
              <a:off x="2300240" y="798482"/>
              <a:ext cx="1911720" cy="484748"/>
            </a:xfrm>
            <a:prstGeom prst="rect">
              <a:avLst/>
            </a:prstGeom>
          </p:spPr>
          <p:txBody>
            <a:bodyPr wrap="square">
              <a:spAutoFit/>
            </a:bodyPr>
            <a:lstStyle/>
            <a:p>
              <a:pPr fontAlgn="base">
                <a:spcBef>
                  <a:spcPct val="0"/>
                </a:spcBef>
                <a:spcAft>
                  <a:spcPct val="0"/>
                </a:spcAft>
                <a:defRPr/>
              </a:pPr>
              <a:r>
                <a:rPr lang="fr-FR" altLang="fr-FR" sz="2100" kern="0" dirty="0">
                  <a:solidFill>
                    <a:schemeClr val="bg2"/>
                  </a:solidFill>
                  <a:cs typeface="Helvetica 75 Bold"/>
                </a:rPr>
                <a:t>15,6 millions</a:t>
              </a:r>
            </a:p>
            <a:p>
              <a:pPr fontAlgn="base">
                <a:spcBef>
                  <a:spcPct val="0"/>
                </a:spcBef>
                <a:spcAft>
                  <a:spcPct val="0"/>
                </a:spcAft>
                <a:defRPr/>
              </a:pPr>
              <a:r>
                <a:rPr lang="fr-FR" altLang="fr-FR" sz="1500" kern="0" dirty="0">
                  <a:solidFill>
                    <a:srgbClr val="000000"/>
                  </a:solidFill>
                  <a:cs typeface="Helvetica 75 Bold"/>
                </a:rPr>
                <a:t>de clients mobile</a:t>
              </a:r>
            </a:p>
          </p:txBody>
        </p:sp>
        <p:sp>
          <p:nvSpPr>
            <p:cNvPr id="63" name="Rectangle 62"/>
            <p:cNvSpPr/>
            <p:nvPr/>
          </p:nvSpPr>
          <p:spPr>
            <a:xfrm>
              <a:off x="6721145" y="3428911"/>
              <a:ext cx="1137735" cy="657872"/>
            </a:xfrm>
            <a:prstGeom prst="rect">
              <a:avLst/>
            </a:prstGeom>
          </p:spPr>
          <p:txBody>
            <a:bodyPr wrap="square">
              <a:spAutoFit/>
            </a:bodyPr>
            <a:lstStyle/>
            <a:p>
              <a:pPr fontAlgn="base">
                <a:spcBef>
                  <a:spcPct val="0"/>
                </a:spcBef>
                <a:spcAft>
                  <a:spcPct val="0"/>
                </a:spcAft>
                <a:defRPr/>
              </a:pPr>
              <a:r>
                <a:rPr lang="fr-FR" altLang="fr-FR" kern="0" dirty="0" smtClean="0">
                  <a:solidFill>
                    <a:srgbClr val="FFFFFF"/>
                  </a:solidFill>
                  <a:cs typeface="Helvetica 75 Bold"/>
                </a:rPr>
                <a:t>1</a:t>
              </a:r>
              <a:r>
                <a:rPr lang="fr-FR" altLang="fr-FR" kern="0" baseline="30000" dirty="0" smtClean="0">
                  <a:solidFill>
                    <a:srgbClr val="FFFFFF"/>
                  </a:solidFill>
                  <a:cs typeface="Helvetica 75 Bold"/>
                </a:rPr>
                <a:t>er</a:t>
              </a:r>
              <a:r>
                <a:rPr lang="fr-FR" altLang="fr-FR" sz="2100" kern="0" dirty="0">
                  <a:solidFill>
                    <a:srgbClr val="FFFFFF"/>
                  </a:solidFill>
                  <a:cs typeface="Helvetica 75 Bold"/>
                </a:rPr>
                <a:t> </a:t>
              </a:r>
              <a:r>
                <a:rPr lang="fr-FR" altLang="fr-FR" sz="1500" kern="0" dirty="0">
                  <a:solidFill>
                    <a:srgbClr val="000000"/>
                  </a:solidFill>
                  <a:cs typeface="Helvetica 75 Bold"/>
                </a:rPr>
                <a:t>opérateur à lancer la 4G au Maroc</a:t>
              </a:r>
              <a:endParaRPr lang="fr-FR" altLang="fr-FR" sz="1200" kern="0" dirty="0">
                <a:solidFill>
                  <a:srgbClr val="000000"/>
                </a:solidFill>
                <a:cs typeface="Helvetica 75 Bold"/>
              </a:endParaRPr>
            </a:p>
          </p:txBody>
        </p:sp>
        <p:sp>
          <p:nvSpPr>
            <p:cNvPr id="64" name="Rectangle 63"/>
            <p:cNvSpPr/>
            <p:nvPr/>
          </p:nvSpPr>
          <p:spPr>
            <a:xfrm>
              <a:off x="2431124" y="3884860"/>
              <a:ext cx="1292991" cy="484748"/>
            </a:xfrm>
            <a:prstGeom prst="rect">
              <a:avLst/>
            </a:prstGeom>
          </p:spPr>
          <p:txBody>
            <a:bodyPr wrap="square">
              <a:spAutoFit/>
            </a:bodyPr>
            <a:lstStyle/>
            <a:p>
              <a:pPr fontAlgn="base">
                <a:spcBef>
                  <a:spcPct val="0"/>
                </a:spcBef>
                <a:spcAft>
                  <a:spcPct val="0"/>
                </a:spcAft>
                <a:defRPr/>
              </a:pPr>
              <a:r>
                <a:rPr lang="fr-FR" altLang="fr-FR" sz="2100" kern="0" dirty="0">
                  <a:cs typeface="Helvetica 75 Bold"/>
                </a:rPr>
                <a:t>8 000 km </a:t>
              </a:r>
            </a:p>
            <a:p>
              <a:pPr fontAlgn="base">
                <a:spcBef>
                  <a:spcPct val="0"/>
                </a:spcBef>
                <a:spcAft>
                  <a:spcPct val="0"/>
                </a:spcAft>
                <a:defRPr/>
              </a:pPr>
              <a:r>
                <a:rPr lang="fr-FR" altLang="fr-FR" sz="1500" kern="0" dirty="0">
                  <a:solidFill>
                    <a:srgbClr val="FFFFFF"/>
                  </a:solidFill>
                  <a:cs typeface="Helvetica 75 Bold"/>
                </a:rPr>
                <a:t>de fibre optique</a:t>
              </a:r>
            </a:p>
          </p:txBody>
        </p:sp>
        <p:pic>
          <p:nvPicPr>
            <p:cNvPr id="65" name="Image 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9582" y="2839938"/>
              <a:ext cx="962393" cy="502596"/>
            </a:xfrm>
            <a:prstGeom prst="rect">
              <a:avLst/>
            </a:prstGeom>
          </p:spPr>
        </p:pic>
        <p:sp>
          <p:nvSpPr>
            <p:cNvPr id="66" name="Rectangle 65"/>
            <p:cNvSpPr/>
            <p:nvPr/>
          </p:nvSpPr>
          <p:spPr>
            <a:xfrm>
              <a:off x="5411908" y="2074386"/>
              <a:ext cx="2618473" cy="738664"/>
            </a:xfrm>
            <a:prstGeom prst="rect">
              <a:avLst/>
            </a:prstGeom>
          </p:spPr>
          <p:txBody>
            <a:bodyPr wrap="square">
              <a:spAutoFit/>
            </a:bodyPr>
            <a:lstStyle/>
            <a:p>
              <a:pPr fontAlgn="base">
                <a:spcBef>
                  <a:spcPct val="0"/>
                </a:spcBef>
                <a:spcAft>
                  <a:spcPct val="0"/>
                </a:spcAft>
                <a:defRPr/>
              </a:pPr>
              <a:r>
                <a:rPr lang="fr-FR" altLang="fr-FR" sz="2700" kern="0" dirty="0">
                  <a:solidFill>
                    <a:srgbClr val="FF6600"/>
                  </a:solidFill>
                  <a:cs typeface="Helvetica 75 Bold"/>
                </a:rPr>
                <a:t>Plus de 2 millions </a:t>
              </a:r>
            </a:p>
            <a:p>
              <a:pPr fontAlgn="base">
                <a:spcBef>
                  <a:spcPct val="0"/>
                </a:spcBef>
                <a:spcAft>
                  <a:spcPct val="0"/>
                </a:spcAft>
                <a:defRPr/>
              </a:pPr>
              <a:r>
                <a:rPr lang="fr-FR" altLang="fr-FR" sz="1500" kern="0" dirty="0">
                  <a:solidFill>
                    <a:srgbClr val="000000"/>
                  </a:solidFill>
                  <a:cs typeface="Helvetica 75 Bold"/>
                </a:rPr>
                <a:t>d’utilisateurs uniques sur </a:t>
              </a:r>
              <a:r>
                <a:rPr lang="fr-FR" altLang="fr-FR" sz="1500" kern="0" dirty="0" smtClean="0">
                  <a:solidFill>
                    <a:srgbClr val="000000"/>
                  </a:solidFill>
                  <a:cs typeface="Helvetica 75 Bold"/>
                </a:rPr>
                <a:t>OrangeG7.Com </a:t>
              </a:r>
              <a:r>
                <a:rPr lang="fr-FR" altLang="fr-FR" sz="1500" kern="0" dirty="0">
                  <a:solidFill>
                    <a:srgbClr val="000000"/>
                  </a:solidFill>
                  <a:cs typeface="Helvetica 75 Bold"/>
                </a:rPr>
                <a:t>tous les mois</a:t>
              </a:r>
              <a:endParaRPr lang="fr-FR" sz="1500" dirty="0">
                <a:solidFill>
                  <a:srgbClr val="000000"/>
                </a:solidFill>
                <a:cs typeface="Helvetica 75 Bold"/>
              </a:endParaRPr>
            </a:p>
          </p:txBody>
        </p:sp>
        <p:sp>
          <p:nvSpPr>
            <p:cNvPr id="67" name="Rectangle 66"/>
            <p:cNvSpPr/>
            <p:nvPr/>
          </p:nvSpPr>
          <p:spPr>
            <a:xfrm>
              <a:off x="3851920" y="803203"/>
              <a:ext cx="1652842" cy="623248"/>
            </a:xfrm>
            <a:prstGeom prst="rect">
              <a:avLst/>
            </a:prstGeom>
          </p:spPr>
          <p:txBody>
            <a:bodyPr wrap="square">
              <a:spAutoFit/>
            </a:bodyPr>
            <a:lstStyle/>
            <a:p>
              <a:pPr fontAlgn="base">
                <a:spcBef>
                  <a:spcPct val="0"/>
                </a:spcBef>
                <a:spcAft>
                  <a:spcPct val="0"/>
                </a:spcAft>
                <a:defRPr/>
              </a:pPr>
              <a:r>
                <a:rPr lang="fr-FR" altLang="fr-FR" kern="0" dirty="0" smtClean="0">
                  <a:solidFill>
                    <a:srgbClr val="FFFFFF"/>
                  </a:solidFill>
                  <a:cs typeface="Helvetica 75 Bold"/>
                </a:rPr>
                <a:t>Plus </a:t>
              </a:r>
              <a:r>
                <a:rPr lang="fr-FR" altLang="fr-FR" kern="0" dirty="0">
                  <a:solidFill>
                    <a:srgbClr val="FFFFFF"/>
                  </a:solidFill>
                  <a:cs typeface="Helvetica 75 Bold"/>
                </a:rPr>
                <a:t>de </a:t>
              </a:r>
              <a:r>
                <a:rPr lang="fr-FR" altLang="fr-FR" kern="0" dirty="0" smtClean="0">
                  <a:solidFill>
                    <a:srgbClr val="FFFFFF"/>
                  </a:solidFill>
                  <a:cs typeface="Helvetica 75 Bold"/>
                </a:rPr>
                <a:t>2,8 </a:t>
              </a:r>
              <a:r>
                <a:rPr lang="fr-FR" altLang="fr-FR" kern="0" dirty="0">
                  <a:solidFill>
                    <a:srgbClr val="FFFFFF"/>
                  </a:solidFill>
                  <a:cs typeface="Helvetica 75 Bold"/>
                </a:rPr>
                <a:t>millions </a:t>
              </a:r>
              <a:endParaRPr lang="fr-FR" altLang="fr-FR" kern="0" dirty="0" smtClean="0">
                <a:solidFill>
                  <a:srgbClr val="FFFFFF"/>
                </a:solidFill>
                <a:cs typeface="Helvetica 75 Bold"/>
              </a:endParaRPr>
            </a:p>
            <a:p>
              <a:pPr fontAlgn="base">
                <a:spcBef>
                  <a:spcPct val="0"/>
                </a:spcBef>
                <a:spcAft>
                  <a:spcPct val="0"/>
                </a:spcAft>
                <a:defRPr/>
              </a:pPr>
              <a:r>
                <a:rPr lang="fr-FR" altLang="fr-FR" sz="1500" kern="0" dirty="0">
                  <a:solidFill>
                    <a:srgbClr val="000000"/>
                  </a:solidFill>
                  <a:cs typeface="Helvetica 75 Bold"/>
                </a:rPr>
                <a:t>de fans sur</a:t>
              </a:r>
              <a:br>
                <a:rPr lang="fr-FR" altLang="fr-FR" sz="1500" kern="0" dirty="0">
                  <a:solidFill>
                    <a:srgbClr val="000000"/>
                  </a:solidFill>
                  <a:cs typeface="Helvetica 75 Bold"/>
                </a:rPr>
              </a:br>
              <a:r>
                <a:rPr lang="fr-FR" altLang="fr-FR" sz="1500" kern="0" dirty="0">
                  <a:solidFill>
                    <a:srgbClr val="000000"/>
                  </a:solidFill>
                  <a:cs typeface="Helvetica 75 Bold"/>
                </a:rPr>
                <a:t>Facebook </a:t>
              </a: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8341" y="1751800"/>
              <a:ext cx="278411" cy="572058"/>
            </a:xfrm>
            <a:prstGeom prst="rect">
              <a:avLst/>
            </a:prstGeom>
          </p:spPr>
        </p:pic>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4690" y="4100270"/>
              <a:ext cx="556128" cy="434301"/>
            </a:xfrm>
            <a:prstGeom prst="rect">
              <a:avLst/>
            </a:prstGeom>
          </p:spPr>
        </p:pic>
        <p:sp>
          <p:nvSpPr>
            <p:cNvPr id="70" name="Rectangle 69"/>
            <p:cNvSpPr/>
            <p:nvPr/>
          </p:nvSpPr>
          <p:spPr>
            <a:xfrm>
              <a:off x="5262001" y="3444267"/>
              <a:ext cx="1414926" cy="1429826"/>
            </a:xfrm>
            <a:prstGeom prst="rect">
              <a:avLst/>
            </a:prstGeom>
            <a:solidFill>
              <a:srgbClr val="8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pic>
          <p:nvPicPr>
            <p:cNvPr id="7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8753" y="4469445"/>
              <a:ext cx="812759" cy="3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ZoneTexte 71"/>
            <p:cNvSpPr txBox="1"/>
            <p:nvPr/>
          </p:nvSpPr>
          <p:spPr>
            <a:xfrm>
              <a:off x="5785042" y="1521287"/>
              <a:ext cx="2369080" cy="430887"/>
            </a:xfrm>
            <a:prstGeom prst="rect">
              <a:avLst/>
            </a:prstGeom>
            <a:noFill/>
          </p:spPr>
          <p:txBody>
            <a:bodyPr wrap="square" rtlCol="0">
              <a:spAutoFit/>
            </a:bodyPr>
            <a:lstStyle/>
            <a:p>
              <a:pPr algn="r"/>
              <a:r>
                <a:rPr lang="fr-FR" altLang="fr-FR" sz="1500" kern="0" dirty="0">
                  <a:solidFill>
                    <a:srgbClr val="FFFFFF"/>
                  </a:solidFill>
                  <a:cs typeface="Helvetica 75 Bold"/>
                </a:rPr>
                <a:t>1,7  millions</a:t>
              </a:r>
            </a:p>
            <a:p>
              <a:pPr algn="r"/>
              <a:r>
                <a:rPr lang="fr-FR" altLang="fr-FR" sz="1500" kern="0" dirty="0">
                  <a:solidFill>
                    <a:srgbClr val="000000"/>
                  </a:solidFill>
                  <a:cs typeface="Helvetica 75 Bold"/>
                </a:rPr>
                <a:t>utilisateurs actifs mensuels</a:t>
              </a:r>
            </a:p>
          </p:txBody>
        </p:sp>
        <p:pic>
          <p:nvPicPr>
            <p:cNvPr id="73" name="Picture 3"/>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71626" y="2663153"/>
              <a:ext cx="436292" cy="71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
            <p:cNvPicPr>
              <a:picLocks noChangeAspect="1" noChangeArrowheads="1"/>
            </p:cNvPicPr>
            <p:nvPr/>
          </p:nvPicPr>
          <p:blipFill rotWithShape="1">
            <a:blip r:embed="rId8">
              <a:clrChange>
                <a:clrFrom>
                  <a:srgbClr val="D5D5D5"/>
                </a:clrFrom>
                <a:clrTo>
                  <a:srgbClr val="D5D5D5">
                    <a:alpha val="0"/>
                  </a:srgbClr>
                </a:clrTo>
              </a:clrChange>
              <a:extLst>
                <a:ext uri="{28A0092B-C50C-407E-A947-70E740481C1C}">
                  <a14:useLocalDpi xmlns:a14="http://schemas.microsoft.com/office/drawing/2010/main" val="0"/>
                </a:ext>
              </a:extLst>
            </a:blip>
            <a:srcRect l="39993" t="64367" r="50375" b="24974"/>
            <a:stretch/>
          </p:blipFill>
          <p:spPr bwMode="auto">
            <a:xfrm>
              <a:off x="7302914" y="4181219"/>
              <a:ext cx="713486" cy="53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Imag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34339" y="1532467"/>
              <a:ext cx="349724" cy="656402"/>
            </a:xfrm>
            <a:prstGeom prst="rect">
              <a:avLst/>
            </a:prstGeom>
          </p:spPr>
        </p:pic>
        <p:pic>
          <p:nvPicPr>
            <p:cNvPr id="7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52820" y="832368"/>
              <a:ext cx="639841" cy="616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 name="Picture 5"/>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9910" y="2928174"/>
              <a:ext cx="1227145" cy="650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4377" t="18558" r="3264"/>
            <a:stretch/>
          </p:blipFill>
          <p:spPr bwMode="auto">
            <a:xfrm>
              <a:off x="1780022" y="1570700"/>
              <a:ext cx="408753" cy="445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Rectangle 79"/>
            <p:cNvSpPr/>
            <p:nvPr/>
          </p:nvSpPr>
          <p:spPr>
            <a:xfrm>
              <a:off x="874029" y="778268"/>
              <a:ext cx="1460569" cy="677108"/>
            </a:xfrm>
            <a:prstGeom prst="rect">
              <a:avLst/>
            </a:prstGeom>
          </p:spPr>
          <p:txBody>
            <a:bodyPr wrap="square">
              <a:spAutoFit/>
            </a:bodyPr>
            <a:lstStyle/>
            <a:p>
              <a:pPr fontAlgn="base">
                <a:spcBef>
                  <a:spcPct val="0"/>
                </a:spcBef>
                <a:spcAft>
                  <a:spcPct val="0"/>
                </a:spcAft>
                <a:defRPr/>
              </a:pPr>
              <a:r>
                <a:rPr lang="fr-FR" altLang="fr-FR" sz="2100" kern="0" dirty="0">
                  <a:solidFill>
                    <a:srgbClr val="FF6600"/>
                  </a:solidFill>
                  <a:cs typeface="Helvetica 75 Bold"/>
                </a:rPr>
                <a:t>560</a:t>
              </a:r>
            </a:p>
            <a:p>
              <a:pPr fontAlgn="base">
                <a:spcBef>
                  <a:spcPct val="0"/>
                </a:spcBef>
                <a:spcAft>
                  <a:spcPct val="0"/>
                </a:spcAft>
                <a:defRPr/>
              </a:pPr>
              <a:r>
                <a:rPr lang="fr-FR" altLang="fr-FR" sz="1500" kern="0" dirty="0">
                  <a:solidFill>
                    <a:srgbClr val="FFFFFF"/>
                  </a:solidFill>
                  <a:cs typeface="Helvetica 75 Bold"/>
                </a:rPr>
                <a:t>millions d’euros de chiffre d’affaires</a:t>
              </a:r>
            </a:p>
          </p:txBody>
        </p:sp>
        <p:sp>
          <p:nvSpPr>
            <p:cNvPr id="81" name="ZoneTexte 80"/>
            <p:cNvSpPr txBox="1"/>
            <p:nvPr/>
          </p:nvSpPr>
          <p:spPr>
            <a:xfrm>
              <a:off x="5220072" y="3468945"/>
              <a:ext cx="1307126" cy="1038746"/>
            </a:xfrm>
            <a:prstGeom prst="rect">
              <a:avLst/>
            </a:prstGeom>
            <a:noFill/>
          </p:spPr>
          <p:txBody>
            <a:bodyPr wrap="square" rtlCol="0">
              <a:spAutoFit/>
            </a:bodyPr>
            <a:lstStyle/>
            <a:p>
              <a:r>
                <a:rPr lang="fr-FR" altLang="fr-FR" sz="2100" kern="0" dirty="0">
                  <a:solidFill>
                    <a:srgbClr val="FFFFFF"/>
                  </a:solidFill>
                  <a:cs typeface="Helvetica 75 Bold"/>
                </a:rPr>
                <a:t>Top employeur </a:t>
              </a:r>
              <a:r>
                <a:rPr lang="fr-FR" altLang="fr-FR" sz="2100" kern="0" dirty="0" smtClean="0">
                  <a:solidFill>
                    <a:srgbClr val="FFFFFF"/>
                  </a:solidFill>
                  <a:cs typeface="Helvetica 75 Bold"/>
                </a:rPr>
                <a:t>2018/ 2019/</a:t>
              </a:r>
            </a:p>
            <a:p>
              <a:r>
                <a:rPr lang="fr-FR" altLang="fr-FR" sz="2100" kern="0" dirty="0" smtClean="0">
                  <a:solidFill>
                    <a:srgbClr val="FFFFFF"/>
                  </a:solidFill>
                  <a:cs typeface="Helvetica 75 Bold"/>
                </a:rPr>
                <a:t>2020</a:t>
              </a:r>
              <a:endParaRPr lang="fr-FR" altLang="fr-FR" sz="2100" kern="0" dirty="0">
                <a:solidFill>
                  <a:srgbClr val="FFFFFF"/>
                </a:solidFill>
                <a:cs typeface="Helvetica 75 Bold"/>
              </a:endParaRPr>
            </a:p>
          </p:txBody>
        </p:sp>
      </p:grpSp>
    </p:spTree>
    <p:extLst>
      <p:ext uri="{BB962C8B-B14F-4D97-AF65-F5344CB8AC3E}">
        <p14:creationId xmlns:p14="http://schemas.microsoft.com/office/powerpoint/2010/main" val="94881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12844" y="84189"/>
            <a:ext cx="9931693" cy="584775"/>
          </a:xfrm>
          <a:prstGeom prst="rect">
            <a:avLst/>
          </a:prstGeom>
          <a:noFill/>
        </p:spPr>
        <p:txBody>
          <a:bodyPr wrap="none" rtlCol="0">
            <a:spAutoFit/>
          </a:bodyPr>
          <a:lstStyle/>
          <a:p>
            <a:r>
              <a:rPr lang="fr-FR" sz="3200" b="1" dirty="0">
                <a:solidFill>
                  <a:schemeClr val="accent1"/>
                </a:solidFill>
              </a:rPr>
              <a:t>Les Attentes de </a:t>
            </a:r>
            <a:r>
              <a:rPr lang="fr-FR" sz="3200" b="1" dirty="0" smtClean="0">
                <a:solidFill>
                  <a:schemeClr val="accent1"/>
                </a:solidFill>
              </a:rPr>
              <a:t>INNOV Vs la solution d’Orange G7</a:t>
            </a:r>
            <a:endParaRPr lang="fr-FR" sz="3200" b="1" dirty="0">
              <a:solidFill>
                <a:schemeClr val="accent1"/>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44" y="920727"/>
            <a:ext cx="5334000"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152" y="888170"/>
            <a:ext cx="536257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518" y="1478720"/>
            <a:ext cx="535305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0156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73" y="1466138"/>
            <a:ext cx="5362575"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74" y="875588"/>
            <a:ext cx="536257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152" y="915466"/>
            <a:ext cx="536257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800" y="1520730"/>
            <a:ext cx="535305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412844" y="84189"/>
            <a:ext cx="10045507" cy="584775"/>
          </a:xfrm>
          <a:prstGeom prst="rect">
            <a:avLst/>
          </a:prstGeom>
          <a:noFill/>
        </p:spPr>
        <p:txBody>
          <a:bodyPr wrap="none" rtlCol="0">
            <a:spAutoFit/>
          </a:bodyPr>
          <a:lstStyle/>
          <a:p>
            <a:r>
              <a:rPr lang="fr-FR" sz="3200" b="1" dirty="0">
                <a:solidFill>
                  <a:schemeClr val="accent1"/>
                </a:solidFill>
              </a:rPr>
              <a:t>Les Attentes de </a:t>
            </a:r>
            <a:r>
              <a:rPr lang="fr-FR" sz="3200" b="1" dirty="0" smtClean="0">
                <a:solidFill>
                  <a:schemeClr val="accent1"/>
                </a:solidFill>
              </a:rPr>
              <a:t>INNOV  Vs la solution d’Orange G7</a:t>
            </a:r>
            <a:endParaRPr lang="fr-FR" sz="3200" b="1" dirty="0">
              <a:solidFill>
                <a:schemeClr val="accent1"/>
              </a:solidFill>
            </a:endParaRPr>
          </a:p>
        </p:txBody>
      </p:sp>
    </p:spTree>
    <p:extLst>
      <p:ext uri="{BB962C8B-B14F-4D97-AF65-F5344CB8AC3E}">
        <p14:creationId xmlns:p14="http://schemas.microsoft.com/office/powerpoint/2010/main" val="3664854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094495"/>
            <a:ext cx="6963690" cy="766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825664"/>
            <a:ext cx="6963690" cy="4315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412844" y="84189"/>
            <a:ext cx="10045507" cy="584775"/>
          </a:xfrm>
          <a:prstGeom prst="rect">
            <a:avLst/>
          </a:prstGeom>
          <a:noFill/>
        </p:spPr>
        <p:txBody>
          <a:bodyPr wrap="none" rtlCol="0">
            <a:spAutoFit/>
          </a:bodyPr>
          <a:lstStyle/>
          <a:p>
            <a:r>
              <a:rPr lang="fr-FR" sz="3200" b="1" dirty="0">
                <a:solidFill>
                  <a:schemeClr val="accent1"/>
                </a:solidFill>
              </a:rPr>
              <a:t>Les Attentes de </a:t>
            </a:r>
            <a:r>
              <a:rPr lang="fr-FR" sz="3200" b="1" dirty="0" smtClean="0">
                <a:solidFill>
                  <a:schemeClr val="accent1"/>
                </a:solidFill>
              </a:rPr>
              <a:t>INNOV  Vs la solution d’Orange G7</a:t>
            </a:r>
            <a:endParaRPr lang="fr-FR" sz="3200" b="1" dirty="0">
              <a:solidFill>
                <a:schemeClr val="accent1"/>
              </a:solidFill>
            </a:endParaRPr>
          </a:p>
        </p:txBody>
      </p:sp>
    </p:spTree>
    <p:extLst>
      <p:ext uri="{BB962C8B-B14F-4D97-AF65-F5344CB8AC3E}">
        <p14:creationId xmlns:p14="http://schemas.microsoft.com/office/powerpoint/2010/main" val="7971356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C87F20B-51F4-44BD-9CE2-3884312C57F0}"/>
              </a:ext>
            </a:extLst>
          </p:cNvPr>
          <p:cNvPicPr>
            <a:picLocks noChangeAspect="1"/>
          </p:cNvPicPr>
          <p:nvPr/>
        </p:nvPicPr>
        <p:blipFill rotWithShape="1">
          <a:blip r:embed="rId4">
            <a:extLst>
              <a:ext uri="{28A0092B-C50C-407E-A947-70E740481C1C}">
                <a14:useLocalDpi xmlns:a14="http://schemas.microsoft.com/office/drawing/2010/main" val="0"/>
              </a:ext>
            </a:extLst>
          </a:blip>
          <a:srcRect l="16881" t="10150" r="7443" b="13045"/>
          <a:stretch/>
        </p:blipFill>
        <p:spPr>
          <a:xfrm>
            <a:off x="2064000" y="-26066"/>
            <a:ext cx="10123717" cy="6884067"/>
          </a:xfrm>
          <a:prstGeom prst="rect">
            <a:avLst/>
          </a:prstGeom>
        </p:spPr>
      </p:pic>
      <p:sp>
        <p:nvSpPr>
          <p:cNvPr id="22" name="Rectangle 21">
            <a:extLst>
              <a:ext uri="{FF2B5EF4-FFF2-40B4-BE49-F238E27FC236}">
                <a16:creationId xmlns="" xmlns:a16="http://schemas.microsoft.com/office/drawing/2014/main" id="{C1587AE9-0C2E-4920-99BC-BC3C3CFD93BC}"/>
              </a:ext>
            </a:extLst>
          </p:cNvPr>
          <p:cNvSpPr/>
          <p:nvPr/>
        </p:nvSpPr>
        <p:spPr>
          <a:xfrm>
            <a:off x="2063999" y="-26065"/>
            <a:ext cx="10123719" cy="6884065"/>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defRPr/>
            </a:pPr>
            <a:endParaRPr lang="en-GB" dirty="0">
              <a:solidFill>
                <a:srgbClr val="000000"/>
              </a:solidFill>
            </a:endParaRPr>
          </a:p>
        </p:txBody>
      </p:sp>
      <p:sp>
        <p:nvSpPr>
          <p:cNvPr id="24" name="ZoneTexte 23"/>
          <p:cNvSpPr txBox="1"/>
          <p:nvPr/>
        </p:nvSpPr>
        <p:spPr>
          <a:xfrm>
            <a:off x="0" y="102982"/>
            <a:ext cx="5826034" cy="2123658"/>
          </a:xfrm>
          <a:prstGeom prst="rect">
            <a:avLst/>
          </a:prstGeom>
          <a:noFill/>
        </p:spPr>
        <p:txBody>
          <a:bodyPr wrap="square" rtlCol="0">
            <a:spAutoFit/>
          </a:bodyPr>
          <a:lstStyle/>
          <a:p>
            <a:pPr algn="ctr"/>
            <a:r>
              <a:rPr lang="fr-FR" sz="4400" b="1" dirty="0" smtClean="0">
                <a:solidFill>
                  <a:schemeClr val="accent1"/>
                </a:solidFill>
              </a:rPr>
              <a:t>SOLUTION TECHNIQUE CLIENT INNOV  </a:t>
            </a:r>
            <a:endParaRPr lang="fr-FR" sz="4400" b="1" dirty="0">
              <a:solidFill>
                <a:schemeClr val="accent1"/>
              </a:solidFill>
            </a:endParaRPr>
          </a:p>
        </p:txBody>
      </p:sp>
    </p:spTree>
    <p:custDataLst>
      <p:tags r:id="rId1"/>
    </p:custDataLst>
    <p:extLst>
      <p:ext uri="{BB962C8B-B14F-4D97-AF65-F5344CB8AC3E}">
        <p14:creationId xmlns:p14="http://schemas.microsoft.com/office/powerpoint/2010/main" val="147718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flipH="1">
            <a:off x="149130" y="0"/>
            <a:ext cx="8561754" cy="584775"/>
          </a:xfrm>
          <a:prstGeom prst="rect">
            <a:avLst/>
          </a:prstGeom>
          <a:noFill/>
        </p:spPr>
        <p:txBody>
          <a:bodyPr wrap="square" rtlCol="0">
            <a:spAutoFit/>
          </a:bodyPr>
          <a:lstStyle/>
          <a:p>
            <a:r>
              <a:rPr lang="fr-FR" sz="3200" b="1" dirty="0">
                <a:solidFill>
                  <a:schemeClr val="accent1"/>
                </a:solidFill>
              </a:rPr>
              <a:t>La Solution Technique</a:t>
            </a:r>
          </a:p>
        </p:txBody>
      </p:sp>
      <p:sp>
        <p:nvSpPr>
          <p:cNvPr id="5" name="ZoneTexte 4"/>
          <p:cNvSpPr txBox="1"/>
          <p:nvPr/>
        </p:nvSpPr>
        <p:spPr>
          <a:xfrm flipH="1">
            <a:off x="149131" y="492269"/>
            <a:ext cx="11623766" cy="1138773"/>
          </a:xfrm>
          <a:prstGeom prst="rect">
            <a:avLst/>
          </a:prstGeom>
          <a:noFill/>
        </p:spPr>
        <p:txBody>
          <a:bodyPr wrap="square" rtlCol="0">
            <a:spAutoFit/>
          </a:bodyPr>
          <a:lstStyle/>
          <a:p>
            <a:r>
              <a:rPr lang="fr-FR" dirty="0"/>
              <a:t>Afin de pouvoir répondre à la demande de </a:t>
            </a:r>
            <a:r>
              <a:rPr lang="fr-FR" dirty="0" err="1"/>
              <a:t>Innov</a:t>
            </a:r>
            <a:r>
              <a:rPr lang="fr-FR" dirty="0"/>
              <a:t>, nous proposons une solution basée sur les services offert par la Platform </a:t>
            </a:r>
            <a:r>
              <a:rPr lang="fr-FR" dirty="0" smtClean="0"/>
              <a:t>AZURE:</a:t>
            </a:r>
            <a:endParaRPr lang="fr-FR" dirty="0"/>
          </a:p>
          <a:p>
            <a:pPr indent="-342900">
              <a:buFont typeface="Wingdings" panose="05000000000000000000" pitchFamily="2" charset="2"/>
              <a:buChar char="ü"/>
            </a:pPr>
            <a:r>
              <a:rPr lang="fr-FR" sz="1600" dirty="0" smtClean="0"/>
              <a:t>Pour </a:t>
            </a:r>
            <a:r>
              <a:rPr lang="fr-FR" sz="1600" dirty="0"/>
              <a:t>la  migration de l’environnement virtuel, nous allons utiliser le Microsoft Azure Cloud pour l’hébergements des </a:t>
            </a:r>
            <a:r>
              <a:rPr lang="fr-FR" sz="1600" dirty="0" err="1"/>
              <a:t>VM’s</a:t>
            </a:r>
            <a:r>
              <a:rPr lang="fr-FR" sz="1600" dirty="0"/>
              <a:t>;</a:t>
            </a:r>
          </a:p>
          <a:p>
            <a:pPr indent="-342900">
              <a:buFont typeface="Wingdings" panose="05000000000000000000" pitchFamily="2" charset="2"/>
              <a:buChar char="ü"/>
            </a:pPr>
            <a:r>
              <a:rPr lang="fr-FR" sz="1600" dirty="0"/>
              <a:t>La solution SDN pour la partie réseau sera basée sur la solution Virtual WAN de Microsoft Azure.  </a:t>
            </a:r>
          </a:p>
        </p:txBody>
      </p:sp>
      <p:sp>
        <p:nvSpPr>
          <p:cNvPr id="6" name="Rectangle 5"/>
          <p:cNvSpPr/>
          <p:nvPr/>
        </p:nvSpPr>
        <p:spPr>
          <a:xfrm>
            <a:off x="4884732" y="5588689"/>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2807738" y="3432675"/>
            <a:ext cx="6214052" cy="89366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407106" y="3510446"/>
            <a:ext cx="1847162" cy="246221"/>
          </a:xfrm>
          <a:prstGeom prst="rect">
            <a:avLst/>
          </a:prstGeom>
          <a:noFill/>
        </p:spPr>
        <p:txBody>
          <a:bodyPr wrap="square" rtlCol="0">
            <a:spAutoFit/>
          </a:bodyPr>
          <a:lstStyle/>
          <a:p>
            <a:r>
              <a:rPr lang="fr-FR" sz="1000" b="1" dirty="0" smtClean="0"/>
              <a:t>Azur Virtual Hub standard</a:t>
            </a:r>
            <a:endParaRPr lang="fr-FR" sz="1000" b="1" dirty="0"/>
          </a:p>
        </p:txBody>
      </p:sp>
      <p:sp>
        <p:nvSpPr>
          <p:cNvPr id="9" name="Rectangle 8"/>
          <p:cNvSpPr/>
          <p:nvPr/>
        </p:nvSpPr>
        <p:spPr>
          <a:xfrm>
            <a:off x="5037132" y="5741089"/>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5189532" y="5893489"/>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341932" y="6045889"/>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487170" y="6021676"/>
            <a:ext cx="1044871" cy="246221"/>
          </a:xfrm>
          <a:prstGeom prst="rect">
            <a:avLst/>
          </a:prstGeom>
          <a:noFill/>
        </p:spPr>
        <p:txBody>
          <a:bodyPr wrap="square" rtlCol="0">
            <a:spAutoFit/>
          </a:bodyPr>
          <a:lstStyle/>
          <a:p>
            <a:r>
              <a:rPr lang="fr-FR" sz="1000" b="1" dirty="0" err="1" smtClean="0"/>
              <a:t>Innov</a:t>
            </a:r>
            <a:r>
              <a:rPr lang="fr-FR" sz="1000" b="1" dirty="0" smtClean="0"/>
              <a:t> Branch</a:t>
            </a:r>
            <a:endParaRPr lang="fr-FR" sz="1000" b="1" dirty="0"/>
          </a:p>
        </p:txBody>
      </p:sp>
      <p:cxnSp>
        <p:nvCxnSpPr>
          <p:cNvPr id="13" name="Connecteur droit 12"/>
          <p:cNvCxnSpPr/>
          <p:nvPr/>
        </p:nvCxnSpPr>
        <p:spPr>
          <a:xfrm>
            <a:off x="5472561" y="3756168"/>
            <a:ext cx="0" cy="570176"/>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3201171" y="4800459"/>
            <a:ext cx="1936296" cy="41851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3601220" y="4634670"/>
            <a:ext cx="768610" cy="253916"/>
          </a:xfrm>
          <a:prstGeom prst="rect">
            <a:avLst/>
          </a:prstGeom>
          <a:noFill/>
        </p:spPr>
        <p:txBody>
          <a:bodyPr wrap="square" rtlCol="0">
            <a:spAutoFit/>
          </a:bodyPr>
          <a:lstStyle/>
          <a:p>
            <a:r>
              <a:rPr lang="fr-FR" sz="1050" b="1" dirty="0" smtClean="0"/>
              <a:t>Internet</a:t>
            </a:r>
            <a:endParaRPr lang="fr-FR" sz="1050" b="1" dirty="0"/>
          </a:p>
        </p:txBody>
      </p:sp>
      <p:sp>
        <p:nvSpPr>
          <p:cNvPr id="16" name="Rectangle 15"/>
          <p:cNvSpPr/>
          <p:nvPr/>
        </p:nvSpPr>
        <p:spPr>
          <a:xfrm>
            <a:off x="2598733" y="5588689"/>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2751133" y="5741089"/>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2903533" y="5893489"/>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3055933" y="6045889"/>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2982902" y="6021676"/>
            <a:ext cx="1419525" cy="246221"/>
          </a:xfrm>
          <a:prstGeom prst="rect">
            <a:avLst/>
          </a:prstGeom>
          <a:noFill/>
        </p:spPr>
        <p:txBody>
          <a:bodyPr wrap="square" rtlCol="0">
            <a:spAutoFit/>
          </a:bodyPr>
          <a:lstStyle/>
          <a:p>
            <a:r>
              <a:rPr lang="fr-FR" sz="1000" b="1" dirty="0" err="1" smtClean="0"/>
              <a:t>Innov</a:t>
            </a:r>
            <a:r>
              <a:rPr lang="fr-FR" sz="1000" b="1" dirty="0" smtClean="0"/>
              <a:t> Mobile </a:t>
            </a:r>
            <a:r>
              <a:rPr lang="fr-FR" sz="1000" b="1" dirty="0" err="1" smtClean="0"/>
              <a:t>users</a:t>
            </a:r>
            <a:endParaRPr lang="fr-FR" sz="1000" b="1" dirty="0"/>
          </a:p>
        </p:txBody>
      </p:sp>
      <p:cxnSp>
        <p:nvCxnSpPr>
          <p:cNvPr id="21" name="Connecteur droit 20"/>
          <p:cNvCxnSpPr/>
          <p:nvPr/>
        </p:nvCxnSpPr>
        <p:spPr>
          <a:xfrm>
            <a:off x="3643760" y="3604444"/>
            <a:ext cx="0" cy="721899"/>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170731" y="5593046"/>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7323131" y="5745446"/>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7475531" y="5897846"/>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7627931" y="6050246"/>
            <a:ext cx="1387754" cy="630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p:cNvSpPr txBox="1"/>
          <p:nvPr/>
        </p:nvSpPr>
        <p:spPr>
          <a:xfrm>
            <a:off x="7773169" y="6026033"/>
            <a:ext cx="806454" cy="246221"/>
          </a:xfrm>
          <a:prstGeom prst="rect">
            <a:avLst/>
          </a:prstGeom>
          <a:noFill/>
        </p:spPr>
        <p:txBody>
          <a:bodyPr wrap="square" rtlCol="0">
            <a:spAutoFit/>
          </a:bodyPr>
          <a:lstStyle/>
          <a:p>
            <a:r>
              <a:rPr lang="fr-FR" sz="1000" b="1" dirty="0" err="1" smtClean="0"/>
              <a:t>Innov</a:t>
            </a:r>
            <a:r>
              <a:rPr lang="fr-FR" sz="1000" b="1" dirty="0" smtClean="0"/>
              <a:t> HQ</a:t>
            </a:r>
            <a:endParaRPr lang="fr-FR" sz="1000" b="1" dirty="0"/>
          </a:p>
        </p:txBody>
      </p:sp>
      <p:sp>
        <p:nvSpPr>
          <p:cNvPr id="27" name="Rectangle à coins arrondis 26"/>
          <p:cNvSpPr/>
          <p:nvPr/>
        </p:nvSpPr>
        <p:spPr>
          <a:xfrm>
            <a:off x="5284124" y="4797222"/>
            <a:ext cx="3290910" cy="41851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smtClean="0">
                <a:solidFill>
                  <a:schemeClr val="tx1"/>
                </a:solidFill>
              </a:rPr>
              <a:t>Express route</a:t>
            </a:r>
            <a:endParaRPr lang="fr-FR" sz="1050" b="1" dirty="0">
              <a:solidFill>
                <a:schemeClr val="tx1"/>
              </a:solidFill>
            </a:endParaRPr>
          </a:p>
        </p:txBody>
      </p:sp>
      <p:cxnSp>
        <p:nvCxnSpPr>
          <p:cNvPr id="28" name="Connecteur droit 27"/>
          <p:cNvCxnSpPr/>
          <p:nvPr/>
        </p:nvCxnSpPr>
        <p:spPr>
          <a:xfrm>
            <a:off x="7475531" y="4376923"/>
            <a:ext cx="0" cy="1184846"/>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743711" y="1716160"/>
            <a:ext cx="2477278" cy="1194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46"/>
          <p:cNvCxnSpPr/>
          <p:nvPr/>
        </p:nvCxnSpPr>
        <p:spPr>
          <a:xfrm flipV="1">
            <a:off x="3809223" y="7350962"/>
            <a:ext cx="7946572" cy="7719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965679" y="1885947"/>
            <a:ext cx="359788" cy="275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391209" y="1897039"/>
            <a:ext cx="359788" cy="275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5886094" y="1885946"/>
            <a:ext cx="359788" cy="275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6357704" y="1885946"/>
            <a:ext cx="359788" cy="275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5446197" y="2438346"/>
            <a:ext cx="359788" cy="275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965679" y="2438346"/>
            <a:ext cx="359788" cy="275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5891881" y="2425337"/>
            <a:ext cx="359788" cy="275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6362058" y="2425490"/>
            <a:ext cx="359788" cy="275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p:cNvSpPr txBox="1"/>
          <p:nvPr/>
        </p:nvSpPr>
        <p:spPr>
          <a:xfrm>
            <a:off x="4858976" y="1851428"/>
            <a:ext cx="1971744" cy="307777"/>
          </a:xfrm>
          <a:prstGeom prst="rect">
            <a:avLst/>
          </a:prstGeom>
          <a:noFill/>
        </p:spPr>
        <p:txBody>
          <a:bodyPr wrap="square" rtlCol="0">
            <a:spAutoFit/>
          </a:bodyPr>
          <a:lstStyle/>
          <a:p>
            <a:r>
              <a:rPr lang="fr-FR" sz="1400" b="1" dirty="0" smtClean="0"/>
              <a:t>Azure </a:t>
            </a:r>
            <a:r>
              <a:rPr lang="fr-FR" sz="1400" b="1" dirty="0" err="1" smtClean="0"/>
              <a:t>VM’s</a:t>
            </a:r>
            <a:r>
              <a:rPr lang="fr-FR" sz="1400" b="1" dirty="0" smtClean="0"/>
              <a:t> cloud</a:t>
            </a:r>
            <a:endParaRPr lang="fr-FR" sz="1400" b="1" dirty="0"/>
          </a:p>
        </p:txBody>
      </p:sp>
      <p:cxnSp>
        <p:nvCxnSpPr>
          <p:cNvPr id="58" name="Connecteur droit 57"/>
          <p:cNvCxnSpPr/>
          <p:nvPr/>
        </p:nvCxnSpPr>
        <p:spPr>
          <a:xfrm>
            <a:off x="5670050" y="2921492"/>
            <a:ext cx="0" cy="473033"/>
          </a:xfrm>
          <a:prstGeom prst="line">
            <a:avLst/>
          </a:prstGeom>
        </p:spPr>
        <p:style>
          <a:lnRef idx="1">
            <a:schemeClr val="accent1"/>
          </a:lnRef>
          <a:fillRef idx="0">
            <a:schemeClr val="accent1"/>
          </a:fillRef>
          <a:effectRef idx="0">
            <a:schemeClr val="accent1"/>
          </a:effectRef>
          <a:fontRef idx="minor">
            <a:schemeClr val="tx1"/>
          </a:fontRef>
        </p:style>
      </p:cxnSp>
      <p:sp>
        <p:nvSpPr>
          <p:cNvPr id="59" name="Rectangle à coins arrondis 58"/>
          <p:cNvSpPr/>
          <p:nvPr/>
        </p:nvSpPr>
        <p:spPr>
          <a:xfrm>
            <a:off x="5030993" y="3048973"/>
            <a:ext cx="1566059" cy="183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0" name="ZoneTexte 59"/>
          <p:cNvSpPr txBox="1"/>
          <p:nvPr/>
        </p:nvSpPr>
        <p:spPr>
          <a:xfrm>
            <a:off x="5375269" y="2766845"/>
            <a:ext cx="590744" cy="261610"/>
          </a:xfrm>
          <a:prstGeom prst="rect">
            <a:avLst/>
          </a:prstGeom>
          <a:noFill/>
        </p:spPr>
        <p:txBody>
          <a:bodyPr wrap="square" rtlCol="0">
            <a:spAutoFit/>
          </a:bodyPr>
          <a:lstStyle/>
          <a:p>
            <a:r>
              <a:rPr lang="fr-FR" sz="1100" b="1" dirty="0" smtClean="0"/>
              <a:t>VNET</a:t>
            </a:r>
            <a:endParaRPr lang="fr-FR" sz="1100" b="1" dirty="0"/>
          </a:p>
        </p:txBody>
      </p:sp>
      <p:sp>
        <p:nvSpPr>
          <p:cNvPr id="68" name="ZoneTexte 67"/>
          <p:cNvSpPr txBox="1"/>
          <p:nvPr/>
        </p:nvSpPr>
        <p:spPr>
          <a:xfrm>
            <a:off x="3959520" y="6483001"/>
            <a:ext cx="2774337" cy="230832"/>
          </a:xfrm>
          <a:prstGeom prst="rect">
            <a:avLst/>
          </a:prstGeom>
          <a:noFill/>
        </p:spPr>
        <p:txBody>
          <a:bodyPr wrap="square" rtlCol="0">
            <a:spAutoFit/>
          </a:bodyPr>
          <a:lstStyle/>
          <a:p>
            <a:r>
              <a:rPr lang="fr-FR" sz="900" dirty="0" smtClean="0"/>
              <a:t>Synoptique Interconnexion Azure </a:t>
            </a:r>
            <a:r>
              <a:rPr lang="fr-FR" sz="900" dirty="0" err="1" smtClean="0"/>
              <a:t>virtual</a:t>
            </a:r>
            <a:r>
              <a:rPr lang="fr-FR" sz="900" dirty="0" smtClean="0"/>
              <a:t> WAN</a:t>
            </a:r>
            <a:endParaRPr lang="fr-FR" sz="900" dirty="0"/>
          </a:p>
        </p:txBody>
      </p:sp>
    </p:spTree>
    <p:extLst>
      <p:ext uri="{BB962C8B-B14F-4D97-AF65-F5344CB8AC3E}">
        <p14:creationId xmlns:p14="http://schemas.microsoft.com/office/powerpoint/2010/main" val="4031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44396" y="0"/>
            <a:ext cx="6393132" cy="584775"/>
          </a:xfrm>
          <a:prstGeom prst="rect">
            <a:avLst/>
          </a:prstGeom>
          <a:noFill/>
        </p:spPr>
        <p:txBody>
          <a:bodyPr wrap="square" rtlCol="0">
            <a:spAutoFit/>
          </a:bodyPr>
          <a:lstStyle/>
          <a:p>
            <a:r>
              <a:rPr lang="fr-FR" sz="3200" b="1" dirty="0">
                <a:solidFill>
                  <a:schemeClr val="accent1"/>
                </a:solidFill>
              </a:rPr>
              <a:t>Le WAN Virtual de Azure </a:t>
            </a:r>
          </a:p>
        </p:txBody>
      </p:sp>
      <p:sp>
        <p:nvSpPr>
          <p:cNvPr id="5" name="ZoneTexte 4"/>
          <p:cNvSpPr txBox="1"/>
          <p:nvPr/>
        </p:nvSpPr>
        <p:spPr>
          <a:xfrm>
            <a:off x="409302" y="696686"/>
            <a:ext cx="10998927" cy="6186309"/>
          </a:xfrm>
          <a:prstGeom prst="rect">
            <a:avLst/>
          </a:prstGeom>
          <a:noFill/>
        </p:spPr>
        <p:txBody>
          <a:bodyPr wrap="square" rtlCol="0">
            <a:spAutoFit/>
          </a:bodyPr>
          <a:lstStyle/>
          <a:p>
            <a:pPr algn="just">
              <a:lnSpc>
                <a:spcPct val="150000"/>
              </a:lnSpc>
            </a:pPr>
            <a:r>
              <a:rPr lang="fr-FR" sz="2000" b="1" i="1" dirty="0">
                <a:solidFill>
                  <a:schemeClr val="accent1"/>
                </a:solidFill>
              </a:rPr>
              <a:t>Définition:</a:t>
            </a:r>
          </a:p>
          <a:p>
            <a:pPr marL="285750" indent="-285750" algn="just">
              <a:lnSpc>
                <a:spcPct val="150000"/>
              </a:lnSpc>
              <a:buFont typeface="Wingdings" panose="05000000000000000000" pitchFamily="2" charset="2"/>
              <a:buChar char="Ø"/>
            </a:pPr>
            <a:r>
              <a:rPr lang="fr-FR" sz="1600" dirty="0" smtClean="0"/>
              <a:t>Azure </a:t>
            </a:r>
            <a:r>
              <a:rPr lang="fr-FR" sz="1600" dirty="0"/>
              <a:t>Virtual WAN est un service de </a:t>
            </a:r>
            <a:r>
              <a:rPr lang="fr-FR" sz="1600" dirty="0" smtClean="0"/>
              <a:t>mise en </a:t>
            </a:r>
            <a:r>
              <a:rPr lang="fr-FR" sz="1600" dirty="0"/>
              <a:t>réseau qui combine un grand nombre </a:t>
            </a:r>
            <a:r>
              <a:rPr lang="fr-FR" sz="1600" dirty="0" smtClean="0"/>
              <a:t>de fonctionnalités </a:t>
            </a:r>
            <a:r>
              <a:rPr lang="fr-FR" sz="1600" dirty="0"/>
              <a:t>de mise en réseau, </a:t>
            </a:r>
            <a:r>
              <a:rPr lang="fr-FR" sz="1600" dirty="0" smtClean="0"/>
              <a:t>de sécurité et de routage </a:t>
            </a:r>
            <a:r>
              <a:rPr lang="fr-FR" sz="1600" dirty="0"/>
              <a:t>pour fournir </a:t>
            </a:r>
            <a:r>
              <a:rPr lang="fr-FR" sz="1600" dirty="0" smtClean="0"/>
              <a:t>une interface </a:t>
            </a:r>
            <a:r>
              <a:rPr lang="fr-FR" sz="1600" dirty="0"/>
              <a:t>opérationnelle unique. </a:t>
            </a:r>
            <a:endParaRPr lang="fr-FR" sz="1600" dirty="0" smtClean="0"/>
          </a:p>
          <a:p>
            <a:pPr marL="285750" indent="-285750" algn="just">
              <a:lnSpc>
                <a:spcPct val="150000"/>
              </a:lnSpc>
              <a:buFont typeface="Wingdings" panose="05000000000000000000" pitchFamily="2" charset="2"/>
              <a:buChar char="Ø"/>
            </a:pPr>
            <a:r>
              <a:rPr lang="fr-FR" sz="1600" dirty="0" smtClean="0"/>
              <a:t>Ces </a:t>
            </a:r>
            <a:r>
              <a:rPr lang="fr-FR" sz="1600" dirty="0"/>
              <a:t>fonctionnalités sont les </a:t>
            </a:r>
            <a:r>
              <a:rPr lang="fr-FR" sz="1600" dirty="0" smtClean="0"/>
              <a:t>suivantes: connectivité </a:t>
            </a:r>
            <a:r>
              <a:rPr lang="fr-FR" sz="1600" dirty="0"/>
              <a:t>de branche(via </a:t>
            </a:r>
            <a:r>
              <a:rPr lang="fr-FR" sz="1600" dirty="0" smtClean="0"/>
              <a:t>une automatisation de la connectivité à </a:t>
            </a:r>
            <a:r>
              <a:rPr lang="fr-FR" sz="1600" dirty="0"/>
              <a:t>partir d’appareils partenaires d’Azure Virtual WAN, tels </a:t>
            </a:r>
            <a:r>
              <a:rPr lang="fr-FR" sz="1600" dirty="0" smtClean="0"/>
              <a:t>que SD-WAN </a:t>
            </a:r>
            <a:r>
              <a:rPr lang="fr-FR" sz="1600" dirty="0"/>
              <a:t>ou un CPE VPN),connectivité VPN </a:t>
            </a:r>
            <a:r>
              <a:rPr lang="fr-FR" sz="1600" dirty="0" smtClean="0"/>
              <a:t>site à </a:t>
            </a:r>
            <a:r>
              <a:rPr lang="fr-FR" sz="1600" dirty="0"/>
              <a:t>site</a:t>
            </a:r>
            <a:r>
              <a:rPr lang="fr-FR" sz="1600" dirty="0" smtClean="0"/>
              <a:t>, connectivité </a:t>
            </a:r>
            <a:r>
              <a:rPr lang="fr-FR" sz="1600" dirty="0"/>
              <a:t>VPN d’utilisateurs distants (</a:t>
            </a:r>
            <a:r>
              <a:rPr lang="fr-FR" sz="1600" dirty="0" smtClean="0"/>
              <a:t>point à </a:t>
            </a:r>
            <a:r>
              <a:rPr lang="fr-FR" sz="1600" dirty="0"/>
              <a:t>site),connectivité </a:t>
            </a:r>
            <a:r>
              <a:rPr lang="fr-FR" sz="1600" dirty="0" smtClean="0"/>
              <a:t>privée(Express Route</a:t>
            </a:r>
            <a:r>
              <a:rPr lang="fr-FR" sz="1600" dirty="0"/>
              <a:t>),</a:t>
            </a:r>
            <a:r>
              <a:rPr lang="fr-FR" sz="1600" dirty="0" smtClean="0"/>
              <a:t>connectivité intra-cloud </a:t>
            </a:r>
            <a:r>
              <a:rPr lang="fr-FR" sz="1600" dirty="0"/>
              <a:t>(connectivité transitive pour les réseaux virtuels), </a:t>
            </a:r>
            <a:r>
              <a:rPr lang="fr-FR" sz="1600" dirty="0" smtClean="0"/>
              <a:t>interconnectivité Express Route </a:t>
            </a:r>
            <a:r>
              <a:rPr lang="fr-FR" sz="1600" dirty="0"/>
              <a:t>de VPN, routage, Pare-feu </a:t>
            </a:r>
            <a:r>
              <a:rPr lang="fr-FR" sz="1600" dirty="0" smtClean="0"/>
              <a:t>Azure et </a:t>
            </a:r>
            <a:r>
              <a:rPr lang="fr-FR" sz="1600" dirty="0"/>
              <a:t>chiffrement </a:t>
            </a:r>
            <a:r>
              <a:rPr lang="fr-FR" sz="1600" dirty="0" smtClean="0"/>
              <a:t>de connexion privée. </a:t>
            </a:r>
          </a:p>
          <a:p>
            <a:pPr marL="285750" indent="-285750" algn="just">
              <a:lnSpc>
                <a:spcPct val="150000"/>
              </a:lnSpc>
              <a:buFont typeface="Wingdings" panose="05000000000000000000" pitchFamily="2" charset="2"/>
              <a:buChar char="Ø"/>
            </a:pPr>
            <a:r>
              <a:rPr lang="fr-FR" sz="1600" dirty="0" smtClean="0"/>
              <a:t>Les </a:t>
            </a:r>
            <a:r>
              <a:rPr lang="fr-FR" sz="1600" dirty="0"/>
              <a:t>aspects de la sécurité seront gérés avec la fonction Azure firewall, qui permet la mise en place de toutes les règles de routage et de sécurité d’accès pour les flux entre machine virtuels et les utilisateurs. </a:t>
            </a:r>
            <a:endParaRPr lang="fr-FR" sz="1600" dirty="0" smtClean="0"/>
          </a:p>
          <a:p>
            <a:pPr algn="just">
              <a:lnSpc>
                <a:spcPct val="150000"/>
              </a:lnSpc>
            </a:pPr>
            <a:r>
              <a:rPr lang="fr-FR" sz="2000" b="1" i="1" dirty="0">
                <a:solidFill>
                  <a:schemeClr val="accent1"/>
                </a:solidFill>
              </a:rPr>
              <a:t>Pour le cas de </a:t>
            </a:r>
            <a:r>
              <a:rPr lang="fr-FR" sz="2000" b="1" i="1" dirty="0" smtClean="0">
                <a:solidFill>
                  <a:schemeClr val="accent1"/>
                </a:solidFill>
              </a:rPr>
              <a:t>INNOV:</a:t>
            </a:r>
            <a:endParaRPr lang="fr-FR" sz="2000" b="1" i="1" dirty="0">
              <a:solidFill>
                <a:schemeClr val="accent1"/>
              </a:solidFill>
            </a:endParaRPr>
          </a:p>
          <a:p>
            <a:pPr marL="285750" indent="-285750" algn="just">
              <a:lnSpc>
                <a:spcPct val="150000"/>
              </a:lnSpc>
              <a:buFont typeface="Wingdings" panose="05000000000000000000" pitchFamily="2" charset="2"/>
              <a:buChar char="Ø"/>
            </a:pPr>
            <a:r>
              <a:rPr lang="fr-FR" sz="1600" dirty="0" smtClean="0"/>
              <a:t>Tous les sites de </a:t>
            </a:r>
            <a:r>
              <a:rPr lang="fr-FR" sz="1600" dirty="0" err="1" smtClean="0"/>
              <a:t>Innov</a:t>
            </a:r>
            <a:r>
              <a:rPr lang="fr-FR" sz="1600" dirty="0" smtClean="0"/>
              <a:t> se verront interconnectés sur le Hub virtuel Azure régional de la région de France centre. </a:t>
            </a:r>
          </a:p>
          <a:p>
            <a:pPr marL="285750" indent="-285750" algn="just">
              <a:lnSpc>
                <a:spcPct val="150000"/>
              </a:lnSpc>
              <a:buFont typeface="Wingdings" panose="05000000000000000000" pitchFamily="2" charset="2"/>
              <a:buChar char="Ø"/>
            </a:pPr>
            <a:r>
              <a:rPr lang="fr-FR" sz="1600" dirty="0" smtClean="0"/>
              <a:t>La connexion des sites distants de </a:t>
            </a:r>
            <a:r>
              <a:rPr lang="fr-FR" sz="1600" dirty="0" err="1" smtClean="0"/>
              <a:t>Innov</a:t>
            </a:r>
            <a:r>
              <a:rPr lang="fr-FR" sz="1600" dirty="0" smtClean="0"/>
              <a:t> avec le hub régional se fera via SD-WAN et pour le quartier général se sera avec une connectivité express route. </a:t>
            </a:r>
          </a:p>
          <a:p>
            <a:pPr marL="285750" indent="-285750" algn="just">
              <a:lnSpc>
                <a:spcPct val="150000"/>
              </a:lnSpc>
              <a:buFont typeface="Wingdings" panose="05000000000000000000" pitchFamily="2" charset="2"/>
              <a:buChar char="Ø"/>
            </a:pPr>
            <a:r>
              <a:rPr lang="fr-FR" sz="1600" dirty="0" smtClean="0"/>
              <a:t>L’opérateur de transit qui est OBS se chargera de la configuration et l’intégration des CPE SD-WAN au niveau des sites distants.</a:t>
            </a:r>
            <a:endParaRPr lang="fr-FR" sz="1600" dirty="0"/>
          </a:p>
          <a:p>
            <a:pPr algn="just">
              <a:lnSpc>
                <a:spcPct val="150000"/>
              </a:lnSpc>
            </a:pPr>
            <a:endParaRPr lang="fr-FR" sz="1600" dirty="0"/>
          </a:p>
        </p:txBody>
      </p:sp>
    </p:spTree>
    <p:extLst>
      <p:ext uri="{BB962C8B-B14F-4D97-AF65-F5344CB8AC3E}">
        <p14:creationId xmlns:p14="http://schemas.microsoft.com/office/powerpoint/2010/main" val="4117589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17714" y="87085"/>
            <a:ext cx="10327443" cy="584775"/>
          </a:xfrm>
          <a:prstGeom prst="rect">
            <a:avLst/>
          </a:prstGeom>
          <a:noFill/>
        </p:spPr>
        <p:txBody>
          <a:bodyPr wrap="none" rtlCol="0">
            <a:spAutoFit/>
          </a:bodyPr>
          <a:lstStyle/>
          <a:p>
            <a:r>
              <a:rPr lang="fr-FR" sz="3200" b="1" dirty="0">
                <a:solidFill>
                  <a:schemeClr val="accent1"/>
                </a:solidFill>
              </a:rPr>
              <a:t>Architecture Fonctionnelle du Virtual WAN de Azure</a:t>
            </a:r>
          </a:p>
        </p:txBody>
      </p:sp>
      <p:sp>
        <p:nvSpPr>
          <p:cNvPr id="5" name="ZoneTexte 4"/>
          <p:cNvSpPr txBox="1"/>
          <p:nvPr/>
        </p:nvSpPr>
        <p:spPr>
          <a:xfrm>
            <a:off x="217714" y="456417"/>
            <a:ext cx="11647458" cy="378565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fr-FR" sz="1600" dirty="0"/>
              <a:t>Virtual WAN </a:t>
            </a:r>
            <a:r>
              <a:rPr lang="fr-FR" sz="1600" dirty="0" smtClean="0"/>
              <a:t>repose sur une architecture hub-and-</a:t>
            </a:r>
            <a:r>
              <a:rPr lang="fr-FR" sz="1600" dirty="0" err="1" smtClean="0"/>
              <a:t>spoke</a:t>
            </a:r>
            <a:r>
              <a:rPr lang="fr-FR" sz="1600" dirty="0" smtClean="0"/>
              <a:t> avec </a:t>
            </a:r>
            <a:r>
              <a:rPr lang="fr-FR" sz="1600" dirty="0"/>
              <a:t>des fonctionnalités de </a:t>
            </a:r>
            <a:r>
              <a:rPr lang="fr-FR" sz="1600" dirty="0" smtClean="0"/>
              <a:t>mise à l’échelle et </a:t>
            </a:r>
            <a:r>
              <a:rPr lang="fr-FR" sz="1600" dirty="0"/>
              <a:t>de performances </a:t>
            </a:r>
            <a:r>
              <a:rPr lang="fr-FR" sz="1600" dirty="0" smtClean="0"/>
              <a:t>intégrées </a:t>
            </a:r>
            <a:r>
              <a:rPr lang="fr-FR" sz="1600" dirty="0"/>
              <a:t>pour les </a:t>
            </a:r>
            <a:r>
              <a:rPr lang="fr-FR" sz="1600" dirty="0" smtClean="0"/>
              <a:t>sites a rattachés au hub via des équipements (appareils </a:t>
            </a:r>
            <a:r>
              <a:rPr lang="fr-FR" sz="1600" dirty="0"/>
              <a:t>VPN/SD-WAN), les utilisateurs </a:t>
            </a:r>
            <a:r>
              <a:rPr lang="fr-FR" sz="1600" dirty="0" smtClean="0"/>
              <a:t>(</a:t>
            </a:r>
            <a:r>
              <a:rPr lang="fr-FR" sz="1600" dirty="0"/>
              <a:t>clients Azure VPN, </a:t>
            </a:r>
            <a:r>
              <a:rPr lang="fr-FR" sz="1600" dirty="0" err="1"/>
              <a:t>openVPN</a:t>
            </a:r>
            <a:r>
              <a:rPr lang="fr-FR" sz="1600" dirty="0"/>
              <a:t> ou IKEv2), </a:t>
            </a:r>
            <a:r>
              <a:rPr lang="fr-FR" sz="1600" dirty="0" smtClean="0"/>
              <a:t>les </a:t>
            </a:r>
            <a:r>
              <a:rPr lang="fr-FR" sz="1600" dirty="0"/>
              <a:t>circuits </a:t>
            </a:r>
            <a:r>
              <a:rPr lang="fr-FR" sz="1600" dirty="0" smtClean="0"/>
              <a:t>Express Route et </a:t>
            </a:r>
            <a:r>
              <a:rPr lang="fr-FR" sz="1600" dirty="0"/>
              <a:t>les réseaux virtuels. </a:t>
            </a:r>
            <a:endParaRPr lang="fr-FR" sz="1600" dirty="0" smtClean="0"/>
          </a:p>
          <a:p>
            <a:pPr marL="285750" indent="-285750" algn="just">
              <a:lnSpc>
                <a:spcPct val="150000"/>
              </a:lnSpc>
              <a:buFont typeface="Wingdings" panose="05000000000000000000" pitchFamily="2" charset="2"/>
              <a:buChar char="q"/>
            </a:pPr>
            <a:r>
              <a:rPr lang="fr-FR" sz="1600" dirty="0" smtClean="0"/>
              <a:t>Il </a:t>
            </a:r>
            <a:r>
              <a:rPr lang="fr-FR" sz="1600" dirty="0"/>
              <a:t>offre </a:t>
            </a:r>
            <a:r>
              <a:rPr lang="fr-FR" sz="1600" dirty="0" smtClean="0"/>
              <a:t>une architecture de réseau de transit </a:t>
            </a:r>
            <a:r>
              <a:rPr lang="fr-FR" sz="1600" dirty="0"/>
              <a:t>global où le« hub » </a:t>
            </a:r>
            <a:r>
              <a:rPr lang="fr-FR" sz="1600" dirty="0" smtClean="0"/>
              <a:t>du réseau hébergé sur le cloud </a:t>
            </a:r>
            <a:r>
              <a:rPr lang="fr-FR" sz="1600" dirty="0"/>
              <a:t>permet </a:t>
            </a:r>
            <a:r>
              <a:rPr lang="fr-FR" sz="1600" dirty="0" smtClean="0"/>
              <a:t>une connectivité transitive entre les </a:t>
            </a:r>
            <a:r>
              <a:rPr lang="fr-FR" sz="1600" dirty="0"/>
              <a:t>points de terminaison qui </a:t>
            </a:r>
            <a:r>
              <a:rPr lang="fr-FR" sz="1600" dirty="0" smtClean="0"/>
              <a:t>peut être répartie sur différents </a:t>
            </a:r>
            <a:r>
              <a:rPr lang="fr-FR" sz="1600" dirty="0"/>
              <a:t>types de« rayons » (</a:t>
            </a:r>
            <a:r>
              <a:rPr lang="fr-FR" sz="1600" dirty="0" err="1"/>
              <a:t>spoke</a:t>
            </a:r>
            <a:r>
              <a:rPr lang="fr-FR" sz="1600" dirty="0"/>
              <a:t>). Les régions </a:t>
            </a:r>
            <a:r>
              <a:rPr lang="fr-FR" sz="1600" dirty="0" smtClean="0"/>
              <a:t>Azure servent </a:t>
            </a:r>
            <a:r>
              <a:rPr lang="fr-FR" sz="1600" dirty="0"/>
              <a:t>de hubs auxquels vous pouvez vous </a:t>
            </a:r>
            <a:r>
              <a:rPr lang="fr-FR" sz="1600" dirty="0" smtClean="0"/>
              <a:t>connecter.</a:t>
            </a:r>
          </a:p>
          <a:p>
            <a:pPr marL="285750" indent="-285750" algn="just">
              <a:lnSpc>
                <a:spcPct val="150000"/>
              </a:lnSpc>
              <a:buFont typeface="Wingdings" panose="05000000000000000000" pitchFamily="2" charset="2"/>
              <a:buChar char="q"/>
            </a:pPr>
            <a:r>
              <a:rPr lang="fr-FR" sz="1600" dirty="0" smtClean="0"/>
              <a:t>Tous </a:t>
            </a:r>
            <a:r>
              <a:rPr lang="fr-FR" sz="1600" dirty="0"/>
              <a:t>les hubs sont connectés selon un </a:t>
            </a:r>
            <a:r>
              <a:rPr lang="fr-FR" sz="1600" dirty="0" smtClean="0"/>
              <a:t>maillage complet </a:t>
            </a:r>
            <a:r>
              <a:rPr lang="fr-FR" sz="1600" dirty="0"/>
              <a:t>dans un réseau étendu virtuel standard</a:t>
            </a:r>
            <a:r>
              <a:rPr lang="fr-FR" sz="1600" dirty="0" smtClean="0"/>
              <a:t>, ce </a:t>
            </a:r>
            <a:r>
              <a:rPr lang="fr-FR" sz="1600" dirty="0"/>
              <a:t>qui </a:t>
            </a:r>
            <a:r>
              <a:rPr lang="fr-FR" sz="1600" dirty="0" smtClean="0"/>
              <a:t>permet à </a:t>
            </a:r>
            <a:r>
              <a:rPr lang="fr-FR" sz="1600" dirty="0"/>
              <a:t>l’utilisateur d’utiliser facilement le réseau principal Microsoft pour </a:t>
            </a:r>
            <a:r>
              <a:rPr lang="fr-FR" sz="1600" dirty="0" smtClean="0"/>
              <a:t>se connecter </a:t>
            </a:r>
            <a:r>
              <a:rPr lang="fr-FR" sz="1600" dirty="0"/>
              <a:t>à n’importe quel </a:t>
            </a:r>
            <a:r>
              <a:rPr lang="fr-FR" sz="1600" dirty="0" err="1"/>
              <a:t>spoke</a:t>
            </a:r>
            <a:r>
              <a:rPr lang="fr-FR" sz="1600" dirty="0"/>
              <a:t>. </a:t>
            </a:r>
            <a:r>
              <a:rPr lang="fr-FR" sz="1600" dirty="0" smtClean="0"/>
              <a:t>Pour </a:t>
            </a:r>
            <a:r>
              <a:rPr lang="fr-FR" sz="1600" dirty="0"/>
              <a:t>la </a:t>
            </a:r>
            <a:r>
              <a:rPr lang="fr-FR" sz="1600" dirty="0" smtClean="0"/>
              <a:t>connectivité entre membres </a:t>
            </a:r>
            <a:r>
              <a:rPr lang="fr-FR" sz="1600" dirty="0" err="1"/>
              <a:t>spokes</a:t>
            </a:r>
            <a:r>
              <a:rPr lang="fr-FR" sz="1600" dirty="0"/>
              <a:t> avec des appareils SD-WAN/VPN, les utilisateurs peuvent </a:t>
            </a:r>
            <a:r>
              <a:rPr lang="fr-FR" sz="1600" dirty="0" smtClean="0"/>
              <a:t>soit </a:t>
            </a:r>
            <a:r>
              <a:rPr lang="fr-FR" sz="1600" dirty="0"/>
              <a:t>la configurer manuellement dans Azure Virtual WAN, </a:t>
            </a:r>
            <a:r>
              <a:rPr lang="fr-FR" sz="1600" dirty="0" smtClean="0"/>
              <a:t>soit </a:t>
            </a:r>
            <a:r>
              <a:rPr lang="fr-FR" sz="1600" dirty="0"/>
              <a:t>utiliser la solution de partenaire </a:t>
            </a:r>
            <a:r>
              <a:rPr lang="fr-FR" sz="1600" dirty="0" smtClean="0"/>
              <a:t>CPE </a:t>
            </a:r>
            <a:r>
              <a:rPr lang="fr-FR" sz="1600" dirty="0"/>
              <a:t>Virtual WAN (SD-WAN/VPN) pour configurer la </a:t>
            </a:r>
            <a:r>
              <a:rPr lang="fr-FR" sz="1600" dirty="0" smtClean="0"/>
              <a:t>connectivité à </a:t>
            </a:r>
            <a:r>
              <a:rPr lang="fr-FR" sz="1600" dirty="0"/>
              <a:t>Azure. </a:t>
            </a:r>
            <a:r>
              <a:rPr lang="fr-FR" sz="1600" dirty="0" smtClean="0"/>
              <a:t>et emplacements </a:t>
            </a:r>
            <a:r>
              <a:rPr lang="fr-FR" sz="1600" dirty="0"/>
              <a:t>Virtual WAN. </a:t>
            </a:r>
          </a:p>
        </p:txBody>
      </p:sp>
      <p:pic>
        <p:nvPicPr>
          <p:cNvPr id="6" name="Image 5"/>
          <p:cNvPicPr>
            <a:picLocks noChangeAspect="1"/>
          </p:cNvPicPr>
          <p:nvPr/>
        </p:nvPicPr>
        <p:blipFill>
          <a:blip r:embed="rId2"/>
          <a:stretch>
            <a:fillRect/>
          </a:stretch>
        </p:blipFill>
        <p:spPr>
          <a:xfrm>
            <a:off x="1166948" y="4230805"/>
            <a:ext cx="9962605" cy="2435605"/>
          </a:xfrm>
          <a:prstGeom prst="rect">
            <a:avLst/>
          </a:prstGeom>
        </p:spPr>
      </p:pic>
    </p:spTree>
    <p:extLst>
      <p:ext uri="{BB962C8B-B14F-4D97-AF65-F5344CB8AC3E}">
        <p14:creationId xmlns:p14="http://schemas.microsoft.com/office/powerpoint/2010/main" val="26878041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45958" y="4681753"/>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868964" y="2514509"/>
            <a:ext cx="5264331" cy="9318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3468332" y="2857308"/>
            <a:ext cx="1564852" cy="246221"/>
          </a:xfrm>
          <a:prstGeom prst="rect">
            <a:avLst/>
          </a:prstGeom>
          <a:noFill/>
        </p:spPr>
        <p:txBody>
          <a:bodyPr wrap="none" rtlCol="0">
            <a:spAutoFit/>
          </a:bodyPr>
          <a:lstStyle/>
          <a:p>
            <a:r>
              <a:rPr lang="fr-FR" sz="1000" b="1" dirty="0" smtClean="0"/>
              <a:t>Azur Virtual Hub standard</a:t>
            </a:r>
            <a:endParaRPr lang="fr-FR" sz="1000" b="1" dirty="0"/>
          </a:p>
        </p:txBody>
      </p:sp>
      <p:sp>
        <p:nvSpPr>
          <p:cNvPr id="7" name="Rectangle 6"/>
          <p:cNvSpPr/>
          <p:nvPr/>
        </p:nvSpPr>
        <p:spPr>
          <a:xfrm>
            <a:off x="4098358" y="4834153"/>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250758" y="4986553"/>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4403158" y="5138953"/>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4548396" y="5368538"/>
            <a:ext cx="885179" cy="246221"/>
          </a:xfrm>
          <a:prstGeom prst="rect">
            <a:avLst/>
          </a:prstGeom>
          <a:noFill/>
        </p:spPr>
        <p:txBody>
          <a:bodyPr wrap="none" rtlCol="0">
            <a:spAutoFit/>
          </a:bodyPr>
          <a:lstStyle/>
          <a:p>
            <a:r>
              <a:rPr lang="fr-FR" sz="1000" b="1" dirty="0" err="1" smtClean="0"/>
              <a:t>Innov</a:t>
            </a:r>
            <a:r>
              <a:rPr lang="fr-FR" sz="1000" b="1" dirty="0" smtClean="0"/>
              <a:t> Branch</a:t>
            </a:r>
            <a:endParaRPr lang="fr-FR" sz="1000" b="1" dirty="0"/>
          </a:p>
        </p:txBody>
      </p:sp>
      <p:cxnSp>
        <p:nvCxnSpPr>
          <p:cNvPr id="11" name="Connecteur droit 10"/>
          <p:cNvCxnSpPr>
            <a:stCxn id="4" idx="0"/>
          </p:cNvCxnSpPr>
          <p:nvPr/>
        </p:nvCxnSpPr>
        <p:spPr>
          <a:xfrm flipH="1" flipV="1">
            <a:off x="4533786" y="3446327"/>
            <a:ext cx="1" cy="1235426"/>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2262397" y="3902576"/>
            <a:ext cx="2795530" cy="436377"/>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3251620" y="3997785"/>
            <a:ext cx="651140" cy="261610"/>
          </a:xfrm>
          <a:prstGeom prst="rect">
            <a:avLst/>
          </a:prstGeom>
          <a:noFill/>
        </p:spPr>
        <p:txBody>
          <a:bodyPr wrap="none" rtlCol="0">
            <a:spAutoFit/>
          </a:bodyPr>
          <a:lstStyle/>
          <a:p>
            <a:r>
              <a:rPr lang="fr-FR" sz="1050" b="1" dirty="0" smtClean="0"/>
              <a:t>Internet</a:t>
            </a:r>
            <a:endParaRPr lang="fr-FR" sz="1050" b="1" dirty="0"/>
          </a:p>
        </p:txBody>
      </p:sp>
      <p:sp>
        <p:nvSpPr>
          <p:cNvPr id="14" name="Rectangle 13"/>
          <p:cNvSpPr/>
          <p:nvPr/>
        </p:nvSpPr>
        <p:spPr>
          <a:xfrm>
            <a:off x="1659959" y="4681753"/>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812359" y="4834153"/>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1964759" y="4986553"/>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2117159" y="5138953"/>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2044128" y="5368538"/>
            <a:ext cx="1202573" cy="246221"/>
          </a:xfrm>
          <a:prstGeom prst="rect">
            <a:avLst/>
          </a:prstGeom>
          <a:noFill/>
        </p:spPr>
        <p:txBody>
          <a:bodyPr wrap="none" rtlCol="0">
            <a:spAutoFit/>
          </a:bodyPr>
          <a:lstStyle/>
          <a:p>
            <a:r>
              <a:rPr lang="fr-FR" sz="1000" b="1" dirty="0" err="1" smtClean="0"/>
              <a:t>Innov</a:t>
            </a:r>
            <a:r>
              <a:rPr lang="fr-FR" sz="1000" b="1" dirty="0" smtClean="0"/>
              <a:t> Mobile </a:t>
            </a:r>
            <a:r>
              <a:rPr lang="fr-FR" sz="1000" b="1" dirty="0" err="1" smtClean="0"/>
              <a:t>users</a:t>
            </a:r>
            <a:endParaRPr lang="fr-FR" sz="1000" b="1" dirty="0"/>
          </a:p>
        </p:txBody>
      </p:sp>
      <p:cxnSp>
        <p:nvCxnSpPr>
          <p:cNvPr id="19" name="Connecteur droit 18"/>
          <p:cNvCxnSpPr/>
          <p:nvPr/>
        </p:nvCxnSpPr>
        <p:spPr>
          <a:xfrm flipV="1">
            <a:off x="2704986" y="3446327"/>
            <a:ext cx="0" cy="156417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231957" y="4686110"/>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384357" y="4838510"/>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6536757" y="4990910"/>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6689157" y="5143310"/>
            <a:ext cx="1175657" cy="65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6834395" y="5372895"/>
            <a:ext cx="683200" cy="246221"/>
          </a:xfrm>
          <a:prstGeom prst="rect">
            <a:avLst/>
          </a:prstGeom>
          <a:noFill/>
        </p:spPr>
        <p:txBody>
          <a:bodyPr wrap="none" rtlCol="0">
            <a:spAutoFit/>
          </a:bodyPr>
          <a:lstStyle/>
          <a:p>
            <a:r>
              <a:rPr lang="fr-FR" sz="1000" b="1" dirty="0" err="1" smtClean="0"/>
              <a:t>Innov</a:t>
            </a:r>
            <a:r>
              <a:rPr lang="fr-FR" sz="1000" b="1" dirty="0" smtClean="0"/>
              <a:t> HQ</a:t>
            </a:r>
            <a:endParaRPr lang="fr-FR" sz="1000" b="1" dirty="0"/>
          </a:p>
        </p:txBody>
      </p:sp>
      <p:sp>
        <p:nvSpPr>
          <p:cNvPr id="25" name="Rectangle à coins arrondis 24"/>
          <p:cNvSpPr/>
          <p:nvPr/>
        </p:nvSpPr>
        <p:spPr>
          <a:xfrm>
            <a:off x="5903602" y="3899339"/>
            <a:ext cx="1229693" cy="436377"/>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smtClean="0">
                <a:solidFill>
                  <a:schemeClr val="tx1"/>
                </a:solidFill>
              </a:rPr>
              <a:t>Express route</a:t>
            </a:r>
            <a:endParaRPr lang="fr-FR" sz="1050" b="1" dirty="0">
              <a:solidFill>
                <a:schemeClr val="tx1"/>
              </a:solidFill>
            </a:endParaRPr>
          </a:p>
        </p:txBody>
      </p:sp>
      <p:cxnSp>
        <p:nvCxnSpPr>
          <p:cNvPr id="26" name="Connecteur droit 25"/>
          <p:cNvCxnSpPr/>
          <p:nvPr/>
        </p:nvCxnSpPr>
        <p:spPr>
          <a:xfrm>
            <a:off x="6536757" y="3446327"/>
            <a:ext cx="0" cy="1235426"/>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732663" y="2514509"/>
            <a:ext cx="1892769" cy="9318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smtClean="0">
                <a:solidFill>
                  <a:schemeClr val="tx1"/>
                </a:solidFill>
              </a:rPr>
              <a:t>Innov</a:t>
            </a:r>
            <a:r>
              <a:rPr lang="fr-FR" sz="1200" b="1" dirty="0" smtClean="0">
                <a:solidFill>
                  <a:schemeClr val="tx1"/>
                </a:solidFill>
              </a:rPr>
              <a:t> </a:t>
            </a:r>
            <a:r>
              <a:rPr lang="fr-FR" sz="1200" b="1" dirty="0" err="1" smtClean="0">
                <a:solidFill>
                  <a:schemeClr val="tx1"/>
                </a:solidFill>
              </a:rPr>
              <a:t>Collegien</a:t>
            </a:r>
            <a:r>
              <a:rPr lang="fr-FR" sz="1200" b="1" dirty="0" smtClean="0">
                <a:solidFill>
                  <a:schemeClr val="tx1"/>
                </a:solidFill>
              </a:rPr>
              <a:t> DC_1</a:t>
            </a:r>
            <a:endParaRPr lang="fr-FR" sz="1200" b="1" dirty="0">
              <a:solidFill>
                <a:schemeClr val="tx1"/>
              </a:solidFill>
            </a:endParaRPr>
          </a:p>
        </p:txBody>
      </p:sp>
      <p:cxnSp>
        <p:nvCxnSpPr>
          <p:cNvPr id="28" name="Connecteur droit 27"/>
          <p:cNvCxnSpPr/>
          <p:nvPr/>
        </p:nvCxnSpPr>
        <p:spPr>
          <a:xfrm>
            <a:off x="7133295" y="2857308"/>
            <a:ext cx="1599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7133295" y="3188231"/>
            <a:ext cx="1599368" cy="17417"/>
          </a:xfrm>
          <a:prstGeom prst="line">
            <a:avLst/>
          </a:prstGeom>
        </p:spPr>
        <p:style>
          <a:lnRef idx="1">
            <a:schemeClr val="accent1"/>
          </a:lnRef>
          <a:fillRef idx="0">
            <a:schemeClr val="accent1"/>
          </a:fillRef>
          <a:effectRef idx="0">
            <a:schemeClr val="accent1"/>
          </a:effectRef>
          <a:fontRef idx="minor">
            <a:schemeClr val="tx1"/>
          </a:fontRef>
        </p:style>
      </p:cxnSp>
      <p:sp>
        <p:nvSpPr>
          <p:cNvPr id="30" name="Ellipse 29"/>
          <p:cNvSpPr/>
          <p:nvPr/>
        </p:nvSpPr>
        <p:spPr>
          <a:xfrm>
            <a:off x="7575884" y="2683134"/>
            <a:ext cx="609214" cy="763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smtClean="0">
                <a:solidFill>
                  <a:schemeClr val="tx1"/>
                </a:solidFill>
              </a:rPr>
              <a:t>Express route</a:t>
            </a:r>
            <a:endParaRPr lang="fr-FR" sz="600" dirty="0">
              <a:solidFill>
                <a:schemeClr val="tx1"/>
              </a:solidFill>
            </a:endParaRPr>
          </a:p>
        </p:txBody>
      </p:sp>
      <p:cxnSp>
        <p:nvCxnSpPr>
          <p:cNvPr id="35" name="Connecteur droit 34"/>
          <p:cNvCxnSpPr/>
          <p:nvPr/>
        </p:nvCxnSpPr>
        <p:spPr>
          <a:xfrm flipH="1" flipV="1">
            <a:off x="9559977" y="3436533"/>
            <a:ext cx="11718" cy="190271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à coins arrondis 35"/>
          <p:cNvSpPr/>
          <p:nvPr/>
        </p:nvSpPr>
        <p:spPr>
          <a:xfrm>
            <a:off x="8940723" y="3969751"/>
            <a:ext cx="1476647" cy="31767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err="1" smtClean="0"/>
              <a:t>Private</a:t>
            </a:r>
            <a:r>
              <a:rPr lang="fr-FR" sz="1000" b="1" dirty="0" smtClean="0"/>
              <a:t> </a:t>
            </a:r>
            <a:r>
              <a:rPr lang="fr-FR" sz="1000" b="1" dirty="0" err="1" smtClean="0"/>
              <a:t>wan</a:t>
            </a:r>
            <a:r>
              <a:rPr lang="fr-FR" sz="1000" b="1" dirty="0" smtClean="0"/>
              <a:t> </a:t>
            </a:r>
            <a:endParaRPr lang="fr-FR" sz="1000" b="1" dirty="0"/>
          </a:p>
        </p:txBody>
      </p:sp>
      <p:sp>
        <p:nvSpPr>
          <p:cNvPr id="37" name="Rectangle 36"/>
          <p:cNvSpPr/>
          <p:nvPr/>
        </p:nvSpPr>
        <p:spPr>
          <a:xfrm>
            <a:off x="3876390" y="775956"/>
            <a:ext cx="2098665" cy="1245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40"/>
          <p:cNvCxnSpPr/>
          <p:nvPr/>
        </p:nvCxnSpPr>
        <p:spPr>
          <a:xfrm>
            <a:off x="7864814" y="5339249"/>
            <a:ext cx="1706881"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098358" y="984962"/>
            <a:ext cx="304800" cy="287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4523888" y="996054"/>
            <a:ext cx="304800" cy="287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5018773" y="984961"/>
            <a:ext cx="304800" cy="287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490383" y="984961"/>
            <a:ext cx="304800" cy="287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4578876" y="1537361"/>
            <a:ext cx="304800" cy="287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4098358" y="1537361"/>
            <a:ext cx="304800" cy="287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5024560" y="1524352"/>
            <a:ext cx="304800" cy="287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5494737" y="1524505"/>
            <a:ext cx="304800" cy="287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p:cNvSpPr txBox="1"/>
          <p:nvPr/>
        </p:nvSpPr>
        <p:spPr>
          <a:xfrm>
            <a:off x="3991655" y="1245810"/>
            <a:ext cx="1385572" cy="307777"/>
          </a:xfrm>
          <a:prstGeom prst="rect">
            <a:avLst/>
          </a:prstGeom>
          <a:noFill/>
        </p:spPr>
        <p:txBody>
          <a:bodyPr wrap="none" rtlCol="0">
            <a:spAutoFit/>
          </a:bodyPr>
          <a:lstStyle/>
          <a:p>
            <a:r>
              <a:rPr lang="fr-FR" sz="1400" b="1" dirty="0" smtClean="0"/>
              <a:t>Azur </a:t>
            </a:r>
            <a:r>
              <a:rPr lang="fr-FR" sz="1400" b="1" dirty="0" err="1" smtClean="0"/>
              <a:t>VM’s</a:t>
            </a:r>
            <a:r>
              <a:rPr lang="fr-FR" sz="1400" b="1" dirty="0" smtClean="0"/>
              <a:t> cloud</a:t>
            </a:r>
            <a:endParaRPr lang="fr-FR" sz="1400" b="1" dirty="0"/>
          </a:p>
        </p:txBody>
      </p:sp>
      <p:cxnSp>
        <p:nvCxnSpPr>
          <p:cNvPr id="56" name="Connecteur droit 55"/>
          <p:cNvCxnSpPr/>
          <p:nvPr/>
        </p:nvCxnSpPr>
        <p:spPr>
          <a:xfrm>
            <a:off x="4731276" y="2021282"/>
            <a:ext cx="0" cy="493227"/>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à coins arrondis 56"/>
          <p:cNvSpPr/>
          <p:nvPr/>
        </p:nvSpPr>
        <p:spPr>
          <a:xfrm>
            <a:off x="4163672" y="2151911"/>
            <a:ext cx="1326711" cy="191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ZoneTexte 57"/>
          <p:cNvSpPr txBox="1"/>
          <p:nvPr/>
        </p:nvSpPr>
        <p:spPr>
          <a:xfrm>
            <a:off x="4507948" y="2118686"/>
            <a:ext cx="500458" cy="261610"/>
          </a:xfrm>
          <a:prstGeom prst="rect">
            <a:avLst/>
          </a:prstGeom>
          <a:noFill/>
        </p:spPr>
        <p:txBody>
          <a:bodyPr wrap="none" rtlCol="0">
            <a:spAutoFit/>
          </a:bodyPr>
          <a:lstStyle/>
          <a:p>
            <a:r>
              <a:rPr lang="fr-FR" sz="1100" b="1" dirty="0" smtClean="0"/>
              <a:t>VNET</a:t>
            </a:r>
            <a:endParaRPr lang="fr-FR" sz="1100" b="1" dirty="0"/>
          </a:p>
        </p:txBody>
      </p:sp>
      <p:sp>
        <p:nvSpPr>
          <p:cNvPr id="59" name="ZoneTexte 58"/>
          <p:cNvSpPr txBox="1"/>
          <p:nvPr/>
        </p:nvSpPr>
        <p:spPr>
          <a:xfrm>
            <a:off x="81252" y="66557"/>
            <a:ext cx="11787605" cy="1077218"/>
          </a:xfrm>
          <a:prstGeom prst="rect">
            <a:avLst/>
          </a:prstGeom>
          <a:noFill/>
        </p:spPr>
        <p:txBody>
          <a:bodyPr wrap="square" rtlCol="0">
            <a:spAutoFit/>
          </a:bodyPr>
          <a:lstStyle/>
          <a:p>
            <a:r>
              <a:rPr lang="fr-FR" sz="3200" b="1" dirty="0">
                <a:solidFill>
                  <a:schemeClr val="accent1"/>
                </a:solidFill>
              </a:rPr>
              <a:t>Architecture Transitoire pour la migration de </a:t>
            </a:r>
            <a:r>
              <a:rPr lang="fr-FR" sz="3200" b="1" dirty="0" err="1">
                <a:solidFill>
                  <a:schemeClr val="accent1"/>
                </a:solidFill>
              </a:rPr>
              <a:t>Innov</a:t>
            </a:r>
            <a:r>
              <a:rPr lang="fr-FR" sz="3200" b="1" dirty="0">
                <a:solidFill>
                  <a:schemeClr val="accent1"/>
                </a:solidFill>
              </a:rPr>
              <a:t> sur Azure Virtual WAN</a:t>
            </a:r>
          </a:p>
        </p:txBody>
      </p:sp>
      <p:cxnSp>
        <p:nvCxnSpPr>
          <p:cNvPr id="61" name="Connecteur droit 60"/>
          <p:cNvCxnSpPr>
            <a:stCxn id="9" idx="2"/>
          </p:cNvCxnSpPr>
          <p:nvPr/>
        </p:nvCxnSpPr>
        <p:spPr>
          <a:xfrm flipH="1">
            <a:off x="4982276" y="5796449"/>
            <a:ext cx="8711" cy="642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4993994" y="6438508"/>
            <a:ext cx="51158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flipV="1">
            <a:off x="10119260" y="4287428"/>
            <a:ext cx="0" cy="2151080"/>
          </a:xfrm>
          <a:prstGeom prst="line">
            <a:avLst/>
          </a:prstGeom>
        </p:spPr>
        <p:style>
          <a:lnRef idx="1">
            <a:schemeClr val="accent1"/>
          </a:lnRef>
          <a:fillRef idx="0">
            <a:schemeClr val="accent1"/>
          </a:fillRef>
          <a:effectRef idx="0">
            <a:schemeClr val="accent1"/>
          </a:effectRef>
          <a:fontRef idx="minor">
            <a:schemeClr val="tx1"/>
          </a:fontRef>
        </p:style>
      </p:cxnSp>
      <p:sp>
        <p:nvSpPr>
          <p:cNvPr id="67" name="Cylindre 66"/>
          <p:cNvSpPr/>
          <p:nvPr/>
        </p:nvSpPr>
        <p:spPr>
          <a:xfrm rot="17468499">
            <a:off x="7195725" y="825723"/>
            <a:ext cx="240522" cy="2640319"/>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9" name="Connecteur droit avec flèche 68"/>
          <p:cNvCxnSpPr/>
          <p:nvPr/>
        </p:nvCxnSpPr>
        <p:spPr>
          <a:xfrm>
            <a:off x="5997183" y="1605164"/>
            <a:ext cx="2721071" cy="1099744"/>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ZoneTexte 69"/>
          <p:cNvSpPr txBox="1"/>
          <p:nvPr/>
        </p:nvSpPr>
        <p:spPr>
          <a:xfrm rot="1334077">
            <a:off x="6934482" y="1849667"/>
            <a:ext cx="1208985" cy="261610"/>
          </a:xfrm>
          <a:prstGeom prst="rect">
            <a:avLst/>
          </a:prstGeom>
          <a:noFill/>
        </p:spPr>
        <p:txBody>
          <a:bodyPr wrap="none" rtlCol="0">
            <a:spAutoFit/>
          </a:bodyPr>
          <a:lstStyle/>
          <a:p>
            <a:r>
              <a:rPr lang="fr-FR" sz="1050" b="1" dirty="0" smtClean="0"/>
              <a:t>VPN site to site</a:t>
            </a:r>
            <a:endParaRPr lang="fr-FR" sz="1050" b="1" dirty="0"/>
          </a:p>
        </p:txBody>
      </p:sp>
    </p:spTree>
    <p:extLst>
      <p:ext uri="{BB962C8B-B14F-4D97-AF65-F5344CB8AC3E}">
        <p14:creationId xmlns:p14="http://schemas.microsoft.com/office/powerpoint/2010/main" val="1186974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0" y="35452"/>
            <a:ext cx="12064621" cy="1077218"/>
          </a:xfrm>
          <a:prstGeom prst="rect">
            <a:avLst/>
          </a:prstGeom>
          <a:noFill/>
        </p:spPr>
        <p:txBody>
          <a:bodyPr wrap="square" rtlCol="0">
            <a:spAutoFit/>
          </a:bodyPr>
          <a:lstStyle/>
          <a:p>
            <a:r>
              <a:rPr lang="fr-FR" sz="3200" b="1" dirty="0">
                <a:solidFill>
                  <a:schemeClr val="accent1"/>
                </a:solidFill>
              </a:rPr>
              <a:t>Les Etapes de la Mise en Place de La migration vers Virtual WAN</a:t>
            </a:r>
          </a:p>
        </p:txBody>
      </p:sp>
      <p:sp>
        <p:nvSpPr>
          <p:cNvPr id="5" name="Rectangle 4"/>
          <p:cNvSpPr/>
          <p:nvPr/>
        </p:nvSpPr>
        <p:spPr>
          <a:xfrm>
            <a:off x="760875" y="1019870"/>
            <a:ext cx="9966828" cy="3583032"/>
          </a:xfrm>
          <a:prstGeom prst="rect">
            <a:avLst/>
          </a:prstGeom>
        </p:spPr>
        <p:txBody>
          <a:bodyPr wrap="square">
            <a:spAutoFit/>
          </a:bodyPr>
          <a:lstStyle/>
          <a:p>
            <a:pPr>
              <a:lnSpc>
                <a:spcPct val="107000"/>
              </a:lnSpc>
              <a:spcAft>
                <a:spcPts val="0"/>
              </a:spcAft>
            </a:pPr>
            <a:r>
              <a:rPr lang="fr-FR" sz="14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Étape 1 </a:t>
            </a: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 </a:t>
            </a:r>
            <a:r>
              <a:rPr lang="fr-FR" sz="1400" dirty="0" smtClean="0">
                <a:solidFill>
                  <a:srgbClr val="222222"/>
                </a:solidFill>
                <a:latin typeface="Arial" panose="020B0604020202020204" pitchFamily="34" charset="0"/>
                <a:ea typeface="Calibri" panose="020F0502020204030204" pitchFamily="34" charset="0"/>
                <a:cs typeface="Times New Roman" panose="02020603050405020304" pitchFamily="18" charset="0"/>
              </a:rPr>
              <a:t>Choisir le Hub virtuel, dans notre cas ce sera le hub du centre Nord de France</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Étape 2 : </a:t>
            </a: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Déploiement des hubs Virtual WAN</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Étape 3 : </a:t>
            </a: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Connexion des sites distants (</a:t>
            </a:r>
            <a:r>
              <a:rPr lang="fr-FR" sz="1400" dirty="0" smtClean="0">
                <a:solidFill>
                  <a:srgbClr val="222222"/>
                </a:solidFill>
                <a:latin typeface="Arial" panose="020B0604020202020204" pitchFamily="34" charset="0"/>
                <a:ea typeface="Calibri" panose="020F0502020204030204" pitchFamily="34" charset="0"/>
                <a:cs typeface="Times New Roman" panose="02020603050405020304" pitchFamily="18" charset="0"/>
              </a:rPr>
              <a:t>Express Route </a:t>
            </a: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et VPN) à Virtual WAN</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Étape 4 : </a:t>
            </a: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Test de la connectivité hybride par le biais de Virtual WAN</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 </a:t>
            </a:r>
            <a:endParaRPr lang="fr-FR" sz="16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Étape 5 : </a:t>
            </a: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Transition de connectivité vers le hub Virtual </a:t>
            </a:r>
            <a:r>
              <a:rPr lang="fr-FR" sz="1400" dirty="0" smtClean="0">
                <a:solidFill>
                  <a:srgbClr val="222222"/>
                </a:solidFill>
                <a:latin typeface="Arial" panose="020B0604020202020204" pitchFamily="34" charset="0"/>
                <a:ea typeface="Calibri" panose="020F0502020204030204" pitchFamily="34" charset="0"/>
                <a:cs typeface="Times New Roman" panose="02020603050405020304" pitchFamily="18" charset="0"/>
              </a:rPr>
              <a:t>WAN</a:t>
            </a:r>
          </a:p>
          <a:p>
            <a:pPr>
              <a:lnSpc>
                <a:spcPct val="107000"/>
              </a:lnSpc>
              <a:spcAft>
                <a:spcPts val="0"/>
              </a:spcAft>
            </a:pP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 </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Étape 6 : </a:t>
            </a:r>
            <a:r>
              <a:rPr lang="fr-FR" sz="1400" dirty="0" smtClean="0">
                <a:solidFill>
                  <a:srgbClr val="222222"/>
                </a:solidFill>
                <a:latin typeface="Arial" panose="020B0604020202020204" pitchFamily="34" charset="0"/>
                <a:ea typeface="Calibri" panose="020F0502020204030204" pitchFamily="34" charset="0"/>
                <a:cs typeface="Times New Roman" panose="02020603050405020304" pitchFamily="18" charset="0"/>
              </a:rPr>
              <a:t>Réplication de l’environnement Virtuel de DC Clichy vers Azure Cloud</a:t>
            </a: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fr-FR" sz="1400" dirty="0" smtClean="0">
              <a:solidFill>
                <a:srgbClr val="222222"/>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pPr>
            <a:r>
              <a:rPr lang="fr-FR" sz="14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Étape 7 : </a:t>
            </a:r>
            <a:r>
              <a:rPr lang="fr-FR" sz="1600" dirty="0" smtClean="0">
                <a:solidFill>
                  <a:srgbClr val="222222"/>
                </a:solidFill>
                <a:latin typeface="Arial" panose="020B0604020202020204" pitchFamily="34" charset="0"/>
                <a:ea typeface="Calibri" panose="020F0502020204030204" pitchFamily="34" charset="0"/>
                <a:cs typeface="Times New Roman" panose="02020603050405020304" pitchFamily="18" charset="0"/>
              </a:rPr>
              <a:t>Synchronisation du  </a:t>
            </a:r>
            <a:r>
              <a:rPr lang="fr-FR" sz="1600" dirty="0">
                <a:solidFill>
                  <a:srgbClr val="222222"/>
                </a:solidFill>
                <a:latin typeface="Arial" panose="020B0604020202020204" pitchFamily="34" charset="0"/>
                <a:ea typeface="Calibri" panose="020F0502020204030204" pitchFamily="34" charset="0"/>
                <a:cs typeface="Times New Roman" panose="02020603050405020304" pitchFamily="18" charset="0"/>
              </a:rPr>
              <a:t>DC </a:t>
            </a:r>
            <a:r>
              <a:rPr lang="fr-FR" sz="1600" dirty="0" smtClean="0">
                <a:solidFill>
                  <a:srgbClr val="222222"/>
                </a:solidFill>
                <a:latin typeface="Arial" panose="020B0604020202020204" pitchFamily="34" charset="0"/>
                <a:ea typeface="Calibri" panose="020F0502020204030204" pitchFamily="34" charset="0"/>
                <a:cs typeface="Times New Roman" panose="02020603050405020304" pitchFamily="18" charset="0"/>
              </a:rPr>
              <a:t>on premise de Clichy et du </a:t>
            </a:r>
            <a:r>
              <a:rPr lang="fr-FR" sz="1600" dirty="0">
                <a:solidFill>
                  <a:srgbClr val="222222"/>
                </a:solidFill>
                <a:latin typeface="Arial" panose="020B0604020202020204" pitchFamily="34" charset="0"/>
                <a:ea typeface="Calibri" panose="020F0502020204030204" pitchFamily="34" charset="0"/>
                <a:cs typeface="Times New Roman" panose="02020603050405020304" pitchFamily="18" charset="0"/>
              </a:rPr>
              <a:t>Azure </a:t>
            </a:r>
            <a:r>
              <a:rPr lang="fr-FR" sz="1600" dirty="0" smtClean="0">
                <a:solidFill>
                  <a:srgbClr val="222222"/>
                </a:solidFill>
                <a:latin typeface="Arial" panose="020B0604020202020204" pitchFamily="34" charset="0"/>
                <a:ea typeface="Calibri" panose="020F0502020204030204" pitchFamily="34" charset="0"/>
                <a:cs typeface="Times New Roman" panose="02020603050405020304" pitchFamily="18" charset="0"/>
              </a:rPr>
              <a:t>Cloud</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14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Étape 8 : </a:t>
            </a:r>
            <a:r>
              <a:rPr lang="fr-FR" sz="1400" dirty="0">
                <a:solidFill>
                  <a:srgbClr val="222222"/>
                </a:solidFill>
                <a:latin typeface="Arial" panose="020B0604020202020204" pitchFamily="34" charset="0"/>
                <a:ea typeface="Calibri" panose="020F0502020204030204" pitchFamily="34" charset="0"/>
                <a:cs typeface="Times New Roman" panose="02020603050405020304" pitchFamily="18" charset="0"/>
              </a:rPr>
              <a:t>Optimisation de la connectivité locale pour exploiter pleinement Virtual WAN</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ZoneTexte 5"/>
          <p:cNvSpPr txBox="1"/>
          <p:nvPr/>
        </p:nvSpPr>
        <p:spPr>
          <a:xfrm>
            <a:off x="549477" y="5013267"/>
            <a:ext cx="10757265" cy="1524007"/>
          </a:xfrm>
          <a:prstGeom prst="rect">
            <a:avLst/>
          </a:prstGeom>
          <a:noFill/>
        </p:spPr>
        <p:txBody>
          <a:bodyPr wrap="square" rtlCol="0">
            <a:spAutoFit/>
          </a:bodyPr>
          <a:lstStyle/>
          <a:p>
            <a:pPr>
              <a:lnSpc>
                <a:spcPct val="150000"/>
              </a:lnSpc>
            </a:pPr>
            <a:r>
              <a:rPr lang="fr-FR" sz="1600" dirty="0" smtClean="0">
                <a:latin typeface="Arial" panose="020B0604020202020204" pitchFamily="34" charset="0"/>
                <a:cs typeface="Arial" panose="020B0604020202020204" pitchFamily="34" charset="0"/>
              </a:rPr>
              <a:t>La migration des 1100 </a:t>
            </a:r>
            <a:r>
              <a:rPr lang="fr-FR" sz="1600" dirty="0" err="1" smtClean="0">
                <a:latin typeface="Arial" panose="020B0604020202020204" pitchFamily="34" charset="0"/>
                <a:cs typeface="Arial" panose="020B0604020202020204" pitchFamily="34" charset="0"/>
              </a:rPr>
              <a:t>VM’s</a:t>
            </a:r>
            <a:r>
              <a:rPr lang="fr-FR" sz="1600" dirty="0" smtClean="0">
                <a:latin typeface="Arial" panose="020B0604020202020204" pitchFamily="34" charset="0"/>
                <a:cs typeface="Arial" panose="020B0604020202020204" pitchFamily="34" charset="0"/>
              </a:rPr>
              <a:t> vers le cloud Azure se fera via les outils de migration Azure qui sont :</a:t>
            </a:r>
          </a:p>
          <a:p>
            <a:pPr marL="742950" lvl="1" indent="-285750">
              <a:lnSpc>
                <a:spcPct val="150000"/>
              </a:lnSpc>
              <a:buFont typeface="Wingdings" panose="05000000000000000000" pitchFamily="2" charset="2"/>
              <a:buChar char="ü"/>
            </a:pPr>
            <a:r>
              <a:rPr lang="fr-FR" sz="1600" dirty="0" smtClean="0">
                <a:latin typeface="Arial" panose="020B0604020202020204" pitchFamily="34" charset="0"/>
                <a:cs typeface="Arial" panose="020B0604020202020204" pitchFamily="34" charset="0"/>
              </a:rPr>
              <a:t>Azure </a:t>
            </a:r>
            <a:r>
              <a:rPr lang="fr-FR" sz="1600" dirty="0" err="1" smtClean="0">
                <a:latin typeface="Arial" panose="020B0604020202020204" pitchFamily="34" charset="0"/>
                <a:cs typeface="Arial" panose="020B0604020202020204" pitchFamily="34" charset="0"/>
              </a:rPr>
              <a:t>Migrate</a:t>
            </a:r>
            <a:r>
              <a:rPr lang="fr-FR" sz="1600" dirty="0" smtClean="0">
                <a:latin typeface="Arial" panose="020B0604020202020204" pitchFamily="34" charset="0"/>
                <a:cs typeface="Arial" panose="020B0604020202020204" pitchFamily="34" charset="0"/>
              </a:rPr>
              <a:t> : pour les machines virtuels</a:t>
            </a:r>
          </a:p>
          <a:p>
            <a:pPr marL="742950" lvl="1" indent="-285750">
              <a:lnSpc>
                <a:spcPct val="150000"/>
              </a:lnSpc>
              <a:buFont typeface="Wingdings" panose="05000000000000000000" pitchFamily="2" charset="2"/>
              <a:buChar char="ü"/>
            </a:pPr>
            <a:r>
              <a:rPr lang="fr-FR" sz="1600" dirty="0" smtClean="0">
                <a:latin typeface="Arial" panose="020B0604020202020204" pitchFamily="34" charset="0"/>
                <a:cs typeface="Arial" panose="020B0604020202020204" pitchFamily="34" charset="0"/>
              </a:rPr>
              <a:t>DMS (</a:t>
            </a:r>
            <a:r>
              <a:rPr lang="fr-FR" sz="1600" dirty="0" err="1" smtClean="0">
                <a:latin typeface="Arial" panose="020B0604020202020204" pitchFamily="34" charset="0"/>
                <a:cs typeface="Arial" panose="020B0604020202020204" pitchFamily="34" charset="0"/>
              </a:rPr>
              <a:t>database</a:t>
            </a:r>
            <a:r>
              <a:rPr lang="fr-FR" sz="1600" dirty="0" smtClean="0">
                <a:latin typeface="Arial" panose="020B0604020202020204" pitchFamily="34" charset="0"/>
                <a:cs typeface="Arial" panose="020B0604020202020204" pitchFamily="34" charset="0"/>
              </a:rPr>
              <a:t> migration service ) : pour les base de données</a:t>
            </a:r>
          </a:p>
          <a:p>
            <a:pPr marL="742950" lvl="1" indent="-285750">
              <a:lnSpc>
                <a:spcPct val="150000"/>
              </a:lnSpc>
              <a:buFont typeface="Wingdings" panose="05000000000000000000" pitchFamily="2" charset="2"/>
              <a:buChar char="ü"/>
            </a:pPr>
            <a:r>
              <a:rPr lang="fr-FR" sz="1600" dirty="0" smtClean="0">
                <a:latin typeface="Arial" panose="020B0604020202020204" pitchFamily="34" charset="0"/>
                <a:cs typeface="Arial" panose="020B0604020202020204" pitchFamily="34" charset="0"/>
              </a:rPr>
              <a:t>Azure hybride :  qui va faciliter les réutilisation des licences existants sur le cloud Azure.</a:t>
            </a:r>
            <a:endParaRPr lang="fr-F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0025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30183" y="203363"/>
            <a:ext cx="9931758" cy="584775"/>
          </a:xfrm>
          <a:prstGeom prst="rect">
            <a:avLst/>
          </a:prstGeom>
          <a:noFill/>
        </p:spPr>
        <p:txBody>
          <a:bodyPr wrap="none" rtlCol="0">
            <a:spAutoFit/>
          </a:bodyPr>
          <a:lstStyle/>
          <a:p>
            <a:r>
              <a:rPr lang="fr-FR" sz="3200" b="1" dirty="0">
                <a:solidFill>
                  <a:schemeClr val="accent1"/>
                </a:solidFill>
              </a:rPr>
              <a:t>L’architecture Global avec les Chemins de Transite </a:t>
            </a:r>
          </a:p>
        </p:txBody>
      </p:sp>
      <p:pic>
        <p:nvPicPr>
          <p:cNvPr id="5" name="Image 4"/>
          <p:cNvPicPr>
            <a:picLocks noChangeAspect="1"/>
          </p:cNvPicPr>
          <p:nvPr/>
        </p:nvPicPr>
        <p:blipFill>
          <a:blip r:embed="rId2"/>
          <a:stretch>
            <a:fillRect/>
          </a:stretch>
        </p:blipFill>
        <p:spPr>
          <a:xfrm>
            <a:off x="1238591" y="726583"/>
            <a:ext cx="9432552" cy="5023768"/>
          </a:xfrm>
          <a:prstGeom prst="rect">
            <a:avLst/>
          </a:prstGeom>
        </p:spPr>
      </p:pic>
      <p:sp>
        <p:nvSpPr>
          <p:cNvPr id="6" name="ZoneTexte 5"/>
          <p:cNvSpPr txBox="1"/>
          <p:nvPr/>
        </p:nvSpPr>
        <p:spPr>
          <a:xfrm>
            <a:off x="288870" y="6376740"/>
            <a:ext cx="11903130" cy="369332"/>
          </a:xfrm>
          <a:prstGeom prst="rect">
            <a:avLst/>
          </a:prstGeom>
          <a:noFill/>
        </p:spPr>
        <p:txBody>
          <a:bodyPr wrap="none" rtlCol="0">
            <a:spAutoFit/>
          </a:bodyPr>
          <a:lstStyle/>
          <a:p>
            <a:r>
              <a:rPr lang="fr-FR" b="1" dirty="0" smtClean="0">
                <a:solidFill>
                  <a:schemeClr val="accent1"/>
                </a:solidFill>
              </a:rPr>
              <a:t>L’architecture ci-dessous, représente la topologie globale de l’interconnectivité de INNOV sur le Cloud Azure</a:t>
            </a:r>
            <a:endParaRPr lang="fr-FR" b="1" dirty="0">
              <a:solidFill>
                <a:schemeClr val="accent1"/>
              </a:solidFill>
            </a:endParaRPr>
          </a:p>
        </p:txBody>
      </p:sp>
    </p:spTree>
    <p:extLst>
      <p:ext uri="{BB962C8B-B14F-4D97-AF65-F5344CB8AC3E}">
        <p14:creationId xmlns:p14="http://schemas.microsoft.com/office/powerpoint/2010/main" val="17429718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sz="4300" dirty="0"/>
              <a:t>Orange s’engage</a:t>
            </a:r>
          </a:p>
        </p:txBody>
      </p:sp>
      <p:sp>
        <p:nvSpPr>
          <p:cNvPr id="4" name="Rectangle 1"/>
          <p:cNvSpPr>
            <a:spLocks noChangeArrowheads="1"/>
          </p:cNvSpPr>
          <p:nvPr/>
        </p:nvSpPr>
        <p:spPr bwMode="auto">
          <a:xfrm>
            <a:off x="719402" y="932723"/>
            <a:ext cx="9889099" cy="5664629"/>
          </a:xfrm>
          <a:prstGeom prst="rect">
            <a:avLst/>
          </a:prstGeom>
          <a:blipFill dpi="0" rotWithShape="1">
            <a:blip r:embed="rId2"/>
            <a:srcRect/>
            <a:stretch>
              <a:fillRect/>
            </a:stretch>
          </a:blip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horz" wrap="square" lIns="121917" tIns="60958" rIns="121917" bIns="60958" numCol="1" anchor="ctr" anchorCtr="0" compatLnSpc="1">
            <a:prstTxWarp prst="textNoShape">
              <a:avLst/>
            </a:prstTxWarp>
          </a:bodyPr>
          <a:lstStyle/>
          <a:p>
            <a:endParaRPr lang="fr-FR"/>
          </a:p>
        </p:txBody>
      </p:sp>
      <p:sp>
        <p:nvSpPr>
          <p:cNvPr id="5" name="Rectangle 4"/>
          <p:cNvSpPr/>
          <p:nvPr/>
        </p:nvSpPr>
        <p:spPr>
          <a:xfrm>
            <a:off x="148099" y="164410"/>
            <a:ext cx="11760629" cy="566305"/>
          </a:xfrm>
          <a:prstGeom prst="rect">
            <a:avLst/>
          </a:prstGeom>
        </p:spPr>
        <p:txBody>
          <a:bodyPr wrap="square" lIns="121917" tIns="60958" rIns="121917" bIns="60958">
            <a:spAutoFit/>
          </a:bodyPr>
          <a:lstStyle/>
          <a:p>
            <a:pPr>
              <a:lnSpc>
                <a:spcPct val="90000"/>
              </a:lnSpc>
              <a:spcBef>
                <a:spcPct val="0"/>
              </a:spcBef>
            </a:pPr>
            <a:r>
              <a:rPr lang="fr-FR" sz="3200" spc="-27" dirty="0">
                <a:solidFill>
                  <a:schemeClr val="accent1"/>
                </a:solidFill>
                <a:latin typeface="Helvetica 75 Bold" panose="020B0804020202020204" pitchFamily="34" charset="0"/>
                <a:ea typeface="+mj-ea"/>
                <a:cs typeface="+mj-cs"/>
              </a:rPr>
              <a:t>Orange </a:t>
            </a:r>
            <a:r>
              <a:rPr lang="fr-FR" sz="3200" spc="-27" dirty="0" smtClean="0">
                <a:solidFill>
                  <a:schemeClr val="accent1"/>
                </a:solidFill>
                <a:latin typeface="Helvetica 75 Bold" panose="020B0804020202020204" pitchFamily="34" charset="0"/>
                <a:ea typeface="+mj-ea"/>
                <a:cs typeface="+mj-cs"/>
              </a:rPr>
              <a:t>G7 </a:t>
            </a:r>
            <a:r>
              <a:rPr lang="fr-FR" sz="3200" spc="-27" dirty="0">
                <a:solidFill>
                  <a:schemeClr val="accent1"/>
                </a:solidFill>
                <a:latin typeface="Helvetica 75 Bold" panose="020B0804020202020204" pitchFamily="34" charset="0"/>
                <a:ea typeface="+mj-ea"/>
                <a:cs typeface="+mj-cs"/>
              </a:rPr>
              <a:t>en quelques </a:t>
            </a:r>
            <a:r>
              <a:rPr lang="fr-FR" sz="3200" spc="-27" dirty="0" smtClean="0">
                <a:solidFill>
                  <a:schemeClr val="accent1"/>
                </a:solidFill>
                <a:latin typeface="Helvetica 75 Bold" panose="020B0804020202020204" pitchFamily="34" charset="0"/>
                <a:ea typeface="+mj-ea"/>
                <a:cs typeface="+mj-cs"/>
              </a:rPr>
              <a:t>mots</a:t>
            </a:r>
            <a:endParaRPr lang="fr-FR" sz="3200" spc="-27" dirty="0">
              <a:solidFill>
                <a:schemeClr val="accent1"/>
              </a:solidFill>
              <a:latin typeface="Helvetica 75 Bold" panose="020B0804020202020204" pitchFamily="34" charset="0"/>
              <a:ea typeface="+mj-ea"/>
              <a:cs typeface="+mj-cs"/>
            </a:endParaRPr>
          </a:p>
        </p:txBody>
      </p:sp>
    </p:spTree>
    <p:extLst>
      <p:ext uri="{BB962C8B-B14F-4D97-AF65-F5344CB8AC3E}">
        <p14:creationId xmlns:p14="http://schemas.microsoft.com/office/powerpoint/2010/main" val="55554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à coins arrondis 83"/>
          <p:cNvSpPr/>
          <p:nvPr/>
        </p:nvSpPr>
        <p:spPr>
          <a:xfrm>
            <a:off x="117993" y="2500903"/>
            <a:ext cx="8420819" cy="4192460"/>
          </a:xfrm>
          <a:prstGeom prst="roundRect">
            <a:avLst>
              <a:gd name="adj" fmla="val 3599"/>
            </a:avLst>
          </a:prstGeom>
          <a:solidFill>
            <a:schemeClr val="bg1">
              <a:lumMod val="95000"/>
            </a:schemeClr>
          </a:solidFill>
          <a:ln>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Ins="48000" bIns="0" rtlCol="0" anchor="b" anchorCtr="0"/>
          <a:lstStyle/>
          <a:p>
            <a:pPr algn="r" defTabSz="950360" fontAlgn="base">
              <a:spcBef>
                <a:spcPct val="0"/>
              </a:spcBef>
              <a:spcAft>
                <a:spcPct val="0"/>
              </a:spcAft>
            </a:pPr>
            <a:r>
              <a:rPr lang="fr-FR" sz="1067" i="1" dirty="0">
                <a:solidFill>
                  <a:srgbClr val="FF6600"/>
                </a:solidFill>
              </a:rPr>
              <a:t>Responsabilité Orange Business Services</a:t>
            </a:r>
          </a:p>
        </p:txBody>
      </p:sp>
      <p:sp>
        <p:nvSpPr>
          <p:cNvPr id="50" name="Rectangle à coins arrondis 49"/>
          <p:cNvSpPr/>
          <p:nvPr/>
        </p:nvSpPr>
        <p:spPr>
          <a:xfrm>
            <a:off x="117993" y="1412776"/>
            <a:ext cx="8420819" cy="993029"/>
          </a:xfrm>
          <a:prstGeom prst="roundRect">
            <a:avLst>
              <a:gd name="adj" fmla="val 8879"/>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defTabSz="950360" fontAlgn="base">
              <a:spcBef>
                <a:spcPct val="0"/>
              </a:spcBef>
              <a:spcAft>
                <a:spcPct val="0"/>
              </a:spcAft>
            </a:pPr>
            <a:r>
              <a:rPr lang="fr-FR" sz="1400" i="1">
                <a:solidFill>
                  <a:srgbClr val="0070C0"/>
                </a:solidFill>
              </a:rPr>
              <a:t>Client</a:t>
            </a:r>
            <a:endParaRPr lang="fr-FR" sz="1867" i="1" dirty="0">
              <a:solidFill>
                <a:srgbClr val="0070C0"/>
              </a:solidFill>
            </a:endParaRPr>
          </a:p>
        </p:txBody>
      </p:sp>
      <p:cxnSp>
        <p:nvCxnSpPr>
          <p:cNvPr id="15" name="Connecteur droit 14"/>
          <p:cNvCxnSpPr/>
          <p:nvPr/>
        </p:nvCxnSpPr>
        <p:spPr>
          <a:xfrm>
            <a:off x="527382" y="3987307"/>
            <a:ext cx="5945589" cy="0"/>
          </a:xfrm>
          <a:prstGeom prst="line">
            <a:avLst/>
          </a:prstGeom>
          <a:ln w="28575" cap="rnd">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31371" y="2931189"/>
            <a:ext cx="480053" cy="335838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fr-FR" sz="1867" dirty="0">
                <a:solidFill>
                  <a:srgbClr val="000000"/>
                </a:solidFill>
              </a:rPr>
              <a:t>Reporting et suivi (SDM)</a:t>
            </a:r>
          </a:p>
        </p:txBody>
      </p:sp>
      <p:sp>
        <p:nvSpPr>
          <p:cNvPr id="10" name="Flèche droite 9"/>
          <p:cNvSpPr/>
          <p:nvPr/>
        </p:nvSpPr>
        <p:spPr>
          <a:xfrm flipH="1">
            <a:off x="6426548" y="3027202"/>
            <a:ext cx="1069675" cy="43951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rgbClr val="FFFFFF"/>
                </a:solidFill>
              </a:rPr>
              <a:t>Remontée </a:t>
            </a:r>
          </a:p>
          <a:p>
            <a:pPr algn="ctr"/>
            <a:r>
              <a:rPr lang="fr-FR" sz="800" dirty="0">
                <a:solidFill>
                  <a:srgbClr val="FFFFFF"/>
                </a:solidFill>
              </a:rPr>
              <a:t>d’alarme</a:t>
            </a:r>
          </a:p>
        </p:txBody>
      </p:sp>
      <p:pic>
        <p:nvPicPr>
          <p:cNvPr id="18" name="Image 1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607065" y="4949585"/>
            <a:ext cx="931747" cy="931747"/>
          </a:xfrm>
          <a:prstGeom prst="rect">
            <a:avLst/>
          </a:prstGeom>
        </p:spPr>
      </p:pic>
      <p:pic>
        <p:nvPicPr>
          <p:cNvPr id="19" name="Image 1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633304" y="2918139"/>
            <a:ext cx="714880" cy="714880"/>
          </a:xfrm>
          <a:prstGeom prst="rect">
            <a:avLst/>
          </a:prstGeom>
        </p:spPr>
      </p:pic>
      <p:pic>
        <p:nvPicPr>
          <p:cNvPr id="22" name="Image 2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607066" y="4586042"/>
            <a:ext cx="423333" cy="457385"/>
          </a:xfrm>
          <a:prstGeom prst="rect">
            <a:avLst/>
          </a:prstGeom>
        </p:spPr>
      </p:pic>
      <p:sp>
        <p:nvSpPr>
          <p:cNvPr id="23" name="Double flèche verticale 22"/>
          <p:cNvSpPr/>
          <p:nvPr/>
        </p:nvSpPr>
        <p:spPr>
          <a:xfrm>
            <a:off x="8133005" y="3987309"/>
            <a:ext cx="98968" cy="864097"/>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sp>
        <p:nvSpPr>
          <p:cNvPr id="24" name="Rectangle 23"/>
          <p:cNvSpPr/>
          <p:nvPr/>
        </p:nvSpPr>
        <p:spPr>
          <a:xfrm>
            <a:off x="7376258" y="4323834"/>
            <a:ext cx="712054" cy="256545"/>
          </a:xfrm>
          <a:prstGeom prst="rect">
            <a:avLst/>
          </a:prstGeom>
        </p:spPr>
        <p:txBody>
          <a:bodyPr wrap="none">
            <a:spAutoFit/>
          </a:bodyPr>
          <a:lstStyle/>
          <a:p>
            <a:pPr algn="ctr"/>
            <a:r>
              <a:rPr lang="fr-FR" sz="1067" dirty="0">
                <a:solidFill>
                  <a:srgbClr val="000000"/>
                </a:solidFill>
                <a:latin typeface="Helvetica 75 Bold"/>
                <a:ea typeface="ＭＳ Ｐゴシック" pitchFamily="34" charset="-128"/>
              </a:rPr>
              <a:t>Incident</a:t>
            </a:r>
          </a:p>
        </p:txBody>
      </p:sp>
      <p:sp>
        <p:nvSpPr>
          <p:cNvPr id="25" name="Rectangle 24"/>
          <p:cNvSpPr/>
          <p:nvPr/>
        </p:nvSpPr>
        <p:spPr>
          <a:xfrm>
            <a:off x="7404090" y="3617243"/>
            <a:ext cx="1135247" cy="420756"/>
          </a:xfrm>
          <a:prstGeom prst="rect">
            <a:avLst/>
          </a:prstGeom>
        </p:spPr>
        <p:txBody>
          <a:bodyPr wrap="none">
            <a:spAutoFit/>
          </a:bodyPr>
          <a:lstStyle/>
          <a:p>
            <a:pPr algn="ctr"/>
            <a:r>
              <a:rPr lang="fr-FR" sz="1067" dirty="0">
                <a:solidFill>
                  <a:srgbClr val="000000"/>
                </a:solidFill>
                <a:latin typeface="Helvetica 75 Bold"/>
                <a:ea typeface="ＭＳ Ｐゴシック" pitchFamily="34" charset="-128"/>
              </a:rPr>
              <a:t>Systèmes </a:t>
            </a:r>
          </a:p>
          <a:p>
            <a:pPr algn="ctr"/>
            <a:r>
              <a:rPr lang="fr-FR" sz="1067" dirty="0">
                <a:solidFill>
                  <a:srgbClr val="000000"/>
                </a:solidFill>
                <a:latin typeface="Helvetica 75 Bold"/>
                <a:ea typeface="ＭＳ Ｐゴシック" pitchFamily="34" charset="-128"/>
              </a:rPr>
              <a:t>de supervision</a:t>
            </a:r>
          </a:p>
        </p:txBody>
      </p:sp>
      <p:sp>
        <p:nvSpPr>
          <p:cNvPr id="26" name="Rectangle 25"/>
          <p:cNvSpPr/>
          <p:nvPr/>
        </p:nvSpPr>
        <p:spPr>
          <a:xfrm>
            <a:off x="7431942" y="5809523"/>
            <a:ext cx="1117614" cy="420756"/>
          </a:xfrm>
          <a:prstGeom prst="rect">
            <a:avLst/>
          </a:prstGeom>
        </p:spPr>
        <p:txBody>
          <a:bodyPr wrap="none">
            <a:spAutoFit/>
          </a:bodyPr>
          <a:lstStyle/>
          <a:p>
            <a:pPr algn="ctr"/>
            <a:r>
              <a:rPr lang="fr-FR" sz="1067" dirty="0">
                <a:solidFill>
                  <a:srgbClr val="000000"/>
                </a:solidFill>
                <a:latin typeface="Helvetica 75 Bold"/>
                <a:ea typeface="ＭＳ Ｐゴシック" pitchFamily="34" charset="-128"/>
              </a:rPr>
              <a:t>Infrastructure </a:t>
            </a:r>
          </a:p>
          <a:p>
            <a:pPr algn="ctr"/>
            <a:r>
              <a:rPr lang="fr-FR" sz="1067" dirty="0">
                <a:solidFill>
                  <a:srgbClr val="000000"/>
                </a:solidFill>
                <a:latin typeface="Helvetica 75 Bold"/>
                <a:ea typeface="ＭＳ Ｐゴシック" pitchFamily="34" charset="-128"/>
              </a:rPr>
              <a:t>et Services</a:t>
            </a:r>
          </a:p>
        </p:txBody>
      </p:sp>
      <p:pic>
        <p:nvPicPr>
          <p:cNvPr id="41" name="Image 4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10599" y="1590755"/>
            <a:ext cx="570572" cy="570572"/>
          </a:xfrm>
          <a:prstGeom prst="rect">
            <a:avLst/>
          </a:prstGeom>
        </p:spPr>
      </p:pic>
      <p:sp>
        <p:nvSpPr>
          <p:cNvPr id="44" name="Double flèche horizontale 43"/>
          <p:cNvSpPr/>
          <p:nvPr/>
        </p:nvSpPr>
        <p:spPr>
          <a:xfrm>
            <a:off x="1007435" y="3175091"/>
            <a:ext cx="576064" cy="200983"/>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cxnSp>
        <p:nvCxnSpPr>
          <p:cNvPr id="118" name="Connecteur en angle 117"/>
          <p:cNvCxnSpPr/>
          <p:nvPr/>
        </p:nvCxnSpPr>
        <p:spPr>
          <a:xfrm>
            <a:off x="4956582" y="3603268"/>
            <a:ext cx="2387557" cy="1632181"/>
          </a:xfrm>
          <a:prstGeom prst="bentConnector3">
            <a:avLst>
              <a:gd name="adj1" fmla="val 73978"/>
            </a:avLst>
          </a:prstGeom>
          <a:ln w="28575">
            <a:solidFill>
              <a:schemeClr val="accent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Connecteur en angle 131"/>
          <p:cNvCxnSpPr/>
          <p:nvPr/>
        </p:nvCxnSpPr>
        <p:spPr>
          <a:xfrm>
            <a:off x="4994038" y="4825004"/>
            <a:ext cx="2350101" cy="794485"/>
          </a:xfrm>
          <a:prstGeom prst="bentConnector3">
            <a:avLst>
              <a:gd name="adj1" fmla="val 22932"/>
            </a:avLst>
          </a:prstGeom>
          <a:ln w="28575">
            <a:solidFill>
              <a:schemeClr val="accent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flipV="1">
            <a:off x="4960531" y="3466719"/>
            <a:ext cx="0" cy="1440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668292" y="2931189"/>
            <a:ext cx="4692819" cy="5760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sp>
        <p:nvSpPr>
          <p:cNvPr id="11" name="Rectangle 10"/>
          <p:cNvSpPr/>
          <p:nvPr/>
        </p:nvSpPr>
        <p:spPr>
          <a:xfrm>
            <a:off x="1668292" y="4275339"/>
            <a:ext cx="4692819" cy="5760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sp>
        <p:nvSpPr>
          <p:cNvPr id="12" name="Rectangle 11"/>
          <p:cNvSpPr/>
          <p:nvPr/>
        </p:nvSpPr>
        <p:spPr>
          <a:xfrm>
            <a:off x="1668292" y="5714505"/>
            <a:ext cx="2316829" cy="5760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sp>
        <p:nvSpPr>
          <p:cNvPr id="28" name="Rectangle 27"/>
          <p:cNvSpPr/>
          <p:nvPr/>
        </p:nvSpPr>
        <p:spPr>
          <a:xfrm>
            <a:off x="1698273" y="3506261"/>
            <a:ext cx="814647" cy="276999"/>
          </a:xfrm>
          <a:prstGeom prst="rect">
            <a:avLst/>
          </a:prstGeom>
        </p:spPr>
        <p:txBody>
          <a:bodyPr wrap="none">
            <a:spAutoFit/>
          </a:bodyPr>
          <a:lstStyle/>
          <a:p>
            <a:pPr algn="ctr"/>
            <a:r>
              <a:rPr lang="fr-FR" sz="1200" dirty="0">
                <a:solidFill>
                  <a:srgbClr val="000000"/>
                </a:solidFill>
                <a:latin typeface="Helvetica 75 Bold"/>
                <a:ea typeface="ＭＳ Ｐゴシック" pitchFamily="34" charset="-128"/>
              </a:rPr>
              <a:t>Niveau 1</a:t>
            </a:r>
          </a:p>
        </p:txBody>
      </p:sp>
      <p:sp>
        <p:nvSpPr>
          <p:cNvPr id="29" name="Rectangle 28"/>
          <p:cNvSpPr/>
          <p:nvPr/>
        </p:nvSpPr>
        <p:spPr>
          <a:xfrm>
            <a:off x="1698273" y="4850410"/>
            <a:ext cx="814647" cy="276999"/>
          </a:xfrm>
          <a:prstGeom prst="rect">
            <a:avLst/>
          </a:prstGeom>
        </p:spPr>
        <p:txBody>
          <a:bodyPr wrap="none">
            <a:spAutoFit/>
          </a:bodyPr>
          <a:lstStyle/>
          <a:p>
            <a:pPr algn="ctr"/>
            <a:r>
              <a:rPr lang="fr-FR" sz="1200" dirty="0">
                <a:solidFill>
                  <a:srgbClr val="000000"/>
                </a:solidFill>
                <a:latin typeface="Helvetica 75 Bold"/>
                <a:ea typeface="ＭＳ Ｐゴシック" pitchFamily="34" charset="-128"/>
              </a:rPr>
              <a:t>Niveau 2</a:t>
            </a:r>
          </a:p>
        </p:txBody>
      </p:sp>
      <p:sp>
        <p:nvSpPr>
          <p:cNvPr id="30" name="Rectangle 29"/>
          <p:cNvSpPr/>
          <p:nvPr/>
        </p:nvSpPr>
        <p:spPr>
          <a:xfrm>
            <a:off x="1698273" y="6289577"/>
            <a:ext cx="814647" cy="276999"/>
          </a:xfrm>
          <a:prstGeom prst="rect">
            <a:avLst/>
          </a:prstGeom>
        </p:spPr>
        <p:txBody>
          <a:bodyPr wrap="none">
            <a:spAutoFit/>
          </a:bodyPr>
          <a:lstStyle/>
          <a:p>
            <a:pPr algn="ctr"/>
            <a:r>
              <a:rPr lang="fr-FR" sz="1200" dirty="0">
                <a:solidFill>
                  <a:srgbClr val="000000"/>
                </a:solidFill>
                <a:latin typeface="Helvetica 75 Bold"/>
                <a:ea typeface="ＭＳ Ｐゴシック" pitchFamily="34" charset="-128"/>
              </a:rPr>
              <a:t>Niveau 3</a:t>
            </a:r>
          </a:p>
        </p:txBody>
      </p:sp>
      <p:pic>
        <p:nvPicPr>
          <p:cNvPr id="33" name="Image 32"/>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287370" y="2979196"/>
            <a:ext cx="471917" cy="480053"/>
          </a:xfrm>
          <a:prstGeom prst="rect">
            <a:avLst/>
          </a:prstGeom>
        </p:spPr>
      </p:pic>
      <p:pic>
        <p:nvPicPr>
          <p:cNvPr id="34" name="Image 3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691287" y="4323344"/>
            <a:ext cx="473171" cy="480053"/>
          </a:xfrm>
          <a:prstGeom prst="rect">
            <a:avLst/>
          </a:prstGeom>
        </p:spPr>
      </p:pic>
      <p:pic>
        <p:nvPicPr>
          <p:cNvPr id="35" name="Image 34"/>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4894997" y="2979196"/>
            <a:ext cx="463999" cy="480053"/>
          </a:xfrm>
          <a:prstGeom prst="rect">
            <a:avLst/>
          </a:prstGeom>
        </p:spPr>
      </p:pic>
      <p:pic>
        <p:nvPicPr>
          <p:cNvPr id="36" name="Image 35"/>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625824" y="2894352"/>
            <a:ext cx="566193" cy="490984"/>
          </a:xfrm>
          <a:prstGeom prst="rect">
            <a:avLst/>
          </a:prstGeom>
        </p:spPr>
      </p:pic>
      <p:sp>
        <p:nvSpPr>
          <p:cNvPr id="37" name="Rectangle 36"/>
          <p:cNvSpPr/>
          <p:nvPr/>
        </p:nvSpPr>
        <p:spPr>
          <a:xfrm>
            <a:off x="5569311" y="3261032"/>
            <a:ext cx="822661" cy="215444"/>
          </a:xfrm>
          <a:prstGeom prst="rect">
            <a:avLst/>
          </a:prstGeom>
        </p:spPr>
        <p:txBody>
          <a:bodyPr wrap="none">
            <a:spAutoFit/>
          </a:bodyPr>
          <a:lstStyle/>
          <a:p>
            <a:pPr algn="ctr"/>
            <a:r>
              <a:rPr lang="fr-FR" sz="800" dirty="0">
                <a:solidFill>
                  <a:srgbClr val="000000"/>
                </a:solidFill>
                <a:latin typeface="Helvetica 75 Bold"/>
                <a:ea typeface="ＭＳ Ｐゴシック" pitchFamily="34" charset="-128"/>
              </a:rPr>
              <a:t>Console sup.</a:t>
            </a:r>
          </a:p>
        </p:txBody>
      </p:sp>
      <p:pic>
        <p:nvPicPr>
          <p:cNvPr id="38" name="Image 37"/>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3615051" y="2903992"/>
            <a:ext cx="494531" cy="480053"/>
          </a:xfrm>
          <a:prstGeom prst="rect">
            <a:avLst/>
          </a:prstGeom>
        </p:spPr>
      </p:pic>
      <p:sp>
        <p:nvSpPr>
          <p:cNvPr id="39" name="Rectangle 38"/>
          <p:cNvSpPr/>
          <p:nvPr/>
        </p:nvSpPr>
        <p:spPr>
          <a:xfrm>
            <a:off x="3539486" y="3261032"/>
            <a:ext cx="639919" cy="215444"/>
          </a:xfrm>
          <a:prstGeom prst="rect">
            <a:avLst/>
          </a:prstGeom>
        </p:spPr>
        <p:txBody>
          <a:bodyPr wrap="none">
            <a:spAutoFit/>
          </a:bodyPr>
          <a:lstStyle/>
          <a:p>
            <a:pPr algn="ctr"/>
            <a:r>
              <a:rPr lang="fr-FR" sz="800" dirty="0" err="1">
                <a:solidFill>
                  <a:srgbClr val="000000"/>
                </a:solidFill>
                <a:latin typeface="Helvetica 75 Bold"/>
                <a:ea typeface="ＭＳ Ｐゴシック" pitchFamily="34" charset="-128"/>
              </a:rPr>
              <a:t>Ticketing</a:t>
            </a:r>
            <a:endParaRPr lang="fr-FR" sz="800" dirty="0">
              <a:solidFill>
                <a:srgbClr val="000000"/>
              </a:solidFill>
              <a:latin typeface="Helvetica 75 Bold"/>
              <a:ea typeface="ＭＳ Ｐゴシック" pitchFamily="34" charset="-128"/>
            </a:endParaRPr>
          </a:p>
        </p:txBody>
      </p:sp>
      <p:sp>
        <p:nvSpPr>
          <p:cNvPr id="40" name="Rectangle 39"/>
          <p:cNvSpPr/>
          <p:nvPr/>
        </p:nvSpPr>
        <p:spPr>
          <a:xfrm>
            <a:off x="2045160" y="3007843"/>
            <a:ext cx="1567605" cy="256545"/>
          </a:xfrm>
          <a:prstGeom prst="rect">
            <a:avLst/>
          </a:prstGeom>
        </p:spPr>
        <p:txBody>
          <a:bodyPr wrap="square">
            <a:spAutoFit/>
          </a:bodyPr>
          <a:lstStyle/>
          <a:p>
            <a:pPr algn="ctr"/>
            <a:r>
              <a:rPr lang="fr-FR" sz="1067" dirty="0">
                <a:solidFill>
                  <a:srgbClr val="000000"/>
                </a:solidFill>
                <a:latin typeface="Helvetica 75 Bold"/>
                <a:ea typeface="ＭＳ Ｐゴシック" pitchFamily="34" charset="-128"/>
              </a:rPr>
              <a:t>Service Desk 24/7</a:t>
            </a:r>
          </a:p>
        </p:txBody>
      </p:sp>
      <p:pic>
        <p:nvPicPr>
          <p:cNvPr id="80" name="Image 79"/>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586077" y="4212101"/>
            <a:ext cx="566193" cy="490984"/>
          </a:xfrm>
          <a:prstGeom prst="rect">
            <a:avLst/>
          </a:prstGeom>
        </p:spPr>
      </p:pic>
      <p:sp>
        <p:nvSpPr>
          <p:cNvPr id="81" name="Rectangle 80"/>
          <p:cNvSpPr/>
          <p:nvPr/>
        </p:nvSpPr>
        <p:spPr>
          <a:xfrm>
            <a:off x="5415852" y="4578781"/>
            <a:ext cx="822661" cy="215444"/>
          </a:xfrm>
          <a:prstGeom prst="rect">
            <a:avLst/>
          </a:prstGeom>
        </p:spPr>
        <p:txBody>
          <a:bodyPr wrap="none">
            <a:spAutoFit/>
          </a:bodyPr>
          <a:lstStyle/>
          <a:p>
            <a:pPr algn="ctr"/>
            <a:r>
              <a:rPr lang="fr-FR" sz="800" dirty="0">
                <a:solidFill>
                  <a:srgbClr val="000000"/>
                </a:solidFill>
                <a:latin typeface="Helvetica 75 Bold"/>
                <a:ea typeface="ＭＳ Ｐゴシック" pitchFamily="34" charset="-128"/>
              </a:rPr>
              <a:t>Console sup.</a:t>
            </a:r>
          </a:p>
        </p:txBody>
      </p:sp>
      <p:pic>
        <p:nvPicPr>
          <p:cNvPr id="82" name="Image 81"/>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3802877" y="4232064"/>
            <a:ext cx="536820" cy="480053"/>
          </a:xfrm>
          <a:prstGeom prst="rect">
            <a:avLst/>
          </a:prstGeom>
        </p:spPr>
      </p:pic>
      <p:sp>
        <p:nvSpPr>
          <p:cNvPr id="83" name="Rectangle 82"/>
          <p:cNvSpPr/>
          <p:nvPr/>
        </p:nvSpPr>
        <p:spPr>
          <a:xfrm>
            <a:off x="3769861" y="4578683"/>
            <a:ext cx="639919" cy="215444"/>
          </a:xfrm>
          <a:prstGeom prst="rect">
            <a:avLst/>
          </a:prstGeom>
        </p:spPr>
        <p:txBody>
          <a:bodyPr wrap="none">
            <a:spAutoFit/>
          </a:bodyPr>
          <a:lstStyle/>
          <a:p>
            <a:pPr algn="ctr"/>
            <a:r>
              <a:rPr lang="fr-FR" sz="800" dirty="0" err="1">
                <a:solidFill>
                  <a:srgbClr val="000000"/>
                </a:solidFill>
                <a:latin typeface="Helvetica 75 Bold"/>
                <a:ea typeface="ＭＳ Ｐゴシック" pitchFamily="34" charset="-128"/>
              </a:rPr>
              <a:t>Ticketing</a:t>
            </a:r>
            <a:endParaRPr lang="fr-FR" sz="800" dirty="0">
              <a:solidFill>
                <a:srgbClr val="000000"/>
              </a:solidFill>
              <a:latin typeface="Helvetica 75 Bold"/>
              <a:ea typeface="ＭＳ Ｐゴシック" pitchFamily="34" charset="-128"/>
            </a:endParaRPr>
          </a:p>
        </p:txBody>
      </p:sp>
      <p:sp>
        <p:nvSpPr>
          <p:cNvPr id="92" name="Rectangle 91"/>
          <p:cNvSpPr/>
          <p:nvPr/>
        </p:nvSpPr>
        <p:spPr>
          <a:xfrm>
            <a:off x="2203220" y="4337668"/>
            <a:ext cx="1656213" cy="256545"/>
          </a:xfrm>
          <a:prstGeom prst="rect">
            <a:avLst/>
          </a:prstGeom>
        </p:spPr>
        <p:txBody>
          <a:bodyPr wrap="square">
            <a:spAutoFit/>
          </a:bodyPr>
          <a:lstStyle/>
          <a:p>
            <a:pPr algn="ctr"/>
            <a:r>
              <a:rPr lang="fr-FR" sz="1067" dirty="0">
                <a:solidFill>
                  <a:srgbClr val="000000"/>
                </a:solidFill>
                <a:latin typeface="Helvetica 75 Bold"/>
                <a:ea typeface="ＭＳ Ｐゴシック" pitchFamily="34" charset="-128"/>
              </a:rPr>
              <a:t>Équipes d’exploitation</a:t>
            </a:r>
          </a:p>
        </p:txBody>
      </p:sp>
      <p:sp>
        <p:nvSpPr>
          <p:cNvPr id="93" name="Rectangle 92"/>
          <p:cNvSpPr/>
          <p:nvPr/>
        </p:nvSpPr>
        <p:spPr>
          <a:xfrm>
            <a:off x="2159563" y="5809523"/>
            <a:ext cx="1567605" cy="256545"/>
          </a:xfrm>
          <a:prstGeom prst="rect">
            <a:avLst/>
          </a:prstGeom>
        </p:spPr>
        <p:txBody>
          <a:bodyPr wrap="square">
            <a:spAutoFit/>
          </a:bodyPr>
          <a:lstStyle/>
          <a:p>
            <a:pPr algn="ctr"/>
            <a:r>
              <a:rPr lang="fr-FR" sz="1067" dirty="0">
                <a:solidFill>
                  <a:srgbClr val="000000"/>
                </a:solidFill>
                <a:latin typeface="Helvetica 75 Bold"/>
                <a:ea typeface="ＭＳ Ｐゴシック" pitchFamily="34" charset="-128"/>
              </a:rPr>
              <a:t>Ingénierie support</a:t>
            </a:r>
          </a:p>
        </p:txBody>
      </p:sp>
      <p:sp>
        <p:nvSpPr>
          <p:cNvPr id="135" name="Rectangle 134"/>
          <p:cNvSpPr/>
          <p:nvPr/>
        </p:nvSpPr>
        <p:spPr>
          <a:xfrm>
            <a:off x="5387634" y="3679531"/>
            <a:ext cx="1056700" cy="215444"/>
          </a:xfrm>
          <a:prstGeom prst="rect">
            <a:avLst/>
          </a:prstGeom>
        </p:spPr>
        <p:txBody>
          <a:bodyPr wrap="none">
            <a:spAutoFit/>
          </a:bodyPr>
          <a:lstStyle/>
          <a:p>
            <a:pPr algn="ctr"/>
            <a:r>
              <a:rPr lang="fr-FR" sz="800" dirty="0">
                <a:solidFill>
                  <a:srgbClr val="000000"/>
                </a:solidFill>
                <a:latin typeface="Helvetica 75 Bold"/>
                <a:ea typeface="ＭＳ Ｐゴシック" pitchFamily="34" charset="-128"/>
              </a:rPr>
              <a:t>Action corrective </a:t>
            </a:r>
          </a:p>
        </p:txBody>
      </p:sp>
      <p:sp>
        <p:nvSpPr>
          <p:cNvPr id="136" name="Rectangle 135"/>
          <p:cNvSpPr/>
          <p:nvPr/>
        </p:nvSpPr>
        <p:spPr>
          <a:xfrm>
            <a:off x="5610580" y="5373267"/>
            <a:ext cx="1901482" cy="215444"/>
          </a:xfrm>
          <a:prstGeom prst="rect">
            <a:avLst/>
          </a:prstGeom>
        </p:spPr>
        <p:txBody>
          <a:bodyPr wrap="none">
            <a:spAutoFit/>
          </a:bodyPr>
          <a:lstStyle/>
          <a:p>
            <a:pPr algn="ctr"/>
            <a:r>
              <a:rPr lang="fr-FR" sz="800" dirty="0">
                <a:solidFill>
                  <a:srgbClr val="000000"/>
                </a:solidFill>
                <a:latin typeface="Helvetica 75 Bold"/>
                <a:ea typeface="ＭＳ Ｐゴシック" pitchFamily="34" charset="-128"/>
              </a:rPr>
              <a:t>Action corrective / </a:t>
            </a:r>
            <a:r>
              <a:rPr lang="fr-FR" sz="800" dirty="0" err="1">
                <a:solidFill>
                  <a:srgbClr val="000000"/>
                </a:solidFill>
                <a:latin typeface="Helvetica 75 Bold"/>
                <a:ea typeface="ＭＳ Ｐゴシック" pitchFamily="34" charset="-128"/>
              </a:rPr>
              <a:t>troubleshooting</a:t>
            </a:r>
            <a:endParaRPr lang="fr-FR" sz="800" dirty="0">
              <a:solidFill>
                <a:srgbClr val="000000"/>
              </a:solidFill>
              <a:latin typeface="Helvetica 75 Bold"/>
              <a:ea typeface="ＭＳ Ｐゴシック" pitchFamily="34" charset="-128"/>
            </a:endParaRPr>
          </a:p>
        </p:txBody>
      </p:sp>
      <p:sp>
        <p:nvSpPr>
          <p:cNvPr id="67" name="Double flèche horizontale 43"/>
          <p:cNvSpPr/>
          <p:nvPr/>
        </p:nvSpPr>
        <p:spPr>
          <a:xfrm>
            <a:off x="1007435" y="4500715"/>
            <a:ext cx="576064" cy="200983"/>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sp>
        <p:nvSpPr>
          <p:cNvPr id="68" name="Double flèche horizontale 43"/>
          <p:cNvSpPr/>
          <p:nvPr/>
        </p:nvSpPr>
        <p:spPr>
          <a:xfrm>
            <a:off x="1007435" y="5945681"/>
            <a:ext cx="576064" cy="200983"/>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sp>
        <p:nvSpPr>
          <p:cNvPr id="69" name="Double flèche verticale 30"/>
          <p:cNvSpPr/>
          <p:nvPr/>
        </p:nvSpPr>
        <p:spPr>
          <a:xfrm>
            <a:off x="2818448" y="5043424"/>
            <a:ext cx="210977" cy="576064"/>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sp>
        <p:nvSpPr>
          <p:cNvPr id="70" name="Double flèche verticale 30"/>
          <p:cNvSpPr/>
          <p:nvPr/>
        </p:nvSpPr>
        <p:spPr>
          <a:xfrm>
            <a:off x="2840202" y="3620264"/>
            <a:ext cx="210977" cy="576064"/>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sp>
        <p:nvSpPr>
          <p:cNvPr id="62" name="Rectangle 61"/>
          <p:cNvSpPr/>
          <p:nvPr/>
        </p:nvSpPr>
        <p:spPr>
          <a:xfrm>
            <a:off x="6212761" y="1817070"/>
            <a:ext cx="2112235" cy="420756"/>
          </a:xfrm>
          <a:prstGeom prst="rect">
            <a:avLst/>
          </a:prstGeom>
        </p:spPr>
        <p:txBody>
          <a:bodyPr wrap="square">
            <a:spAutoFit/>
          </a:bodyPr>
          <a:lstStyle/>
          <a:p>
            <a:r>
              <a:rPr lang="fr-FR" sz="1067" dirty="0">
                <a:solidFill>
                  <a:srgbClr val="000000"/>
                </a:solidFill>
                <a:latin typeface="Helvetica 75 Bold"/>
                <a:ea typeface="ＭＳ Ｐゴシック" pitchFamily="34" charset="-128"/>
              </a:rPr>
              <a:t>Utilisateurs habilités à déclencher le Service Desk</a:t>
            </a:r>
          </a:p>
        </p:txBody>
      </p:sp>
      <p:sp>
        <p:nvSpPr>
          <p:cNvPr id="63" name="Rectangle 62"/>
          <p:cNvSpPr/>
          <p:nvPr/>
        </p:nvSpPr>
        <p:spPr>
          <a:xfrm>
            <a:off x="4208045" y="5714505"/>
            <a:ext cx="2175988" cy="576064"/>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67" dirty="0">
                <a:solidFill>
                  <a:srgbClr val="000000"/>
                </a:solidFill>
              </a:rPr>
              <a:t>Change &amp; Training </a:t>
            </a:r>
          </a:p>
          <a:p>
            <a:pPr algn="ctr"/>
            <a:r>
              <a:rPr lang="fr-FR" sz="1067" dirty="0" err="1">
                <a:solidFill>
                  <a:srgbClr val="000000"/>
                </a:solidFill>
              </a:rPr>
              <a:t>Chatbot</a:t>
            </a:r>
            <a:r>
              <a:rPr lang="fr-FR" sz="1067" dirty="0">
                <a:solidFill>
                  <a:srgbClr val="000000"/>
                </a:solidFill>
              </a:rPr>
              <a:t> Manager</a:t>
            </a:r>
          </a:p>
        </p:txBody>
      </p:sp>
      <p:sp>
        <p:nvSpPr>
          <p:cNvPr id="65" name="Double flèche horizontale 43"/>
          <p:cNvSpPr/>
          <p:nvPr/>
        </p:nvSpPr>
        <p:spPr>
          <a:xfrm>
            <a:off x="3661797" y="5906527"/>
            <a:ext cx="818971" cy="20895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sp>
        <p:nvSpPr>
          <p:cNvPr id="31" name="Double flèche verticale 30"/>
          <p:cNvSpPr/>
          <p:nvPr/>
        </p:nvSpPr>
        <p:spPr>
          <a:xfrm>
            <a:off x="5875158" y="2180861"/>
            <a:ext cx="210977" cy="576064"/>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pic>
        <p:nvPicPr>
          <p:cNvPr id="97" name="Image 96"/>
          <p:cNvPicPr>
            <a:picLocks noChangeAspect="1"/>
          </p:cNvPicPr>
          <p:nvPr/>
        </p:nvPicPr>
        <p:blipFill rotWithShape="1">
          <a:blip r:embed="rId13" cstate="screen">
            <a:extLst>
              <a:ext uri="{28A0092B-C50C-407E-A947-70E740481C1C}">
                <a14:useLocalDpi xmlns:a14="http://schemas.microsoft.com/office/drawing/2010/main" val="0"/>
              </a:ext>
            </a:extLst>
          </a:blip>
          <a:srcRect l="14188" r="7964"/>
          <a:stretch/>
        </p:blipFill>
        <p:spPr>
          <a:xfrm>
            <a:off x="3436450" y="1945517"/>
            <a:ext cx="366428" cy="470695"/>
          </a:xfrm>
          <a:prstGeom prst="rect">
            <a:avLst/>
          </a:prstGeom>
          <a:solidFill>
            <a:schemeClr val="bg1"/>
          </a:solidFill>
        </p:spPr>
      </p:pic>
      <p:pic>
        <p:nvPicPr>
          <p:cNvPr id="98" name="Image 97"/>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433924" y="2336256"/>
            <a:ext cx="423333" cy="423333"/>
          </a:xfrm>
          <a:prstGeom prst="rect">
            <a:avLst/>
          </a:prstGeom>
          <a:solidFill>
            <a:schemeClr val="bg1"/>
          </a:solidFill>
        </p:spPr>
      </p:pic>
      <p:grpSp>
        <p:nvGrpSpPr>
          <p:cNvPr id="144" name="Groupe 143"/>
          <p:cNvGrpSpPr/>
          <p:nvPr/>
        </p:nvGrpSpPr>
        <p:grpSpPr>
          <a:xfrm>
            <a:off x="2190084" y="2215808"/>
            <a:ext cx="558784" cy="558784"/>
            <a:chOff x="6409168" y="195486"/>
            <a:chExt cx="635000" cy="635000"/>
          </a:xfrm>
        </p:grpSpPr>
        <p:pic>
          <p:nvPicPr>
            <p:cNvPr id="142" name="Image 141"/>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6409168" y="195486"/>
              <a:ext cx="635000" cy="635000"/>
            </a:xfrm>
            <a:prstGeom prst="rect">
              <a:avLst/>
            </a:prstGeom>
            <a:solidFill>
              <a:schemeClr val="bg1"/>
            </a:solidFill>
          </p:spPr>
        </p:pic>
        <p:pic>
          <p:nvPicPr>
            <p:cNvPr id="143" name="Image 142"/>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6626686" y="411398"/>
              <a:ext cx="216136" cy="216136"/>
            </a:xfrm>
            <a:prstGeom prst="rect">
              <a:avLst/>
            </a:prstGeom>
          </p:spPr>
        </p:pic>
      </p:grpSp>
      <p:sp>
        <p:nvSpPr>
          <p:cNvPr id="145" name="Rectangle 144"/>
          <p:cNvSpPr/>
          <p:nvPr/>
        </p:nvSpPr>
        <p:spPr>
          <a:xfrm>
            <a:off x="2057561" y="2671917"/>
            <a:ext cx="768159" cy="215444"/>
          </a:xfrm>
          <a:prstGeom prst="rect">
            <a:avLst/>
          </a:prstGeom>
        </p:spPr>
        <p:txBody>
          <a:bodyPr wrap="none">
            <a:spAutoFit/>
          </a:bodyPr>
          <a:lstStyle/>
          <a:p>
            <a:pPr algn="ctr"/>
            <a:r>
              <a:rPr lang="fr-FR" sz="800" dirty="0">
                <a:solidFill>
                  <a:srgbClr val="000000"/>
                </a:solidFill>
                <a:latin typeface="Helvetica 75 Bold"/>
                <a:ea typeface="ＭＳ Ｐゴシック" pitchFamily="34" charset="-128"/>
              </a:rPr>
              <a:t>Cloud Store</a:t>
            </a:r>
          </a:p>
        </p:txBody>
      </p:sp>
      <p:sp>
        <p:nvSpPr>
          <p:cNvPr id="72" name="Double flèche verticale 30"/>
          <p:cNvSpPr/>
          <p:nvPr/>
        </p:nvSpPr>
        <p:spPr>
          <a:xfrm>
            <a:off x="2748874" y="2180861"/>
            <a:ext cx="210977" cy="576064"/>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pic>
        <p:nvPicPr>
          <p:cNvPr id="85" name="Picture 9" descr="C:\Users\GLTM5861\Desktop\new icons\Orange_Experts_Orange_Business_Consultant.png"/>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2441636" y="1498200"/>
            <a:ext cx="637741" cy="63774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interaction.brand.orange.com/sites/default/files/Event_organiser.png"/>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508568" y="2938488"/>
            <a:ext cx="402712" cy="402712"/>
          </a:xfrm>
          <a:prstGeom prst="rect">
            <a:avLst/>
          </a:prstGeom>
          <a:noFill/>
          <a:extLst>
            <a:ext uri="{909E8E84-426E-40DD-AFC4-6F175D3DCCD1}">
              <a14:hiddenFill xmlns:a14="http://schemas.microsoft.com/office/drawing/2010/main">
                <a:solidFill>
                  <a:srgbClr val="FFFFFF"/>
                </a:solidFill>
              </a14:hiddenFill>
            </a:ext>
          </a:extLst>
        </p:spPr>
      </p:pic>
      <p:sp>
        <p:nvSpPr>
          <p:cNvPr id="66" name="Double flèche verticale 30"/>
          <p:cNvSpPr/>
          <p:nvPr/>
        </p:nvSpPr>
        <p:spPr>
          <a:xfrm>
            <a:off x="5116941" y="5048481"/>
            <a:ext cx="210977" cy="576064"/>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33" dirty="0">
              <a:solidFill>
                <a:srgbClr val="000000"/>
              </a:solidFill>
            </a:endParaRPr>
          </a:p>
        </p:txBody>
      </p:sp>
      <p:pic>
        <p:nvPicPr>
          <p:cNvPr id="1026" name="Picture 2"/>
          <p:cNvPicPr>
            <a:picLocks noChangeAspect="1" noChangeArrowheads="1"/>
          </p:cNvPicPr>
          <p:nvPr/>
        </p:nvPicPr>
        <p:blipFill rotWithShape="1">
          <a:blip r:embed="rId19">
            <a:extLst>
              <a:ext uri="{28A0092B-C50C-407E-A947-70E740481C1C}">
                <a14:useLocalDpi xmlns:a14="http://schemas.microsoft.com/office/drawing/2010/main" val="0"/>
              </a:ext>
            </a:extLst>
          </a:blip>
          <a:srcRect l="12059" t="39010" r="6451" b="21010"/>
          <a:stretch/>
        </p:blipFill>
        <p:spPr bwMode="auto">
          <a:xfrm rot="19081443" flipH="1">
            <a:off x="360757" y="1984112"/>
            <a:ext cx="2044911" cy="719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
          <p:cNvPicPr>
            <a:picLocks noChangeAspect="1" noChangeArrowheads="1"/>
          </p:cNvPicPr>
          <p:nvPr/>
        </p:nvPicPr>
        <p:blipFill rotWithShape="1">
          <a:blip r:embed="rId19">
            <a:extLst>
              <a:ext uri="{28A0092B-C50C-407E-A947-70E740481C1C}">
                <a14:useLocalDpi xmlns:a14="http://schemas.microsoft.com/office/drawing/2010/main" val="0"/>
              </a:ext>
            </a:extLst>
          </a:blip>
          <a:srcRect l="12059" t="39010" r="6451" b="21010"/>
          <a:stretch/>
        </p:blipFill>
        <p:spPr bwMode="auto">
          <a:xfrm rot="2518557">
            <a:off x="2839866" y="1906288"/>
            <a:ext cx="2044911" cy="719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 name="Rectangle 139"/>
          <p:cNvSpPr/>
          <p:nvPr/>
        </p:nvSpPr>
        <p:spPr>
          <a:xfrm>
            <a:off x="8677941" y="1412778"/>
            <a:ext cx="3514059" cy="5445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133" dirty="0">
                <a:solidFill>
                  <a:srgbClr val="FF6600"/>
                </a:solidFill>
                <a:latin typeface="Helvetica 75 Bold"/>
              </a:rPr>
              <a:t>Traitement des incidents</a:t>
            </a:r>
          </a:p>
          <a:p>
            <a:pPr marL="228594" indent="-228594">
              <a:buSzPct val="100000"/>
              <a:buFont typeface="Wingdings" panose="05000000000000000000" pitchFamily="2" charset="2"/>
              <a:buChar char="§"/>
            </a:pPr>
            <a:r>
              <a:rPr lang="fr-FR" sz="1600" dirty="0">
                <a:solidFill>
                  <a:schemeClr val="tx1"/>
                </a:solidFill>
                <a:latin typeface="Helvetica 55 Roman" panose="020B0604020202020204" pitchFamily="2" charset="0"/>
              </a:rPr>
              <a:t>En mode </a:t>
            </a:r>
            <a:r>
              <a:rPr lang="fr-FR" sz="1600" b="1" dirty="0">
                <a:solidFill>
                  <a:schemeClr val="tx1"/>
                </a:solidFill>
                <a:latin typeface="Helvetica 55 Roman" panose="020B0604020202020204" pitchFamily="2" charset="0"/>
              </a:rPr>
              <a:t>proactif</a:t>
            </a:r>
            <a:r>
              <a:rPr lang="fr-FR" sz="1600" dirty="0">
                <a:solidFill>
                  <a:schemeClr val="tx1"/>
                </a:solidFill>
                <a:latin typeface="Helvetica 55 Roman" panose="020B0604020202020204" pitchFamily="2" charset="0"/>
              </a:rPr>
              <a:t>, suite à une détection d'un incident par les outils de supervision</a:t>
            </a:r>
          </a:p>
          <a:p>
            <a:pPr>
              <a:buSzPct val="100000"/>
            </a:pPr>
            <a:endParaRPr lang="fr-FR" sz="1600" dirty="0">
              <a:solidFill>
                <a:schemeClr val="tx1"/>
              </a:solidFill>
              <a:latin typeface="Helvetica 55 Roman" panose="020B0604020202020204" pitchFamily="2" charset="0"/>
            </a:endParaRPr>
          </a:p>
          <a:p>
            <a:pPr marL="228594" indent="-228594">
              <a:buSzPct val="100000"/>
              <a:buFont typeface="Wingdings" panose="05000000000000000000" pitchFamily="2" charset="2"/>
              <a:buChar char="§"/>
            </a:pPr>
            <a:r>
              <a:rPr lang="fr-FR" sz="1600" dirty="0">
                <a:solidFill>
                  <a:schemeClr val="tx1"/>
                </a:solidFill>
                <a:latin typeface="Helvetica 55 Roman" panose="020B0604020202020204" pitchFamily="2" charset="0"/>
              </a:rPr>
              <a:t>En mode </a:t>
            </a:r>
            <a:r>
              <a:rPr lang="fr-FR" sz="1600" b="1" dirty="0">
                <a:solidFill>
                  <a:schemeClr val="tx1"/>
                </a:solidFill>
                <a:latin typeface="Helvetica 55 Roman" panose="020B0604020202020204" pitchFamily="2" charset="0"/>
              </a:rPr>
              <a:t>réactif</a:t>
            </a:r>
            <a:r>
              <a:rPr lang="fr-FR" sz="1600" dirty="0">
                <a:solidFill>
                  <a:schemeClr val="tx1"/>
                </a:solidFill>
                <a:latin typeface="Helvetica 55 Roman" panose="020B0604020202020204" pitchFamily="2" charset="0"/>
              </a:rPr>
              <a:t>, suite à une remontée d’incident par les équipes du Client</a:t>
            </a:r>
          </a:p>
          <a:p>
            <a:pPr marL="228594" indent="-228594">
              <a:buSzPct val="100000"/>
              <a:buFont typeface="Wingdings" panose="05000000000000000000" pitchFamily="2" charset="2"/>
              <a:buChar char="§"/>
            </a:pPr>
            <a:endParaRPr lang="fr-FR" sz="1600" dirty="0">
              <a:solidFill>
                <a:schemeClr val="tx1"/>
              </a:solidFill>
              <a:latin typeface="Helvetica 55 Roman" panose="020B0604020202020204" pitchFamily="2" charset="0"/>
            </a:endParaRPr>
          </a:p>
          <a:p>
            <a:pPr>
              <a:buSzPct val="100000"/>
            </a:pPr>
            <a:endParaRPr lang="fr-FR" sz="1400" dirty="0">
              <a:solidFill>
                <a:srgbClr val="FFFFFF"/>
              </a:solidFill>
              <a:latin typeface="Helvetica 55 Roman" panose="020B0604020202020204" pitchFamily="2" charset="0"/>
            </a:endParaRPr>
          </a:p>
          <a:p>
            <a:pPr>
              <a:buSzPct val="100000"/>
            </a:pPr>
            <a:r>
              <a:rPr lang="fr-FR" sz="2133" dirty="0">
                <a:solidFill>
                  <a:srgbClr val="FF6600"/>
                </a:solidFill>
                <a:latin typeface="Helvetica 75 Bold"/>
              </a:rPr>
              <a:t>Dispositif</a:t>
            </a:r>
          </a:p>
          <a:p>
            <a:pPr marL="228594" indent="-228594">
              <a:buSzPct val="100000"/>
              <a:buFont typeface="Wingdings" panose="05000000000000000000" pitchFamily="2" charset="2"/>
              <a:buChar char="§"/>
            </a:pPr>
            <a:r>
              <a:rPr lang="fr-FR" sz="1600" dirty="0">
                <a:solidFill>
                  <a:schemeClr val="tx1"/>
                </a:solidFill>
                <a:latin typeface="Helvetica 55 Roman" panose="020B0604020202020204" pitchFamily="2" charset="0"/>
              </a:rPr>
              <a:t>Ce sont  les mêmes équipes qui sont en charge de la gestion des OS / appli / middleware et des services </a:t>
            </a:r>
            <a:r>
              <a:rPr lang="fr-FR" sz="1600" dirty="0" err="1">
                <a:solidFill>
                  <a:schemeClr val="tx1"/>
                </a:solidFill>
                <a:latin typeface="Helvetica 55 Roman" panose="020B0604020202020204" pitchFamily="2" charset="0"/>
              </a:rPr>
              <a:t>ChatBot</a:t>
            </a:r>
            <a:r>
              <a:rPr lang="fr-FR" sz="1600" dirty="0">
                <a:solidFill>
                  <a:schemeClr val="tx1"/>
                </a:solidFill>
                <a:latin typeface="Helvetica 55 Roman" panose="020B0604020202020204" pitchFamily="2" charset="0"/>
              </a:rPr>
              <a:t>.</a:t>
            </a:r>
            <a:endParaRPr lang="fr-FR" sz="3200" dirty="0">
              <a:solidFill>
                <a:schemeClr val="tx1"/>
              </a:solidFill>
              <a:latin typeface="Helvetica 55 Roman" panose="020B0604020202020204" pitchFamily="2" charset="0"/>
            </a:endParaRPr>
          </a:p>
        </p:txBody>
      </p:sp>
      <p:sp>
        <p:nvSpPr>
          <p:cNvPr id="71" name="ZoneTexte 70"/>
          <p:cNvSpPr txBox="1"/>
          <p:nvPr/>
        </p:nvSpPr>
        <p:spPr>
          <a:xfrm>
            <a:off x="230183" y="203363"/>
            <a:ext cx="6182077" cy="584775"/>
          </a:xfrm>
          <a:prstGeom prst="rect">
            <a:avLst/>
          </a:prstGeom>
          <a:noFill/>
        </p:spPr>
        <p:txBody>
          <a:bodyPr wrap="none" rtlCol="0">
            <a:spAutoFit/>
          </a:bodyPr>
          <a:lstStyle/>
          <a:p>
            <a:r>
              <a:rPr lang="fr-FR" sz="3200" b="1" dirty="0" smtClean="0">
                <a:solidFill>
                  <a:schemeClr val="accent1"/>
                </a:solidFill>
              </a:rPr>
              <a:t>Dispositif opérationnel du RUN</a:t>
            </a:r>
            <a:endParaRPr lang="fr-FR" sz="3200" b="1" dirty="0">
              <a:solidFill>
                <a:schemeClr val="accent1"/>
              </a:solidFill>
            </a:endParaRPr>
          </a:p>
        </p:txBody>
      </p:sp>
    </p:spTree>
    <p:custDataLst>
      <p:tags r:id="rId1"/>
    </p:custDataLst>
    <p:extLst>
      <p:ext uri="{BB962C8B-B14F-4D97-AF65-F5344CB8AC3E}">
        <p14:creationId xmlns:p14="http://schemas.microsoft.com/office/powerpoint/2010/main" val="2448976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
          <p:cNvSpPr txBox="1">
            <a:spLocks/>
          </p:cNvSpPr>
          <p:nvPr/>
        </p:nvSpPr>
        <p:spPr bwMode="auto">
          <a:xfrm>
            <a:off x="214808" y="164637"/>
            <a:ext cx="11353800" cy="99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a:lstStyle>
          <a:p>
            <a:r>
              <a:rPr lang="fr-FR" sz="3200" b="1" dirty="0">
                <a:solidFill>
                  <a:schemeClr val="accent1"/>
                </a:solidFill>
                <a:latin typeface="+mn-lt"/>
                <a:ea typeface="+mn-ea"/>
                <a:cs typeface="+mn-cs"/>
              </a:rPr>
              <a:t>La gestion des changements</a:t>
            </a:r>
            <a:br>
              <a:rPr lang="fr-FR" sz="3200" b="1" dirty="0">
                <a:solidFill>
                  <a:schemeClr val="accent1"/>
                </a:solidFill>
                <a:latin typeface="+mn-lt"/>
                <a:ea typeface="+mn-ea"/>
                <a:cs typeface="+mn-cs"/>
              </a:rPr>
            </a:br>
            <a:r>
              <a:rPr lang="fr-FR" sz="3200" b="1" dirty="0">
                <a:solidFill>
                  <a:schemeClr val="tx1"/>
                </a:solidFill>
                <a:latin typeface="+mn-lt"/>
                <a:ea typeface="+mn-ea"/>
                <a:cs typeface="+mn-cs"/>
              </a:rPr>
              <a:t>Nos engagements</a:t>
            </a:r>
          </a:p>
        </p:txBody>
      </p:sp>
      <p:sp>
        <p:nvSpPr>
          <p:cNvPr id="9" name="Rectangle 8"/>
          <p:cNvSpPr/>
          <p:nvPr/>
        </p:nvSpPr>
        <p:spPr>
          <a:xfrm>
            <a:off x="177221" y="1316765"/>
            <a:ext cx="5918785" cy="1323439"/>
          </a:xfrm>
          <a:prstGeom prst="rect">
            <a:avLst/>
          </a:prstGeom>
        </p:spPr>
        <p:txBody>
          <a:bodyPr wrap="square">
            <a:spAutoFit/>
          </a:bodyPr>
          <a:lstStyle/>
          <a:p>
            <a:pPr defTabSz="950360" fontAlgn="base">
              <a:spcBef>
                <a:spcPct val="0"/>
              </a:spcBef>
              <a:spcAft>
                <a:spcPts val="800"/>
              </a:spcAft>
            </a:pPr>
            <a:r>
              <a:rPr lang="fr-FR" sz="1600" b="1" dirty="0">
                <a:latin typeface="Helvetica 55 Roman" panose="02000503040000020004" pitchFamily="2" charset="0"/>
                <a:ea typeface="ＭＳ Ｐゴシック" pitchFamily="34" charset="-128"/>
              </a:rPr>
              <a:t>Garantie de Temps de Changement </a:t>
            </a:r>
            <a:r>
              <a:rPr lang="fr-FR" sz="1600" dirty="0">
                <a:latin typeface="Helvetica 55 Roman" panose="02000503040000020004" pitchFamily="2" charset="0"/>
                <a:ea typeface="ＭＳ Ｐゴシック" pitchFamily="34" charset="-128"/>
              </a:rPr>
              <a:t>(ou </a:t>
            </a:r>
            <a:r>
              <a:rPr lang="fr-FR" sz="1600" b="1" dirty="0">
                <a:latin typeface="Helvetica 55 Roman" panose="02000503040000020004" pitchFamily="2" charset="0"/>
                <a:ea typeface="ＭＳ Ｐゴシック" pitchFamily="34" charset="-128"/>
              </a:rPr>
              <a:t>GTC</a:t>
            </a:r>
            <a:r>
              <a:rPr lang="fr-FR" sz="1600" dirty="0">
                <a:latin typeface="Helvetica 55 Roman" panose="02000503040000020004" pitchFamily="2" charset="0"/>
                <a:ea typeface="ＭＳ Ｐゴシック" pitchFamily="34" charset="-128"/>
              </a:rPr>
              <a:t>) désigne le Temps de Changement sur lequel Orange Business Services s’engage pour les changements décrits au catalogue (hors production) et validés en fonction du niveau de support souscrit.</a:t>
            </a:r>
          </a:p>
        </p:txBody>
      </p:sp>
      <p:pic>
        <p:nvPicPr>
          <p:cNvPr id="12" name="Picture 2" descr="Man taking pictures on a sunrise."/>
          <p:cNvPicPr>
            <a:picLocks noChangeAspect="1" noChangeArrowheads="1"/>
          </p:cNvPicPr>
          <p:nvPr/>
        </p:nvPicPr>
        <p:blipFill rotWithShape="1">
          <a:blip r:embed="rId4">
            <a:extLst>
              <a:ext uri="{28A0092B-C50C-407E-A947-70E740481C1C}">
                <a14:useLocalDpi xmlns:a14="http://schemas.microsoft.com/office/drawing/2010/main" val="0"/>
              </a:ext>
            </a:extLst>
          </a:blip>
          <a:srcRect l="8059" t="-1550" r="27553" b="1550"/>
          <a:stretch/>
        </p:blipFill>
        <p:spPr bwMode="auto">
          <a:xfrm>
            <a:off x="6254342" y="-123393"/>
            <a:ext cx="5937663" cy="69813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au 9"/>
          <p:cNvGraphicFramePr>
            <a:graphicFrameLocks noGrp="1"/>
          </p:cNvGraphicFramePr>
          <p:nvPr>
            <p:extLst/>
          </p:nvPr>
        </p:nvGraphicFramePr>
        <p:xfrm>
          <a:off x="177221" y="2660915"/>
          <a:ext cx="5938233" cy="4026885"/>
        </p:xfrm>
        <a:graphic>
          <a:graphicData uri="http://schemas.openxmlformats.org/drawingml/2006/table">
            <a:tbl>
              <a:tblPr firstRow="1" firstCol="1" bandRow="1">
                <a:tableStyleId>{69012ECD-51FC-41F1-AA8D-1B2483CD663E}</a:tableStyleId>
              </a:tblPr>
              <a:tblGrid>
                <a:gridCol w="3072211">
                  <a:extLst>
                    <a:ext uri="{9D8B030D-6E8A-4147-A177-3AD203B41FA5}">
                      <a16:colId xmlns:a16="http://schemas.microsoft.com/office/drawing/2014/main" xmlns="" val="20000"/>
                    </a:ext>
                  </a:extLst>
                </a:gridCol>
                <a:gridCol w="1386785">
                  <a:extLst>
                    <a:ext uri="{9D8B030D-6E8A-4147-A177-3AD203B41FA5}">
                      <a16:colId xmlns:a16="http://schemas.microsoft.com/office/drawing/2014/main" xmlns="" val="20001"/>
                    </a:ext>
                  </a:extLst>
                </a:gridCol>
                <a:gridCol w="1479237">
                  <a:extLst>
                    <a:ext uri="{9D8B030D-6E8A-4147-A177-3AD203B41FA5}">
                      <a16:colId xmlns:a16="http://schemas.microsoft.com/office/drawing/2014/main" xmlns="" val="20002"/>
                    </a:ext>
                  </a:extLst>
                </a:gridCol>
              </a:tblGrid>
              <a:tr h="613125">
                <a:tc>
                  <a:txBody>
                    <a:bodyPr/>
                    <a:lstStyle/>
                    <a:p>
                      <a:pPr algn="r">
                        <a:spcAft>
                          <a:spcPts val="600"/>
                        </a:spcAft>
                      </a:pPr>
                      <a:endParaRPr lang="fr-FR" sz="1600" b="0" kern="1200" dirty="0">
                        <a:solidFill>
                          <a:schemeClr val="bg1"/>
                        </a:solidFill>
                        <a:latin typeface="Helvetica 55 Roman" panose="02000503040000020004" pitchFamily="2" charset="0"/>
                        <a:ea typeface="+mn-ea"/>
                        <a:cs typeface="+mn-cs"/>
                      </a:endParaRPr>
                    </a:p>
                  </a:txBody>
                  <a:tcPr marL="59267" marR="59267"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1"/>
                    </a:solidFill>
                  </a:tcPr>
                </a:tc>
                <a:tc>
                  <a:txBody>
                    <a:bodyPr/>
                    <a:lstStyle/>
                    <a:p>
                      <a:pPr algn="ctr">
                        <a:spcAft>
                          <a:spcPts val="0"/>
                        </a:spcAft>
                      </a:pPr>
                      <a:r>
                        <a:rPr lang="fr-FR" sz="1600" dirty="0">
                          <a:effectLst/>
                          <a:latin typeface="Helvetica 55 Roman" panose="02000503040000020004" pitchFamily="2" charset="0"/>
                        </a:rPr>
                        <a:t>Standard</a:t>
                      </a:r>
                      <a:endParaRPr lang="fr-FR" sz="1500" b="1" dirty="0">
                        <a:solidFill>
                          <a:schemeClr val="bg1"/>
                        </a:solidFill>
                        <a:effectLst/>
                        <a:latin typeface="Helvetica 55 Roman" panose="02000503040000020004" pitchFamily="2" charset="0"/>
                        <a:ea typeface="Times New Roman"/>
                        <a:cs typeface="Times New Roman"/>
                      </a:endParaRPr>
                    </a:p>
                  </a:txBody>
                  <a:tcPr marL="59267" marR="59267" marT="0" marB="0" anchor="ctr">
                    <a:lnT w="12700" cap="flat" cmpd="sng" algn="ctr">
                      <a:solidFill>
                        <a:schemeClr val="tx1"/>
                      </a:solidFill>
                      <a:prstDash val="solid"/>
                      <a:round/>
                      <a:headEnd type="none" w="med" len="med"/>
                      <a:tailEnd type="none" w="med" len="med"/>
                    </a:lnT>
                  </a:tcPr>
                </a:tc>
                <a:tc>
                  <a:txBody>
                    <a:bodyPr/>
                    <a:lstStyle/>
                    <a:p>
                      <a:pPr algn="ctr">
                        <a:spcAft>
                          <a:spcPts val="0"/>
                        </a:spcAft>
                      </a:pPr>
                      <a:r>
                        <a:rPr lang="fr-FR" sz="1600" dirty="0">
                          <a:effectLst/>
                          <a:latin typeface="Helvetica 55 Roman" panose="02000503040000020004" pitchFamily="2" charset="0"/>
                        </a:rPr>
                        <a:t>Premium</a:t>
                      </a:r>
                      <a:endParaRPr lang="fr-FR" sz="1500" b="1" dirty="0">
                        <a:solidFill>
                          <a:schemeClr val="bg1"/>
                        </a:solidFill>
                        <a:effectLst/>
                        <a:latin typeface="Helvetica 55 Roman" panose="02000503040000020004" pitchFamily="2" charset="0"/>
                        <a:ea typeface="Times New Roman"/>
                        <a:cs typeface="Times New Roman"/>
                      </a:endParaRPr>
                    </a:p>
                  </a:txBody>
                  <a:tcPr marL="59267" marR="59267"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0"/>
                  </a:ext>
                </a:extLst>
              </a:tr>
              <a:tr h="487680">
                <a:tc>
                  <a:txBody>
                    <a:bodyPr/>
                    <a:lstStyle/>
                    <a:p>
                      <a:pPr algn="l">
                        <a:spcAft>
                          <a:spcPts val="600"/>
                        </a:spcAft>
                      </a:pPr>
                      <a:r>
                        <a:rPr lang="fr-FR" sz="1600" b="0" kern="1200" dirty="0">
                          <a:solidFill>
                            <a:schemeClr val="bg1"/>
                          </a:solidFill>
                          <a:latin typeface="Helvetica 55 Roman" panose="02000503040000020004" pitchFamily="2" charset="0"/>
                        </a:rPr>
                        <a:t>Réalisation d’un changement simple</a:t>
                      </a:r>
                      <a:endParaRPr lang="fr-FR" sz="1600" b="0" kern="1200" dirty="0">
                        <a:solidFill>
                          <a:schemeClr val="bg1"/>
                        </a:solidFill>
                        <a:latin typeface="Helvetica 55 Roman" panose="02000503040000020004" pitchFamily="2" charset="0"/>
                        <a:ea typeface="+mn-ea"/>
                        <a:cs typeface="+mn-cs"/>
                      </a:endParaRPr>
                    </a:p>
                  </a:txBody>
                  <a:tcPr marL="59267" marR="59267" marT="0" marB="0" anchor="ctr">
                    <a:lnL w="12700" cap="flat" cmpd="sng" algn="ctr">
                      <a:solidFill>
                        <a:schemeClr val="tx1"/>
                      </a:solidFill>
                      <a:prstDash val="solid"/>
                      <a:round/>
                      <a:headEnd type="none" w="med" len="med"/>
                      <a:tailEnd type="none" w="med" len="med"/>
                    </a:lnL>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24h</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8h</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lnR w="1270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xmlns="" val="10001"/>
                  </a:ext>
                </a:extLst>
              </a:tr>
              <a:tr h="731520">
                <a:tc>
                  <a:txBody>
                    <a:bodyPr/>
                    <a:lstStyle/>
                    <a:p>
                      <a:pPr algn="l">
                        <a:spcAft>
                          <a:spcPts val="600"/>
                        </a:spcAft>
                      </a:pPr>
                      <a:r>
                        <a:rPr lang="fr-FR" sz="1600" b="0" kern="1200" dirty="0">
                          <a:solidFill>
                            <a:schemeClr val="bg1"/>
                          </a:solidFill>
                          <a:latin typeface="Helvetica 55 Roman" panose="02000503040000020004" pitchFamily="2" charset="0"/>
                        </a:rPr>
                        <a:t>Réalisation d’un changement simple accéléré</a:t>
                      </a:r>
                      <a:endParaRPr lang="fr-FR" sz="1600" b="0" kern="1200" dirty="0">
                        <a:solidFill>
                          <a:schemeClr val="bg1"/>
                        </a:solidFill>
                        <a:latin typeface="Helvetica 55 Roman" panose="02000503040000020004" pitchFamily="2" charset="0"/>
                        <a:ea typeface="+mn-ea"/>
                        <a:cs typeface="+mn-cs"/>
                      </a:endParaRPr>
                    </a:p>
                  </a:txBody>
                  <a:tcPr marL="59267" marR="59267" marT="0" marB="0" anchor="ctr">
                    <a:lnL w="12700" cap="flat" cmpd="sng" algn="ctr">
                      <a:solidFill>
                        <a:schemeClr val="tx1"/>
                      </a:solidFill>
                      <a:prstDash val="solid"/>
                      <a:round/>
                      <a:headEnd type="none" w="med" len="med"/>
                      <a:tailEnd type="none" w="med" len="med"/>
                    </a:lnL>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12h</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4h</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lnR w="1270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xmlns="" val="10002"/>
                  </a:ext>
                </a:extLst>
              </a:tr>
              <a:tr h="487680">
                <a:tc>
                  <a:txBody>
                    <a:bodyPr/>
                    <a:lstStyle/>
                    <a:p>
                      <a:pPr algn="l">
                        <a:spcAft>
                          <a:spcPts val="600"/>
                        </a:spcAft>
                      </a:pPr>
                      <a:r>
                        <a:rPr lang="fr-FR" sz="1600" b="0" kern="1200" dirty="0">
                          <a:solidFill>
                            <a:schemeClr val="bg1"/>
                          </a:solidFill>
                          <a:latin typeface="Helvetica 55 Roman" panose="02000503040000020004" pitchFamily="2" charset="0"/>
                        </a:rPr>
                        <a:t>Réalisation d’un changement complexe</a:t>
                      </a:r>
                      <a:endParaRPr lang="fr-FR" sz="1600" b="0" kern="1200" dirty="0">
                        <a:solidFill>
                          <a:schemeClr val="bg1"/>
                        </a:solidFill>
                        <a:latin typeface="Helvetica 55 Roman" panose="02000503040000020004" pitchFamily="2" charset="0"/>
                        <a:ea typeface="+mn-ea"/>
                        <a:cs typeface="+mn-cs"/>
                      </a:endParaRPr>
                    </a:p>
                  </a:txBody>
                  <a:tcPr marL="59267" marR="59267" marT="0" marB="0" anchor="ctr">
                    <a:lnL w="12700" cap="flat" cmpd="sng" algn="ctr">
                      <a:solidFill>
                        <a:schemeClr val="tx1"/>
                      </a:solidFill>
                      <a:prstDash val="solid"/>
                      <a:round/>
                      <a:headEnd type="none" w="med" len="med"/>
                      <a:tailEnd type="none" w="med" len="med"/>
                    </a:lnL>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72h</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48h</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lnR w="1270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xmlns="" val="10003"/>
                  </a:ext>
                </a:extLst>
              </a:tr>
              <a:tr h="731520">
                <a:tc>
                  <a:txBody>
                    <a:bodyPr/>
                    <a:lstStyle/>
                    <a:p>
                      <a:pPr algn="l">
                        <a:spcAft>
                          <a:spcPts val="600"/>
                        </a:spcAft>
                      </a:pPr>
                      <a:r>
                        <a:rPr lang="fr-FR" sz="1600" b="0" kern="1200" dirty="0">
                          <a:solidFill>
                            <a:schemeClr val="bg1"/>
                          </a:solidFill>
                          <a:latin typeface="Helvetica 55 Roman" panose="02000503040000020004" pitchFamily="2" charset="0"/>
                        </a:rPr>
                        <a:t>Réalisation d’un changement complexe accéléré</a:t>
                      </a:r>
                      <a:endParaRPr lang="fr-FR" sz="1600" b="0" kern="1200" dirty="0">
                        <a:solidFill>
                          <a:schemeClr val="bg1"/>
                        </a:solidFill>
                        <a:latin typeface="Helvetica 55 Roman" panose="02000503040000020004" pitchFamily="2" charset="0"/>
                        <a:ea typeface="+mn-ea"/>
                        <a:cs typeface="+mn-cs"/>
                      </a:endParaRPr>
                    </a:p>
                  </a:txBody>
                  <a:tcPr marL="59267" marR="59267" marT="0" marB="0" anchor="ctr">
                    <a:lnL w="12700" cap="flat" cmpd="sng" algn="ctr">
                      <a:solidFill>
                        <a:schemeClr val="tx1"/>
                      </a:solidFill>
                      <a:prstDash val="solid"/>
                      <a:round/>
                      <a:headEnd type="none" w="med" len="med"/>
                      <a:tailEnd type="none" w="med" len="med"/>
                    </a:lnL>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36h</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24h</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lnR w="1270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xmlns="" val="10004"/>
                  </a:ext>
                </a:extLst>
              </a:tr>
              <a:tr h="975360">
                <a:tc>
                  <a:txBody>
                    <a:bodyPr/>
                    <a:lstStyle/>
                    <a:p>
                      <a:pPr algn="l">
                        <a:spcAft>
                          <a:spcPts val="600"/>
                        </a:spcAft>
                      </a:pPr>
                      <a:r>
                        <a:rPr lang="fr-FR" sz="1600" b="0" kern="1200" dirty="0">
                          <a:solidFill>
                            <a:schemeClr val="bg1"/>
                          </a:solidFill>
                          <a:latin typeface="Helvetica 55 Roman" panose="02000503040000020004" pitchFamily="2" charset="0"/>
                        </a:rPr>
                        <a:t>Réponse à une demande de cotation pour un changement non standard</a:t>
                      </a:r>
                      <a:endParaRPr lang="fr-FR" sz="1600" b="0" kern="1200" dirty="0">
                        <a:solidFill>
                          <a:schemeClr val="bg1"/>
                        </a:solidFill>
                        <a:latin typeface="Helvetica 55 Roman" panose="02000503040000020004" pitchFamily="2" charset="0"/>
                        <a:ea typeface="+mn-ea"/>
                        <a:cs typeface="+mn-cs"/>
                      </a:endParaRPr>
                    </a:p>
                  </a:txBody>
                  <a:tcPr marL="59267" marR="59267"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5 JO</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algn="ctr">
                        <a:spcAft>
                          <a:spcPts val="600"/>
                        </a:spcAft>
                      </a:pPr>
                      <a:r>
                        <a:rPr lang="fr-FR" sz="1600" dirty="0">
                          <a:solidFill>
                            <a:schemeClr val="bg1"/>
                          </a:solidFill>
                          <a:effectLst/>
                          <a:latin typeface="Helvetica 55 Roman" panose="02000503040000020004" pitchFamily="2" charset="0"/>
                        </a:rPr>
                        <a:t>3 JO</a:t>
                      </a:r>
                      <a:endParaRPr lang="fr-FR" sz="1900" dirty="0">
                        <a:solidFill>
                          <a:schemeClr val="bg1"/>
                        </a:solidFill>
                        <a:effectLst/>
                        <a:latin typeface="Helvetica 55 Roman" panose="02000503040000020004" pitchFamily="2" charset="0"/>
                        <a:ea typeface="Times New Roman"/>
                        <a:cs typeface="Times New Roman"/>
                      </a:endParaRPr>
                    </a:p>
                  </a:txBody>
                  <a:tcPr marL="59267" marR="59267"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5"/>
                  </a:ext>
                </a:extLst>
              </a:tr>
            </a:tbl>
          </a:graphicData>
        </a:graphic>
      </p:graphicFrame>
    </p:spTree>
    <p:custDataLst>
      <p:tags r:id="rId1"/>
    </p:custDataLst>
    <p:extLst>
      <p:ext uri="{BB962C8B-B14F-4D97-AF65-F5344CB8AC3E}">
        <p14:creationId xmlns:p14="http://schemas.microsoft.com/office/powerpoint/2010/main" val="236174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45297C9E-9EFF-48CC-A159-75ED1A640C45}"/>
              </a:ext>
            </a:extLst>
          </p:cNvPr>
          <p:cNvSpPr/>
          <p:nvPr/>
        </p:nvSpPr>
        <p:spPr>
          <a:xfrm>
            <a:off x="0" y="1447267"/>
            <a:ext cx="12239328" cy="44591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defTabSz="1218840"/>
            <a:endParaRPr lang="en-GB" sz="2133" b="1" dirty="0">
              <a:solidFill>
                <a:srgbClr val="000000"/>
              </a:solidFill>
              <a:latin typeface="Helvetica 75 Bold" panose="020B0804020202020204" pitchFamily="34"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47267"/>
            <a:ext cx="5689600" cy="540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p:cNvSpPr>
            <a:spLocks noChangeArrowheads="1"/>
          </p:cNvSpPr>
          <p:nvPr/>
        </p:nvSpPr>
        <p:spPr bwMode="auto">
          <a:xfrm>
            <a:off x="47328" y="1508790"/>
            <a:ext cx="6048672" cy="38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FF5900"/>
              </a:buClr>
              <a:buFont typeface="Arial" charset="0"/>
              <a:buChar char="&gt;"/>
              <a:defRPr sz="2000">
                <a:solidFill>
                  <a:schemeClr val="accent2"/>
                </a:solidFill>
                <a:latin typeface="Helvetica 45 Light" pitchFamily="34" charset="0"/>
              </a:defRPr>
            </a:lvl1pPr>
            <a:lvl2pPr marL="742950" indent="-285750" eaLnBrk="0" hangingPunct="0">
              <a:spcBef>
                <a:spcPct val="20000"/>
              </a:spcBef>
              <a:buClr>
                <a:schemeClr val="tx1"/>
              </a:buClr>
              <a:buFont typeface="Arial" charset="0"/>
              <a:buChar char="-"/>
              <a:defRPr>
                <a:solidFill>
                  <a:schemeClr val="accent2"/>
                </a:solidFill>
                <a:latin typeface="Helvetica 45 Light" pitchFamily="34" charset="0"/>
              </a:defRPr>
            </a:lvl2pPr>
            <a:lvl3pPr marL="1143000" indent="-228600" eaLnBrk="0" hangingPunct="0">
              <a:spcBef>
                <a:spcPct val="20000"/>
              </a:spcBef>
              <a:buClr>
                <a:srgbClr val="FF5900"/>
              </a:buClr>
              <a:buSzPct val="80000"/>
              <a:buChar char="•"/>
              <a:defRPr sz="1600">
                <a:solidFill>
                  <a:schemeClr val="accent2"/>
                </a:solidFill>
                <a:latin typeface="Helvetica 45 Light" pitchFamily="34" charset="0"/>
              </a:defRPr>
            </a:lvl3pPr>
            <a:lvl4pPr marL="1600200" indent="-228600" eaLnBrk="0" hangingPunct="0">
              <a:spcBef>
                <a:spcPct val="20000"/>
              </a:spcBef>
              <a:defRPr sz="1400">
                <a:solidFill>
                  <a:schemeClr val="tx1"/>
                </a:solidFill>
                <a:latin typeface="Helvetica 45 Light" pitchFamily="34"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50360" eaLnBrk="1" fontAlgn="base" hangingPunct="1">
              <a:spcAft>
                <a:spcPct val="0"/>
              </a:spcAft>
              <a:buClr>
                <a:srgbClr val="FF6600"/>
              </a:buClr>
              <a:buSzPct val="80000"/>
              <a:buNone/>
              <a:defRPr/>
            </a:pPr>
            <a:r>
              <a:rPr lang="fr-FR" altLang="fr-FR" sz="1867" b="1" dirty="0">
                <a:solidFill>
                  <a:schemeClr val="tx1">
                    <a:lumMod val="50000"/>
                    <a:lumOff val="50000"/>
                  </a:schemeClr>
                </a:solidFill>
                <a:latin typeface="Helvetica 75 Bold" panose="02000803050000020004" pitchFamily="2" charset="0"/>
                <a:ea typeface="ＭＳ Ｐゴシック" pitchFamily="34" charset="-128"/>
              </a:rPr>
              <a:t>Tour de contrôle piloté par le service desk</a:t>
            </a:r>
          </a:p>
          <a:p>
            <a:pPr marL="364058" indent="-253994" defTabSz="950360" eaLnBrk="1" fontAlgn="base" hangingPunct="1">
              <a:spcAft>
                <a:spcPct val="0"/>
              </a:spcAft>
              <a:buClrTx/>
              <a:buSzPct val="80000"/>
              <a:buFont typeface="Wingdings" panose="05000000000000000000" pitchFamily="2" charset="2"/>
              <a:buChar char="§"/>
              <a:defRPr/>
            </a:pPr>
            <a:r>
              <a:rPr lang="fr-FR" altLang="fr-FR" sz="1867" dirty="0">
                <a:solidFill>
                  <a:srgbClr val="000000"/>
                </a:solidFill>
                <a:latin typeface="Helvetica 75 Bold" panose="02000803050000020004" pitchFamily="2" charset="0"/>
                <a:ea typeface="ＭＳ Ｐゴシック" pitchFamily="34" charset="-128"/>
              </a:rPr>
              <a:t>Ouverture d’un pont de crise technique dès la création d’un incident sévérité 1</a:t>
            </a:r>
          </a:p>
          <a:p>
            <a:pPr marL="364058" indent="-253994" defTabSz="950360" eaLnBrk="1" fontAlgn="base" hangingPunct="1">
              <a:spcAft>
                <a:spcPct val="0"/>
              </a:spcAft>
              <a:buClrTx/>
              <a:buSzPct val="80000"/>
              <a:buFont typeface="Wingdings" panose="05000000000000000000" pitchFamily="2" charset="2"/>
              <a:buChar char="§"/>
              <a:defRPr/>
            </a:pPr>
            <a:r>
              <a:rPr lang="fr-FR" altLang="fr-FR" sz="1867" dirty="0">
                <a:solidFill>
                  <a:srgbClr val="000000"/>
                </a:solidFill>
                <a:latin typeface="Helvetica 75 Bold" panose="02000803050000020004" pitchFamily="2" charset="0"/>
                <a:ea typeface="ＭＳ Ｐゴシック" pitchFamily="34" charset="-128"/>
              </a:rPr>
              <a:t>Envoi de SMS au management opérationnel jusqu’à la résolution. Participation éventuelle au pont de crise.</a:t>
            </a:r>
          </a:p>
          <a:p>
            <a:pPr marL="380990" defTabSz="950360" eaLnBrk="1" fontAlgn="base" hangingPunct="1">
              <a:spcAft>
                <a:spcPct val="0"/>
              </a:spcAft>
              <a:buClr>
                <a:srgbClr val="FF6600"/>
              </a:buClr>
              <a:buSzPct val="80000"/>
              <a:buNone/>
              <a:defRPr/>
            </a:pPr>
            <a:endParaRPr lang="fr-FR" altLang="fr-FR" sz="1867" dirty="0">
              <a:solidFill>
                <a:srgbClr val="FFFFFF"/>
              </a:solidFill>
              <a:latin typeface="Helvetica 75 Bold" panose="02000803050000020004" pitchFamily="2" charset="0"/>
              <a:ea typeface="ＭＳ Ｐゴシック" pitchFamily="34" charset="-128"/>
            </a:endParaRPr>
          </a:p>
          <a:p>
            <a:pPr defTabSz="950360" eaLnBrk="1" fontAlgn="base" hangingPunct="1">
              <a:spcAft>
                <a:spcPct val="0"/>
              </a:spcAft>
              <a:buClr>
                <a:srgbClr val="FF6600"/>
              </a:buClr>
              <a:buSzPct val="80000"/>
              <a:buNone/>
              <a:defRPr/>
            </a:pPr>
            <a:r>
              <a:rPr lang="fr-FR" altLang="fr-FR" sz="1867" dirty="0">
                <a:solidFill>
                  <a:schemeClr val="tx1">
                    <a:lumMod val="50000"/>
                    <a:lumOff val="50000"/>
                  </a:schemeClr>
                </a:solidFill>
                <a:latin typeface="Helvetica 75 Bold" panose="02000803050000020004" pitchFamily="2" charset="0"/>
                <a:ea typeface="ＭＳ Ｐゴシック" pitchFamily="34" charset="-128"/>
              </a:rPr>
              <a:t>Ouverture d’un pont de crise Client</a:t>
            </a:r>
            <a:r>
              <a:rPr lang="fr-FR" altLang="fr-FR" sz="1867" dirty="0">
                <a:solidFill>
                  <a:srgbClr val="FFFFFF"/>
                </a:solidFill>
                <a:latin typeface="Helvetica 75 Bold" panose="02000803050000020004" pitchFamily="2" charset="0"/>
                <a:ea typeface="ＭＳ Ｐゴシック" pitchFamily="34" charset="-128"/>
              </a:rPr>
              <a:t> </a:t>
            </a:r>
            <a:r>
              <a:rPr lang="fr-FR" altLang="fr-FR" sz="1867" dirty="0">
                <a:solidFill>
                  <a:srgbClr val="000000"/>
                </a:solidFill>
                <a:latin typeface="Helvetica 75 Bold" panose="02000803050000020004" pitchFamily="2" charset="0"/>
                <a:ea typeface="ＭＳ Ｐゴシック" pitchFamily="34" charset="-128"/>
              </a:rPr>
              <a:t>par le SDM pour se coordonner et communiquer.</a:t>
            </a:r>
          </a:p>
          <a:p>
            <a:pPr defTabSz="950360" eaLnBrk="1" fontAlgn="base" hangingPunct="1">
              <a:spcAft>
                <a:spcPct val="0"/>
              </a:spcAft>
              <a:buClr>
                <a:srgbClr val="FF6600"/>
              </a:buClr>
              <a:buSzPct val="80000"/>
              <a:buNone/>
              <a:defRPr/>
            </a:pPr>
            <a:endParaRPr lang="fr-FR" sz="1867" dirty="0">
              <a:solidFill>
                <a:srgbClr val="000000"/>
              </a:solidFill>
              <a:latin typeface="Helvetica 75 Bold" panose="02000803050000020004" pitchFamily="2" charset="0"/>
              <a:ea typeface="ＭＳ Ｐゴシック" pitchFamily="34" charset="-128"/>
            </a:endParaRPr>
          </a:p>
          <a:p>
            <a:pPr defTabSz="950360" eaLnBrk="1" fontAlgn="base" hangingPunct="1">
              <a:spcAft>
                <a:spcPct val="0"/>
              </a:spcAft>
              <a:buClr>
                <a:srgbClr val="FF6600"/>
              </a:buClr>
              <a:buSzPct val="80000"/>
              <a:buNone/>
              <a:defRPr/>
            </a:pPr>
            <a:r>
              <a:rPr lang="fr-FR" sz="1867" dirty="0">
                <a:solidFill>
                  <a:schemeClr val="tx1">
                    <a:lumMod val="50000"/>
                    <a:lumOff val="50000"/>
                  </a:schemeClr>
                </a:solidFill>
                <a:latin typeface="Helvetica 75 Bold" panose="02000803050000020004" pitchFamily="2" charset="0"/>
                <a:ea typeface="ＭＳ Ｐゴシック" pitchFamily="34" charset="-128"/>
              </a:rPr>
              <a:t>Communication</a:t>
            </a:r>
            <a:r>
              <a:rPr lang="fr-FR" sz="1867" dirty="0">
                <a:solidFill>
                  <a:srgbClr val="000000"/>
                </a:solidFill>
                <a:latin typeface="Helvetica 75 Bold" panose="02000803050000020004" pitchFamily="2" charset="0"/>
                <a:ea typeface="ＭＳ Ｐゴシック" pitchFamily="34" charset="-128"/>
              </a:rPr>
              <a:t> sur le pont en Français  ou  en Anglais selon le souhait du client</a:t>
            </a:r>
          </a:p>
        </p:txBody>
      </p:sp>
      <p:sp>
        <p:nvSpPr>
          <p:cNvPr id="7" name="ZoneTexte 6"/>
          <p:cNvSpPr txBox="1"/>
          <p:nvPr/>
        </p:nvSpPr>
        <p:spPr>
          <a:xfrm>
            <a:off x="230183" y="203363"/>
            <a:ext cx="8344720" cy="584775"/>
          </a:xfrm>
          <a:prstGeom prst="rect">
            <a:avLst/>
          </a:prstGeom>
          <a:noFill/>
        </p:spPr>
        <p:txBody>
          <a:bodyPr wrap="none" rtlCol="0">
            <a:spAutoFit/>
          </a:bodyPr>
          <a:lstStyle/>
          <a:p>
            <a:r>
              <a:rPr lang="fr-FR" sz="3200" b="1" dirty="0" smtClean="0">
                <a:solidFill>
                  <a:schemeClr val="accent1"/>
                </a:solidFill>
              </a:rPr>
              <a:t>La gestion des incidents, Gestion des crises</a:t>
            </a:r>
            <a:endParaRPr lang="fr-FR" sz="3200" b="1" dirty="0">
              <a:solidFill>
                <a:schemeClr val="accent1"/>
              </a:solidFill>
            </a:endParaRPr>
          </a:p>
        </p:txBody>
      </p:sp>
    </p:spTree>
    <p:custDataLst>
      <p:tags r:id="rId1"/>
    </p:custDataLst>
    <p:extLst>
      <p:ext uri="{BB962C8B-B14F-4D97-AF65-F5344CB8AC3E}">
        <p14:creationId xmlns:p14="http://schemas.microsoft.com/office/powerpoint/2010/main" val="34671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17"/>
            <a:ext cx="12240683"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1103451" y="3380296"/>
            <a:ext cx="3222020" cy="187290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FFFFFF"/>
                </a:solidFill>
                <a:latin typeface="Helvetica 75 Bold" panose="02000803050000020004" pitchFamily="2" charset="0"/>
              </a:rPr>
              <a:t>Standard </a:t>
            </a:r>
          </a:p>
        </p:txBody>
      </p:sp>
      <p:sp>
        <p:nvSpPr>
          <p:cNvPr id="23" name="Rectangle 22"/>
          <p:cNvSpPr/>
          <p:nvPr/>
        </p:nvSpPr>
        <p:spPr>
          <a:xfrm>
            <a:off x="8357915" y="1956317"/>
            <a:ext cx="2880320" cy="32968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667" b="1" dirty="0">
                <a:solidFill>
                  <a:srgbClr val="FFFFFF"/>
                </a:solidFill>
                <a:latin typeface="Helvetica 75 Bold" panose="02000803050000020004" pitchFamily="2" charset="0"/>
              </a:rPr>
              <a:t>Couverture</a:t>
            </a:r>
          </a:p>
          <a:p>
            <a:pPr algn="ctr"/>
            <a:endParaRPr lang="fr-FR" sz="2400" dirty="0">
              <a:solidFill>
                <a:srgbClr val="FFFFFF"/>
              </a:solidFill>
              <a:latin typeface="Helvetica 75 Bold" panose="02000803050000020004" pitchFamily="2" charset="0"/>
            </a:endParaRPr>
          </a:p>
          <a:p>
            <a:pPr algn="ctr">
              <a:buSzPct val="100000"/>
            </a:pPr>
            <a:endParaRPr lang="fr-FR" sz="2400" dirty="0">
              <a:solidFill>
                <a:srgbClr val="FFFFFF"/>
              </a:solidFill>
              <a:latin typeface="Helvetica 75 Bold" panose="02000803050000020004" pitchFamily="2" charset="0"/>
            </a:endParaRPr>
          </a:p>
          <a:p>
            <a:pPr algn="ctr">
              <a:buSzPct val="100000"/>
            </a:pPr>
            <a:r>
              <a:rPr lang="fr-FR" sz="3200" dirty="0">
                <a:solidFill>
                  <a:srgbClr val="FFFFFF"/>
                </a:solidFill>
                <a:latin typeface="Helvetica 75 Bold" panose="02000803050000020004" pitchFamily="2" charset="0"/>
              </a:rPr>
              <a:t>24h/24 7j/7</a:t>
            </a:r>
          </a:p>
          <a:p>
            <a:pPr algn="ctr">
              <a:buSzPct val="100000"/>
            </a:pPr>
            <a:endParaRPr lang="fr-FR" sz="3200" dirty="0">
              <a:solidFill>
                <a:srgbClr val="FFFFFF"/>
              </a:solidFill>
              <a:latin typeface="Helvetica 75 Bold" panose="02000803050000020004" pitchFamily="2" charset="0"/>
            </a:endParaRPr>
          </a:p>
        </p:txBody>
      </p:sp>
      <p:sp>
        <p:nvSpPr>
          <p:cNvPr id="24" name="Rectangle 23"/>
          <p:cNvSpPr/>
          <p:nvPr/>
        </p:nvSpPr>
        <p:spPr>
          <a:xfrm>
            <a:off x="4254864" y="3504798"/>
            <a:ext cx="4103051" cy="1748404"/>
          </a:xfrm>
          <a:prstGeom prst="rect">
            <a:avLst/>
          </a:prstGeom>
          <a:solidFill>
            <a:srgbClr val="595959"/>
          </a:solidFill>
        </p:spPr>
        <p:txBody>
          <a:bodyPr wrap="square" anchor="ctr" anchorCtr="0">
            <a:noAutofit/>
          </a:bodyPr>
          <a:lstStyle/>
          <a:p>
            <a:pPr marL="380990" indent="-380990">
              <a:buFont typeface="Wingdings" panose="05000000000000000000" pitchFamily="2" charset="2"/>
              <a:buChar char="ü"/>
            </a:pPr>
            <a:r>
              <a:rPr lang="fr-FR" sz="2133" dirty="0">
                <a:solidFill>
                  <a:srgbClr val="FFFFFF"/>
                </a:solidFill>
                <a:latin typeface="Helvetica 75 Bold" panose="02000803050000020004" pitchFamily="2" charset="0"/>
                <a:ea typeface="ＭＳ Ｐゴシック" pitchFamily="34" charset="-128"/>
              </a:rPr>
              <a:t>Disponibilité : 99,5 %</a:t>
            </a:r>
          </a:p>
          <a:p>
            <a:pPr marL="380990" indent="-380990">
              <a:buFont typeface="Wingdings" panose="05000000000000000000" pitchFamily="2" charset="2"/>
              <a:buChar char="ü"/>
            </a:pPr>
            <a:r>
              <a:rPr lang="fr-FR" sz="2133" dirty="0">
                <a:solidFill>
                  <a:srgbClr val="FFFFFF"/>
                </a:solidFill>
                <a:latin typeface="Helvetica 75 Bold" panose="02000803050000020004" pitchFamily="2" charset="0"/>
                <a:ea typeface="ＭＳ Ｐゴシック" pitchFamily="34" charset="-128"/>
              </a:rPr>
              <a:t>GTR : 8h</a:t>
            </a:r>
          </a:p>
          <a:p>
            <a:pPr marL="380990" indent="-380990">
              <a:buFont typeface="Wingdings" panose="05000000000000000000" pitchFamily="2" charset="2"/>
              <a:buChar char="ü"/>
            </a:pPr>
            <a:r>
              <a:rPr lang="fr-FR" sz="2133" dirty="0">
                <a:solidFill>
                  <a:srgbClr val="FFFFFF"/>
                </a:solidFill>
                <a:latin typeface="Helvetica 75 Bold" panose="02000803050000020004" pitchFamily="2" charset="0"/>
                <a:ea typeface="ＭＳ Ｐゴシック" pitchFamily="34" charset="-128"/>
              </a:rPr>
              <a:t>Changement 24h/72h</a:t>
            </a:r>
          </a:p>
          <a:p>
            <a:endParaRPr lang="fr-FR" sz="2133" dirty="0">
              <a:solidFill>
                <a:srgbClr val="FFFFFF"/>
              </a:solidFill>
              <a:latin typeface="Helvetica 75 Bold" panose="02000803050000020004" pitchFamily="2" charset="0"/>
              <a:ea typeface="ＭＳ Ｐゴシック" pitchFamily="34" charset="-128"/>
            </a:endParaRPr>
          </a:p>
        </p:txBody>
      </p:sp>
      <p:sp>
        <p:nvSpPr>
          <p:cNvPr id="25" name="Rectangle 24"/>
          <p:cNvSpPr/>
          <p:nvPr/>
        </p:nvSpPr>
        <p:spPr>
          <a:xfrm>
            <a:off x="4325465" y="1956315"/>
            <a:ext cx="4032979" cy="1548480"/>
          </a:xfrm>
          <a:prstGeom prst="rect">
            <a:avLst/>
          </a:prstGeom>
          <a:solidFill>
            <a:srgbClr val="FF6600"/>
          </a:solidFill>
        </p:spPr>
        <p:txBody>
          <a:bodyPr wrap="square" anchor="ctr" anchorCtr="0">
            <a:noAutofit/>
          </a:bodyPr>
          <a:lstStyle/>
          <a:p>
            <a:pPr marL="380990" indent="-380990">
              <a:buFont typeface="Wingdings" panose="05000000000000000000" pitchFamily="2" charset="2"/>
              <a:buChar char="ü"/>
            </a:pPr>
            <a:r>
              <a:rPr lang="fr-FR" sz="2133" dirty="0">
                <a:solidFill>
                  <a:srgbClr val="FFFFFF"/>
                </a:solidFill>
                <a:latin typeface="Helvetica 75 Bold" panose="02000803050000020004" pitchFamily="2" charset="0"/>
                <a:ea typeface="ＭＳ Ｐゴシック" pitchFamily="34" charset="-128"/>
              </a:rPr>
              <a:t>Disponibilité : 99,5 %</a:t>
            </a:r>
          </a:p>
          <a:p>
            <a:pPr marL="380990" indent="-380990">
              <a:buFont typeface="Wingdings" panose="05000000000000000000" pitchFamily="2" charset="2"/>
              <a:buChar char="ü"/>
            </a:pPr>
            <a:r>
              <a:rPr lang="fr-FR" sz="2133" dirty="0">
                <a:solidFill>
                  <a:srgbClr val="FFFFFF"/>
                </a:solidFill>
                <a:latin typeface="Helvetica 75 Bold" panose="02000803050000020004" pitchFamily="2" charset="0"/>
                <a:ea typeface="ＭＳ Ｐゴシック" pitchFamily="34" charset="-128"/>
              </a:rPr>
              <a:t>GTR : 4h</a:t>
            </a:r>
          </a:p>
          <a:p>
            <a:pPr marL="380990" indent="-380990">
              <a:buFont typeface="Wingdings" panose="05000000000000000000" pitchFamily="2" charset="2"/>
              <a:buChar char="ü"/>
            </a:pPr>
            <a:r>
              <a:rPr lang="fr-FR" sz="2133" dirty="0">
                <a:solidFill>
                  <a:srgbClr val="FFFFFF"/>
                </a:solidFill>
                <a:latin typeface="Helvetica 75 Bold" panose="02000803050000020004" pitchFamily="2" charset="0"/>
                <a:ea typeface="ＭＳ Ｐゴシック" pitchFamily="34" charset="-128"/>
              </a:rPr>
              <a:t>Changement 8h/48h</a:t>
            </a:r>
          </a:p>
          <a:p>
            <a:pPr marL="380990" indent="-380990">
              <a:buFont typeface="Wingdings" panose="05000000000000000000" pitchFamily="2" charset="2"/>
              <a:buChar char="ü"/>
            </a:pPr>
            <a:r>
              <a:rPr lang="fr-FR" sz="2133" dirty="0">
                <a:solidFill>
                  <a:srgbClr val="FFFFFF"/>
                </a:solidFill>
                <a:latin typeface="Helvetica 75 Bold" panose="02000803050000020004" pitchFamily="2" charset="0"/>
                <a:ea typeface="ＭＳ Ｐゴシック" pitchFamily="34" charset="-128"/>
              </a:rPr>
              <a:t>SDM / CBM nommés</a:t>
            </a:r>
          </a:p>
        </p:txBody>
      </p:sp>
      <p:sp>
        <p:nvSpPr>
          <p:cNvPr id="26" name="Rectangle 25"/>
          <p:cNvSpPr/>
          <p:nvPr/>
        </p:nvSpPr>
        <p:spPr>
          <a:xfrm>
            <a:off x="1103445" y="1956318"/>
            <a:ext cx="3222019" cy="1548481"/>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rgbClr val="FFFFFF"/>
                </a:solidFill>
                <a:latin typeface="Helvetica 75 Bold" panose="02000803050000020004" pitchFamily="2" charset="0"/>
              </a:rPr>
              <a:t>Premium</a:t>
            </a:r>
            <a:endParaRPr lang="fr-FR" sz="1467" b="1" dirty="0">
              <a:solidFill>
                <a:srgbClr val="FFFFFF"/>
              </a:solidFill>
              <a:latin typeface="Helvetica 75 Bold" panose="02000803050000020004" pitchFamily="2" charset="0"/>
            </a:endParaRPr>
          </a:p>
        </p:txBody>
      </p:sp>
      <p:sp>
        <p:nvSpPr>
          <p:cNvPr id="9" name="ZoneTexte 8"/>
          <p:cNvSpPr txBox="1"/>
          <p:nvPr/>
        </p:nvSpPr>
        <p:spPr>
          <a:xfrm>
            <a:off x="230183" y="203363"/>
            <a:ext cx="5820632" cy="584775"/>
          </a:xfrm>
          <a:prstGeom prst="rect">
            <a:avLst/>
          </a:prstGeom>
          <a:noFill/>
        </p:spPr>
        <p:txBody>
          <a:bodyPr wrap="none" rtlCol="0">
            <a:spAutoFit/>
          </a:bodyPr>
          <a:lstStyle/>
          <a:p>
            <a:r>
              <a:rPr lang="fr-FR" sz="3200" b="1" dirty="0" smtClean="0">
                <a:solidFill>
                  <a:schemeClr val="accent1"/>
                </a:solidFill>
              </a:rPr>
              <a:t>Nos engagements de services</a:t>
            </a:r>
            <a:endParaRPr lang="fr-FR" sz="3200" b="1" dirty="0">
              <a:solidFill>
                <a:schemeClr val="accent1"/>
              </a:solidFill>
            </a:endParaRPr>
          </a:p>
        </p:txBody>
      </p:sp>
    </p:spTree>
    <p:custDataLst>
      <p:tags r:id="rId1"/>
    </p:custDataLst>
    <p:extLst>
      <p:ext uri="{BB962C8B-B14F-4D97-AF65-F5344CB8AC3E}">
        <p14:creationId xmlns:p14="http://schemas.microsoft.com/office/powerpoint/2010/main" val="181829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81" y="1261989"/>
            <a:ext cx="2448000" cy="5142489"/>
          </a:xfrm>
          <a:prstGeom prst="rect">
            <a:avLst/>
          </a:prstGeom>
          <a:solidFill>
            <a:schemeClr val="tx2"/>
          </a:solidFill>
          <a:ln w="12700" cap="flat" cmpd="sng" algn="ctr">
            <a:noFill/>
            <a:prstDash val="solid"/>
            <a:miter lim="800000"/>
          </a:ln>
          <a:effectLst/>
        </p:spPr>
        <p:txBody>
          <a:bodyPr rtlCol="0" anchor="ctr"/>
          <a:lstStyle/>
          <a:p>
            <a:pPr algn="ctr">
              <a:defRPr/>
            </a:pPr>
            <a:endParaRPr lang="fr-FR" sz="1600" kern="0" dirty="0">
              <a:solidFill>
                <a:srgbClr val="000000"/>
              </a:solidFill>
              <a:latin typeface="Helvetica 75"/>
            </a:endParaRPr>
          </a:p>
        </p:txBody>
      </p:sp>
      <p:sp>
        <p:nvSpPr>
          <p:cNvPr id="5" name="ZoneTexte 4"/>
          <p:cNvSpPr txBox="1"/>
          <p:nvPr/>
        </p:nvSpPr>
        <p:spPr>
          <a:xfrm>
            <a:off x="1391348" y="1536043"/>
            <a:ext cx="844783" cy="225767"/>
          </a:xfrm>
          <a:prstGeom prst="rect">
            <a:avLst/>
          </a:prstGeom>
          <a:noFill/>
        </p:spPr>
        <p:txBody>
          <a:bodyPr wrap="none" lIns="0" tIns="0" rIns="0" bIns="0" rtlCol="0">
            <a:spAutoFit/>
          </a:bodyPr>
          <a:lstStyle/>
          <a:p>
            <a:pPr algn="r"/>
            <a:r>
              <a:rPr lang="fr-FR" sz="1467" dirty="0">
                <a:solidFill>
                  <a:srgbClr val="FFFFFF"/>
                </a:solidFill>
                <a:latin typeface="Helvetica 75"/>
              </a:rPr>
              <a:t>ISO27001</a:t>
            </a:r>
          </a:p>
        </p:txBody>
      </p:sp>
      <p:sp>
        <p:nvSpPr>
          <p:cNvPr id="6" name="ZoneTexte 5"/>
          <p:cNvSpPr txBox="1"/>
          <p:nvPr/>
        </p:nvSpPr>
        <p:spPr>
          <a:xfrm>
            <a:off x="311437" y="1840516"/>
            <a:ext cx="1842180" cy="4307526"/>
          </a:xfrm>
          <a:prstGeom prst="rect">
            <a:avLst/>
          </a:prstGeom>
        </p:spPr>
        <p:txBody>
          <a:bodyPr wrap="square" lIns="0" tIns="0" rIns="0" bIns="0" rtlCol="0">
            <a:spAutoFit/>
          </a:bodyPr>
          <a:lstStyle/>
          <a:p>
            <a:pPr>
              <a:defRPr/>
            </a:pPr>
            <a:r>
              <a:rPr lang="fr-FR" sz="1333" kern="0" dirty="0">
                <a:solidFill>
                  <a:srgbClr val="000000"/>
                </a:solidFill>
              </a:rPr>
              <a:t>ISO 27001 est la principale norme pour la mise en place d’un système de management de la sécurité du système d’information. Il s’agit d’une norme internationale.</a:t>
            </a:r>
          </a:p>
          <a:p>
            <a:pPr>
              <a:defRPr/>
            </a:pPr>
            <a:endParaRPr lang="fr-FR" sz="1333" kern="0" dirty="0">
              <a:solidFill>
                <a:srgbClr val="000000"/>
              </a:solidFill>
            </a:endParaRPr>
          </a:p>
          <a:p>
            <a:pPr>
              <a:defRPr/>
            </a:pPr>
            <a:r>
              <a:rPr lang="fr-FR" sz="1333" kern="0" dirty="0">
                <a:solidFill>
                  <a:srgbClr val="000000"/>
                </a:solidFill>
              </a:rPr>
              <a:t>Une offre de cloud certifiée ISO27001, vous donne la garantie qu’un système de management de la sécurité du système d’information est en place pour assurer une gestion des risques, des vulnérabilités et des incidents de sécurité.</a:t>
            </a:r>
          </a:p>
        </p:txBody>
      </p:sp>
      <p:sp>
        <p:nvSpPr>
          <p:cNvPr id="7" name="Rectangle 6"/>
          <p:cNvSpPr/>
          <p:nvPr/>
        </p:nvSpPr>
        <p:spPr>
          <a:xfrm>
            <a:off x="2426767" y="1261989"/>
            <a:ext cx="2448000" cy="5142489"/>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algn="ctr">
              <a:defRPr/>
            </a:pPr>
            <a:endParaRPr lang="fr-FR" sz="1600" kern="0" dirty="0">
              <a:solidFill>
                <a:srgbClr val="000000"/>
              </a:solidFill>
              <a:latin typeface="Helvetica 75"/>
            </a:endParaRPr>
          </a:p>
        </p:txBody>
      </p:sp>
      <p:sp>
        <p:nvSpPr>
          <p:cNvPr id="8" name="ZoneTexte 7"/>
          <p:cNvSpPr txBox="1"/>
          <p:nvPr/>
        </p:nvSpPr>
        <p:spPr>
          <a:xfrm>
            <a:off x="3866235" y="1536043"/>
            <a:ext cx="844783" cy="225767"/>
          </a:xfrm>
          <a:prstGeom prst="rect">
            <a:avLst/>
          </a:prstGeom>
          <a:noFill/>
        </p:spPr>
        <p:txBody>
          <a:bodyPr wrap="none" lIns="0" tIns="0" rIns="0" bIns="0" rtlCol="0">
            <a:spAutoFit/>
          </a:bodyPr>
          <a:lstStyle/>
          <a:p>
            <a:pPr algn="r"/>
            <a:r>
              <a:rPr lang="fr-FR" sz="1467" dirty="0">
                <a:solidFill>
                  <a:srgbClr val="FFFFFF"/>
                </a:solidFill>
                <a:latin typeface="Helvetica 75"/>
              </a:rPr>
              <a:t>ISO27017</a:t>
            </a:r>
          </a:p>
        </p:txBody>
      </p:sp>
      <p:sp>
        <p:nvSpPr>
          <p:cNvPr id="9" name="ZoneTexte 8"/>
          <p:cNvSpPr txBox="1"/>
          <p:nvPr/>
        </p:nvSpPr>
        <p:spPr>
          <a:xfrm>
            <a:off x="2705375" y="1861034"/>
            <a:ext cx="1842180" cy="3897285"/>
          </a:xfrm>
          <a:prstGeom prst="rect">
            <a:avLst/>
          </a:prstGeom>
        </p:spPr>
        <p:txBody>
          <a:bodyPr wrap="square" lIns="0" tIns="0" rIns="0" bIns="0" rtlCol="0">
            <a:spAutoFit/>
          </a:bodyPr>
          <a:lstStyle/>
          <a:p>
            <a:pPr>
              <a:defRPr/>
            </a:pPr>
            <a:r>
              <a:rPr lang="fr-FR" sz="1333" kern="0" dirty="0">
                <a:solidFill>
                  <a:srgbClr val="000000"/>
                </a:solidFill>
              </a:rPr>
              <a:t>La norme internationale ISO 27017 permet de garantir la sécurité du cloud. Cette norme propose des mesures de sécurité dédiées à la sécurité du cloud en complément des normes ISO27001.</a:t>
            </a:r>
          </a:p>
          <a:p>
            <a:pPr>
              <a:defRPr/>
            </a:pPr>
            <a:endParaRPr lang="fr-FR" sz="1333" kern="0" dirty="0">
              <a:solidFill>
                <a:srgbClr val="000000"/>
              </a:solidFill>
            </a:endParaRPr>
          </a:p>
          <a:p>
            <a:pPr>
              <a:defRPr/>
            </a:pPr>
            <a:r>
              <a:rPr lang="fr-FR" sz="1333" kern="0" dirty="0">
                <a:solidFill>
                  <a:srgbClr val="000000"/>
                </a:solidFill>
              </a:rPr>
              <a:t>Choisir une offre de cloud certifiée ISO 27017, c’est avoir la garantie d’utiliser une offre pour laquelle la sécurité du cloud a été prise en compte et contrôlée en interne et en externe. </a:t>
            </a:r>
          </a:p>
        </p:txBody>
      </p:sp>
      <p:sp>
        <p:nvSpPr>
          <p:cNvPr id="10" name="Rectangle 9"/>
          <p:cNvSpPr/>
          <p:nvPr/>
        </p:nvSpPr>
        <p:spPr>
          <a:xfrm>
            <a:off x="4863615" y="1261989"/>
            <a:ext cx="2448000" cy="5142489"/>
          </a:xfrm>
          <a:prstGeom prst="rect">
            <a:avLst/>
          </a:prstGeom>
          <a:solidFill>
            <a:schemeClr val="tx2">
              <a:lumMod val="40000"/>
              <a:lumOff val="60000"/>
            </a:schemeClr>
          </a:solidFill>
          <a:ln w="12700" cap="flat" cmpd="sng" algn="ctr">
            <a:noFill/>
            <a:prstDash val="solid"/>
            <a:miter lim="800000"/>
          </a:ln>
          <a:effectLst/>
        </p:spPr>
        <p:txBody>
          <a:bodyPr rtlCol="0" anchor="ctr"/>
          <a:lstStyle/>
          <a:p>
            <a:pPr algn="ctr">
              <a:defRPr/>
            </a:pPr>
            <a:endParaRPr lang="fr-FR" sz="1600" kern="0" dirty="0">
              <a:solidFill>
                <a:srgbClr val="000000"/>
              </a:solidFill>
              <a:latin typeface="Helvetica 75"/>
            </a:endParaRPr>
          </a:p>
        </p:txBody>
      </p:sp>
      <p:sp>
        <p:nvSpPr>
          <p:cNvPr id="11" name="ZoneTexte 10"/>
          <p:cNvSpPr txBox="1"/>
          <p:nvPr/>
        </p:nvSpPr>
        <p:spPr>
          <a:xfrm>
            <a:off x="6341122" y="1536043"/>
            <a:ext cx="844783" cy="225767"/>
          </a:xfrm>
          <a:prstGeom prst="rect">
            <a:avLst/>
          </a:prstGeom>
          <a:noFill/>
        </p:spPr>
        <p:txBody>
          <a:bodyPr wrap="none" lIns="0" tIns="0" rIns="0" bIns="0" rtlCol="0">
            <a:spAutoFit/>
          </a:bodyPr>
          <a:lstStyle/>
          <a:p>
            <a:pPr algn="r"/>
            <a:r>
              <a:rPr lang="fr-FR" sz="1467" dirty="0">
                <a:solidFill>
                  <a:srgbClr val="FFFFFF"/>
                </a:solidFill>
                <a:latin typeface="Helvetica 75"/>
              </a:rPr>
              <a:t>ISO27018</a:t>
            </a:r>
          </a:p>
        </p:txBody>
      </p:sp>
      <p:sp>
        <p:nvSpPr>
          <p:cNvPr id="12" name="ZoneTexte 11"/>
          <p:cNvSpPr txBox="1"/>
          <p:nvPr/>
        </p:nvSpPr>
        <p:spPr>
          <a:xfrm>
            <a:off x="5105642" y="1861034"/>
            <a:ext cx="1842180" cy="3897285"/>
          </a:xfrm>
          <a:prstGeom prst="rect">
            <a:avLst/>
          </a:prstGeom>
        </p:spPr>
        <p:txBody>
          <a:bodyPr wrap="square" lIns="0" tIns="0" rIns="0" bIns="0" rtlCol="0">
            <a:spAutoFit/>
          </a:bodyPr>
          <a:lstStyle/>
          <a:p>
            <a:pPr>
              <a:defRPr/>
            </a:pPr>
            <a:r>
              <a:rPr lang="fr-FR" sz="1333" kern="0" dirty="0">
                <a:solidFill>
                  <a:srgbClr val="000000"/>
                </a:solidFill>
              </a:rPr>
              <a:t>ISO 27018 permet de garantir la sécurité des données personnelles dans le cloud. Elle est complémentaires aux mesures proposées par ISO27001.</a:t>
            </a:r>
          </a:p>
          <a:p>
            <a:pPr>
              <a:defRPr/>
            </a:pPr>
            <a:endParaRPr lang="fr-FR" sz="1333" kern="0" dirty="0">
              <a:solidFill>
                <a:srgbClr val="000000"/>
              </a:solidFill>
            </a:endParaRPr>
          </a:p>
          <a:p>
            <a:pPr>
              <a:defRPr/>
            </a:pPr>
            <a:r>
              <a:rPr lang="fr-FR" sz="1333" kern="0" dirty="0">
                <a:solidFill>
                  <a:srgbClr val="000000"/>
                </a:solidFill>
              </a:rPr>
              <a:t>En choisissant une offre de cloud certifiée ISO 27018, vous avez la garantie d’utiliser une offre pour laquelle la sécurité des données personnelles dans le cloud a été éprouvée à travers des contrôles internes et externes annuels.</a:t>
            </a:r>
          </a:p>
        </p:txBody>
      </p:sp>
      <p:sp>
        <p:nvSpPr>
          <p:cNvPr id="13" name="Rectangle 12"/>
          <p:cNvSpPr/>
          <p:nvPr/>
        </p:nvSpPr>
        <p:spPr>
          <a:xfrm>
            <a:off x="7300463" y="1261989"/>
            <a:ext cx="2448000" cy="5142489"/>
          </a:xfrm>
          <a:prstGeom prst="rect">
            <a:avLst/>
          </a:prstGeom>
          <a:solidFill>
            <a:schemeClr val="accent1"/>
          </a:solidFill>
          <a:ln w="12700" cap="flat" cmpd="sng" algn="ctr">
            <a:noFill/>
            <a:prstDash val="solid"/>
            <a:miter lim="800000"/>
          </a:ln>
          <a:effectLst/>
        </p:spPr>
        <p:txBody>
          <a:bodyPr rtlCol="0" anchor="ctr"/>
          <a:lstStyle/>
          <a:p>
            <a:pPr algn="ctr">
              <a:defRPr/>
            </a:pPr>
            <a:endParaRPr lang="fr-FR" sz="1600" kern="0" dirty="0">
              <a:solidFill>
                <a:srgbClr val="000000"/>
              </a:solidFill>
              <a:latin typeface="Helvetica 75"/>
            </a:endParaRPr>
          </a:p>
        </p:txBody>
      </p:sp>
      <p:sp>
        <p:nvSpPr>
          <p:cNvPr id="14" name="ZoneTexte 13"/>
          <p:cNvSpPr txBox="1"/>
          <p:nvPr/>
        </p:nvSpPr>
        <p:spPr>
          <a:xfrm>
            <a:off x="8815476" y="1536043"/>
            <a:ext cx="740587" cy="225767"/>
          </a:xfrm>
          <a:prstGeom prst="rect">
            <a:avLst/>
          </a:prstGeom>
          <a:noFill/>
        </p:spPr>
        <p:txBody>
          <a:bodyPr wrap="none" lIns="0" tIns="0" rIns="0" bIns="0" rtlCol="0">
            <a:spAutoFit/>
          </a:bodyPr>
          <a:lstStyle/>
          <a:p>
            <a:pPr algn="r"/>
            <a:r>
              <a:rPr lang="fr-FR" sz="1467" dirty="0">
                <a:solidFill>
                  <a:srgbClr val="FFFFFF"/>
                </a:solidFill>
                <a:latin typeface="Helvetica 75"/>
              </a:rPr>
              <a:t>ISO9001</a:t>
            </a:r>
          </a:p>
        </p:txBody>
      </p:sp>
      <p:sp>
        <p:nvSpPr>
          <p:cNvPr id="15" name="ZoneTexte 14"/>
          <p:cNvSpPr txBox="1"/>
          <p:nvPr/>
        </p:nvSpPr>
        <p:spPr>
          <a:xfrm>
            <a:off x="7505909" y="1871292"/>
            <a:ext cx="1842180" cy="3692165"/>
          </a:xfrm>
          <a:prstGeom prst="rect">
            <a:avLst/>
          </a:prstGeom>
          <a:noFill/>
        </p:spPr>
        <p:txBody>
          <a:bodyPr wrap="square" lIns="0" tIns="0" rIns="0" bIns="0" rtlCol="0">
            <a:spAutoFit/>
          </a:bodyPr>
          <a:lstStyle/>
          <a:p>
            <a:pPr>
              <a:defRPr/>
            </a:pPr>
            <a:r>
              <a:rPr lang="fr-FR" sz="1333" kern="0" dirty="0">
                <a:solidFill>
                  <a:srgbClr val="000000"/>
                </a:solidFill>
              </a:rPr>
              <a:t>La norme internationale ISO 9001 est orientée satisfaction clients. Elle permet de garantir un service de qualité avec des processus uniformes et reproductibles </a:t>
            </a:r>
          </a:p>
          <a:p>
            <a:pPr>
              <a:defRPr/>
            </a:pPr>
            <a:endParaRPr lang="fr-FR" sz="1333" kern="0" dirty="0">
              <a:solidFill>
                <a:srgbClr val="000000"/>
              </a:solidFill>
            </a:endParaRPr>
          </a:p>
          <a:p>
            <a:pPr>
              <a:defRPr/>
            </a:pPr>
            <a:r>
              <a:rPr lang="fr-FR" sz="1333" kern="0" dirty="0">
                <a:solidFill>
                  <a:srgbClr val="000000"/>
                </a:solidFill>
              </a:rPr>
              <a:t>Choisir une offre de cloud certifiée ISO 9001, c’est opter pour une offre où la satisfaction client est au cœur des préoccupations d’Orange Business Services. </a:t>
            </a:r>
          </a:p>
        </p:txBody>
      </p:sp>
      <p:sp>
        <p:nvSpPr>
          <p:cNvPr id="19" name="Rectangle 18"/>
          <p:cNvSpPr/>
          <p:nvPr/>
        </p:nvSpPr>
        <p:spPr>
          <a:xfrm>
            <a:off x="9737312" y="1262329"/>
            <a:ext cx="2448000" cy="5136120"/>
          </a:xfrm>
          <a:prstGeom prst="rect">
            <a:avLst/>
          </a:prstGeom>
          <a:solidFill>
            <a:schemeClr val="tx1"/>
          </a:solidFill>
          <a:ln w="12700" cap="flat" cmpd="sng" algn="ctr">
            <a:noFill/>
            <a:prstDash val="solid"/>
            <a:miter lim="800000"/>
          </a:ln>
          <a:effectLst/>
        </p:spPr>
        <p:txBody>
          <a:bodyPr rtlCol="0" anchor="ctr"/>
          <a:lstStyle/>
          <a:p>
            <a:pPr algn="ctr">
              <a:defRPr/>
            </a:pPr>
            <a:endParaRPr lang="fr-FR" sz="1600" kern="0" dirty="0">
              <a:solidFill>
                <a:srgbClr val="FFFFFF"/>
              </a:solidFill>
              <a:latin typeface="Helvetica 75"/>
            </a:endParaRPr>
          </a:p>
        </p:txBody>
      </p:sp>
      <p:sp>
        <p:nvSpPr>
          <p:cNvPr id="20" name="ZoneTexte 19"/>
          <p:cNvSpPr txBox="1"/>
          <p:nvPr/>
        </p:nvSpPr>
        <p:spPr>
          <a:xfrm>
            <a:off x="11186168" y="1561759"/>
            <a:ext cx="844783" cy="225767"/>
          </a:xfrm>
          <a:prstGeom prst="rect">
            <a:avLst/>
          </a:prstGeom>
          <a:solidFill>
            <a:schemeClr val="tx1"/>
          </a:solidFill>
        </p:spPr>
        <p:txBody>
          <a:bodyPr wrap="none" lIns="0" tIns="0" rIns="0" bIns="0" rtlCol="0">
            <a:spAutoFit/>
          </a:bodyPr>
          <a:lstStyle/>
          <a:p>
            <a:pPr algn="r"/>
            <a:r>
              <a:rPr lang="fr-FR" sz="1467" dirty="0">
                <a:solidFill>
                  <a:srgbClr val="FFFFFF"/>
                </a:solidFill>
                <a:latin typeface="Helvetica 75"/>
              </a:rPr>
              <a:t>ISAE3402</a:t>
            </a:r>
          </a:p>
        </p:txBody>
      </p:sp>
      <p:sp>
        <p:nvSpPr>
          <p:cNvPr id="21" name="ZoneTexte 20"/>
          <p:cNvSpPr txBox="1"/>
          <p:nvPr/>
        </p:nvSpPr>
        <p:spPr>
          <a:xfrm>
            <a:off x="10140725" y="1840517"/>
            <a:ext cx="1842180" cy="205121"/>
          </a:xfrm>
          <a:prstGeom prst="rect">
            <a:avLst/>
          </a:prstGeom>
          <a:solidFill>
            <a:schemeClr val="tx1"/>
          </a:solidFill>
        </p:spPr>
        <p:txBody>
          <a:bodyPr wrap="square" lIns="0" tIns="0" rIns="0" bIns="0" rtlCol="0">
            <a:spAutoFit/>
          </a:bodyPr>
          <a:lstStyle/>
          <a:p>
            <a:pPr>
              <a:defRPr/>
            </a:pPr>
            <a:endParaRPr lang="fr-FR" sz="1333" kern="0" dirty="0">
              <a:solidFill>
                <a:srgbClr val="FFFFFF"/>
              </a:solidFill>
            </a:endParaRPr>
          </a:p>
        </p:txBody>
      </p:sp>
      <p:sp>
        <p:nvSpPr>
          <p:cNvPr id="22" name="Rectangle 21"/>
          <p:cNvSpPr/>
          <p:nvPr/>
        </p:nvSpPr>
        <p:spPr>
          <a:xfrm>
            <a:off x="9997387" y="2045701"/>
            <a:ext cx="1920213" cy="3897285"/>
          </a:xfrm>
          <a:prstGeom prst="rect">
            <a:avLst/>
          </a:prstGeom>
          <a:noFill/>
        </p:spPr>
        <p:txBody>
          <a:bodyPr wrap="square" lIns="0" tIns="0" rIns="0" bIns="0" rtlCol="0">
            <a:spAutoFit/>
          </a:bodyPr>
          <a:lstStyle/>
          <a:p>
            <a:r>
              <a:rPr lang="fr-FR" sz="1333" kern="0" dirty="0">
                <a:solidFill>
                  <a:srgbClr val="FFFFFF"/>
                </a:solidFill>
              </a:rPr>
              <a:t>La loi </a:t>
            </a:r>
            <a:r>
              <a:rPr lang="fr-FR" sz="1333" kern="0" dirty="0" err="1">
                <a:solidFill>
                  <a:srgbClr val="FFFFFF"/>
                </a:solidFill>
              </a:rPr>
              <a:t>Sarbanes</a:t>
            </a:r>
            <a:r>
              <a:rPr lang="fr-FR" sz="1333" kern="0" dirty="0">
                <a:solidFill>
                  <a:srgbClr val="FFFFFF"/>
                </a:solidFill>
              </a:rPr>
              <a:t>-Oxley (SOX) a été voté suite à de nombreuses fraudes afin de mieux protéger les investisseurs. Suite à cette loi, l’AICPA (American Institute of </a:t>
            </a:r>
            <a:r>
              <a:rPr lang="fr-FR" sz="1333" kern="0" dirty="0" err="1">
                <a:solidFill>
                  <a:srgbClr val="FFFFFF"/>
                </a:solidFill>
              </a:rPr>
              <a:t>Certified</a:t>
            </a:r>
            <a:r>
              <a:rPr lang="fr-FR" sz="1333" kern="0" dirty="0">
                <a:solidFill>
                  <a:srgbClr val="FFFFFF"/>
                </a:solidFill>
              </a:rPr>
              <a:t> Public </a:t>
            </a:r>
            <a:r>
              <a:rPr lang="fr-FR" sz="1333" kern="0" dirty="0" err="1">
                <a:solidFill>
                  <a:srgbClr val="FFFFFF"/>
                </a:solidFill>
              </a:rPr>
              <a:t>Accountants</a:t>
            </a:r>
            <a:r>
              <a:rPr lang="fr-FR" sz="1333" kern="0" dirty="0">
                <a:solidFill>
                  <a:srgbClr val="FFFFFF"/>
                </a:solidFill>
              </a:rPr>
              <a:t>) a émis la norme « International Standards for Assurance Engagements » 3402 (ISAE 3402) permettant de définir les critères  pour démontrer la conformité SOX lors du choix d’un prestataire externe (cloud, infogérance, etc.). </a:t>
            </a:r>
          </a:p>
        </p:txBody>
      </p:sp>
      <p:sp>
        <p:nvSpPr>
          <p:cNvPr id="23" name="ZoneTexte 22"/>
          <p:cNvSpPr txBox="1"/>
          <p:nvPr/>
        </p:nvSpPr>
        <p:spPr>
          <a:xfrm>
            <a:off x="230183" y="203363"/>
            <a:ext cx="7431201" cy="584775"/>
          </a:xfrm>
          <a:prstGeom prst="rect">
            <a:avLst/>
          </a:prstGeom>
          <a:noFill/>
        </p:spPr>
        <p:txBody>
          <a:bodyPr wrap="none" rtlCol="0">
            <a:spAutoFit/>
          </a:bodyPr>
          <a:lstStyle/>
          <a:p>
            <a:r>
              <a:rPr lang="fr-FR" sz="3200" b="1" dirty="0" smtClean="0">
                <a:solidFill>
                  <a:schemeClr val="accent1"/>
                </a:solidFill>
              </a:rPr>
              <a:t>Des plateformes hautement certifiées</a:t>
            </a:r>
            <a:endParaRPr lang="fr-FR" sz="3200" b="1" dirty="0">
              <a:solidFill>
                <a:schemeClr val="accent1"/>
              </a:solidFill>
            </a:endParaRPr>
          </a:p>
        </p:txBody>
      </p:sp>
    </p:spTree>
    <p:custDataLst>
      <p:tags r:id="rId1"/>
    </p:custDataLst>
    <p:extLst>
      <p:ext uri="{BB962C8B-B14F-4D97-AF65-F5344CB8AC3E}">
        <p14:creationId xmlns:p14="http://schemas.microsoft.com/office/powerpoint/2010/main" val="12971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p:cNvSpPr txBox="1"/>
          <p:nvPr/>
        </p:nvSpPr>
        <p:spPr>
          <a:xfrm>
            <a:off x="230182" y="205664"/>
            <a:ext cx="7431201" cy="584775"/>
          </a:xfrm>
          <a:prstGeom prst="rect">
            <a:avLst/>
          </a:prstGeom>
          <a:noFill/>
        </p:spPr>
        <p:txBody>
          <a:bodyPr wrap="none" rtlCol="0">
            <a:spAutoFit/>
          </a:bodyPr>
          <a:lstStyle/>
          <a:p>
            <a:r>
              <a:rPr lang="fr-FR" sz="3200" b="1" dirty="0" smtClean="0">
                <a:solidFill>
                  <a:schemeClr val="accent1"/>
                </a:solidFill>
              </a:rPr>
              <a:t>Des plateformes hautement certifiées</a:t>
            </a:r>
            <a:endParaRPr lang="fr-FR" sz="3200" b="1" dirty="0">
              <a:solidFill>
                <a:schemeClr val="accent1"/>
              </a:solidFill>
            </a:endParaRPr>
          </a:p>
        </p:txBody>
      </p:sp>
      <p:sp>
        <p:nvSpPr>
          <p:cNvPr id="24" name="Rectangle: Rounded Corners 23">
            <a:extLst>
              <a:ext uri="{FF2B5EF4-FFF2-40B4-BE49-F238E27FC236}">
                <a16:creationId xmlns="" xmlns:a16="http://schemas.microsoft.com/office/drawing/2014/main" id="{B751FBDE-6920-49F1-8D2F-A509357F733A}"/>
              </a:ext>
            </a:extLst>
          </p:cNvPr>
          <p:cNvSpPr/>
          <p:nvPr/>
        </p:nvSpPr>
        <p:spPr>
          <a:xfrm>
            <a:off x="24559" y="838068"/>
            <a:ext cx="12119601" cy="5980556"/>
          </a:xfrm>
          <a:prstGeom prst="roundRect">
            <a:avLst>
              <a:gd name="adj" fmla="val 362"/>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defRPr/>
            </a:pPr>
            <a:endParaRPr lang="en-US">
              <a:solidFill>
                <a:prstClr val="white"/>
              </a:solidFill>
              <a:latin typeface="Calibri" panose="020F0502020204030204"/>
            </a:endParaRPr>
          </a:p>
        </p:txBody>
      </p:sp>
      <p:sp>
        <p:nvSpPr>
          <p:cNvPr id="25" name="Slide Number Placeholder 5">
            <a:extLst>
              <a:ext uri="{FF2B5EF4-FFF2-40B4-BE49-F238E27FC236}">
                <a16:creationId xmlns="" xmlns:a16="http://schemas.microsoft.com/office/drawing/2014/main" id="{C8C03331-F6C4-4946-BF11-AFEF81864AF1}"/>
              </a:ext>
            </a:extLst>
          </p:cNvPr>
          <p:cNvSpPr>
            <a:spLocks noGrp="1"/>
          </p:cNvSpPr>
          <p:nvPr>
            <p:ph type="sldNum" sz="quarter" idx="12"/>
          </p:nvPr>
        </p:nvSpPr>
        <p:spPr>
          <a:xfrm>
            <a:off x="8610600" y="6356352"/>
            <a:ext cx="2743200" cy="365125"/>
          </a:xfrm>
        </p:spPr>
        <p:txBody>
          <a:bodyPr/>
          <a:lstStyle/>
          <a:p>
            <a:pPr>
              <a:defRPr/>
            </a:pPr>
            <a:fld id="{C65040FD-AD95-4137-8463-AEC09860EB0B}" type="slidenum">
              <a:rPr lang="en-GB">
                <a:solidFill>
                  <a:srgbClr val="000000">
                    <a:tint val="75000"/>
                  </a:srgbClr>
                </a:solidFill>
                <a:latin typeface="Calibri" panose="020F0502020204030204"/>
              </a:rPr>
              <a:pPr>
                <a:defRPr/>
              </a:pPr>
              <a:t>35</a:t>
            </a:fld>
            <a:endParaRPr lang="en-GB">
              <a:solidFill>
                <a:srgbClr val="000000">
                  <a:tint val="75000"/>
                </a:srgbClr>
              </a:solidFill>
              <a:latin typeface="Calibri" panose="020F0502020204030204"/>
            </a:endParaRPr>
          </a:p>
        </p:txBody>
      </p:sp>
      <p:grpSp>
        <p:nvGrpSpPr>
          <p:cNvPr id="26" name="Groupe 25">
            <a:extLst>
              <a:ext uri="{FF2B5EF4-FFF2-40B4-BE49-F238E27FC236}">
                <a16:creationId xmlns="" xmlns:a16="http://schemas.microsoft.com/office/drawing/2014/main" id="{EC54DB33-ACC2-4F7E-AE9B-D9FD30686FE6}"/>
              </a:ext>
            </a:extLst>
          </p:cNvPr>
          <p:cNvGrpSpPr/>
          <p:nvPr/>
        </p:nvGrpSpPr>
        <p:grpSpPr>
          <a:xfrm>
            <a:off x="7086615" y="1175657"/>
            <a:ext cx="5049484" cy="5608972"/>
            <a:chOff x="4857897" y="361925"/>
            <a:chExt cx="4187905" cy="4578832"/>
          </a:xfrm>
        </p:grpSpPr>
        <p:pic>
          <p:nvPicPr>
            <p:cNvPr id="27" name="Image 26">
              <a:extLst>
                <a:ext uri="{FF2B5EF4-FFF2-40B4-BE49-F238E27FC236}">
                  <a16:creationId xmlns="" xmlns:a16="http://schemas.microsoft.com/office/drawing/2014/main" id="{3100ABF5-327D-443F-9FB6-F14F49C2B8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7897" y="1834423"/>
              <a:ext cx="4032683" cy="2304000"/>
            </a:xfrm>
            <a:prstGeom prst="rect">
              <a:avLst/>
            </a:prstGeom>
          </p:spPr>
        </p:pic>
        <p:grpSp>
          <p:nvGrpSpPr>
            <p:cNvPr id="28" name="Groupe 27">
              <a:extLst>
                <a:ext uri="{FF2B5EF4-FFF2-40B4-BE49-F238E27FC236}">
                  <a16:creationId xmlns="" xmlns:a16="http://schemas.microsoft.com/office/drawing/2014/main" id="{890532CE-9208-4EDE-897B-30514A62980B}"/>
                </a:ext>
              </a:extLst>
            </p:cNvPr>
            <p:cNvGrpSpPr>
              <a:grpSpLocks noChangeAspect="1"/>
            </p:cNvGrpSpPr>
            <p:nvPr/>
          </p:nvGrpSpPr>
          <p:grpSpPr>
            <a:xfrm>
              <a:off x="5426960" y="1571854"/>
              <a:ext cx="2844791" cy="2880000"/>
              <a:chOff x="2634388" y="861698"/>
              <a:chExt cx="2250830" cy="2278690"/>
            </a:xfrm>
          </p:grpSpPr>
          <p:sp>
            <p:nvSpPr>
              <p:cNvPr id="51" name="Arc 50">
                <a:extLst>
                  <a:ext uri="{FF2B5EF4-FFF2-40B4-BE49-F238E27FC236}">
                    <a16:creationId xmlns="" xmlns:a16="http://schemas.microsoft.com/office/drawing/2014/main" id="{9206EAEF-93E4-4D17-A0E7-D9A2786EBD59}"/>
                  </a:ext>
                </a:extLst>
              </p:cNvPr>
              <p:cNvSpPr/>
              <p:nvPr/>
            </p:nvSpPr>
            <p:spPr>
              <a:xfrm flipH="1">
                <a:off x="2634388" y="862949"/>
                <a:ext cx="2250830" cy="2268150"/>
              </a:xfrm>
              <a:prstGeom prst="arc">
                <a:avLst>
                  <a:gd name="adj1" fmla="val 1103801"/>
                  <a:gd name="adj2" fmla="val 68407"/>
                </a:avLst>
              </a:prstGeom>
              <a:noFill/>
              <a:ln w="41275" cap="flat" cmpd="sng" algn="ctr">
                <a:solidFill>
                  <a:srgbClr val="FF7900"/>
                </a:solidFill>
                <a:prstDash val="solid"/>
                <a:headEnd type="arrow"/>
                <a:tailEnd type="none"/>
              </a:ln>
              <a:effectLst/>
            </p:spPr>
            <p:txBody>
              <a:bodyPr rtlCol="0" anchor="ctr"/>
              <a:lstStyle/>
              <a:p>
                <a:pPr algn="ctr" defTabSz="950264" fontAlgn="base">
                  <a:spcBef>
                    <a:spcPct val="0"/>
                  </a:spcBef>
                  <a:spcAft>
                    <a:spcPct val="0"/>
                  </a:spcAft>
                  <a:defRPr/>
                </a:pPr>
                <a:endParaRPr lang="fr-FR" kern="0">
                  <a:solidFill>
                    <a:srgbClr val="000000"/>
                  </a:solidFill>
                  <a:latin typeface="Helvetica 75 Bold"/>
                </a:endParaRPr>
              </a:p>
            </p:txBody>
          </p:sp>
          <p:sp>
            <p:nvSpPr>
              <p:cNvPr id="52" name="Arc 51">
                <a:extLst>
                  <a:ext uri="{FF2B5EF4-FFF2-40B4-BE49-F238E27FC236}">
                    <a16:creationId xmlns="" xmlns:a16="http://schemas.microsoft.com/office/drawing/2014/main" id="{BDB33BC7-5B1F-412B-8C75-516C3FD3F97F}"/>
                  </a:ext>
                </a:extLst>
              </p:cNvPr>
              <p:cNvSpPr/>
              <p:nvPr/>
            </p:nvSpPr>
            <p:spPr>
              <a:xfrm>
                <a:off x="2634388" y="862949"/>
                <a:ext cx="2250830" cy="2268150"/>
              </a:xfrm>
              <a:prstGeom prst="arc">
                <a:avLst>
                  <a:gd name="adj1" fmla="val 1867663"/>
                  <a:gd name="adj2" fmla="val 3288801"/>
                </a:avLst>
              </a:prstGeom>
              <a:noFill/>
              <a:ln w="41275" cap="flat" cmpd="sng" algn="ctr">
                <a:solidFill>
                  <a:srgbClr val="FF7900"/>
                </a:solidFill>
                <a:prstDash val="solid"/>
                <a:tailEnd type="arrow"/>
              </a:ln>
              <a:effectLst/>
            </p:spPr>
            <p:txBody>
              <a:bodyPr rtlCol="0" anchor="ctr"/>
              <a:lstStyle/>
              <a:p>
                <a:pPr algn="ctr" defTabSz="950264" fontAlgn="base">
                  <a:spcBef>
                    <a:spcPct val="0"/>
                  </a:spcBef>
                  <a:spcAft>
                    <a:spcPct val="0"/>
                  </a:spcAft>
                  <a:defRPr/>
                </a:pPr>
                <a:endParaRPr lang="fr-FR" kern="0">
                  <a:solidFill>
                    <a:srgbClr val="000000"/>
                  </a:solidFill>
                  <a:latin typeface="Helvetica 75 Bold"/>
                </a:endParaRPr>
              </a:p>
            </p:txBody>
          </p:sp>
          <p:sp>
            <p:nvSpPr>
              <p:cNvPr id="53" name="Arc 52">
                <a:extLst>
                  <a:ext uri="{FF2B5EF4-FFF2-40B4-BE49-F238E27FC236}">
                    <a16:creationId xmlns="" xmlns:a16="http://schemas.microsoft.com/office/drawing/2014/main" id="{46A7862D-408E-4292-B82D-EC78305681E4}"/>
                  </a:ext>
                </a:extLst>
              </p:cNvPr>
              <p:cNvSpPr/>
              <p:nvPr/>
            </p:nvSpPr>
            <p:spPr>
              <a:xfrm flipH="1">
                <a:off x="2634388" y="861698"/>
                <a:ext cx="2250830" cy="2268150"/>
              </a:xfrm>
              <a:prstGeom prst="arc">
                <a:avLst>
                  <a:gd name="adj1" fmla="val 12609666"/>
                  <a:gd name="adj2" fmla="val 68407"/>
                </a:avLst>
              </a:prstGeom>
              <a:noFill/>
              <a:ln w="41275" cap="flat" cmpd="sng" algn="ctr">
                <a:solidFill>
                  <a:srgbClr val="FF7900"/>
                </a:solidFill>
                <a:prstDash val="solid"/>
                <a:headEnd type="arrow"/>
                <a:tailEnd type="none"/>
              </a:ln>
              <a:effectLst/>
            </p:spPr>
            <p:txBody>
              <a:bodyPr rtlCol="0" anchor="ctr"/>
              <a:lstStyle/>
              <a:p>
                <a:pPr algn="ctr" defTabSz="950264" fontAlgn="base">
                  <a:spcBef>
                    <a:spcPct val="0"/>
                  </a:spcBef>
                  <a:spcAft>
                    <a:spcPct val="0"/>
                  </a:spcAft>
                  <a:defRPr/>
                </a:pPr>
                <a:endParaRPr lang="fr-FR" kern="0">
                  <a:solidFill>
                    <a:srgbClr val="000000"/>
                  </a:solidFill>
                  <a:latin typeface="Helvetica 75 Bold"/>
                </a:endParaRPr>
              </a:p>
            </p:txBody>
          </p:sp>
          <p:sp>
            <p:nvSpPr>
              <p:cNvPr id="54" name="Arc 53">
                <a:extLst>
                  <a:ext uri="{FF2B5EF4-FFF2-40B4-BE49-F238E27FC236}">
                    <a16:creationId xmlns="" xmlns:a16="http://schemas.microsoft.com/office/drawing/2014/main" id="{C0FD9BF6-6E1D-4D62-AAF4-52A46E6ED0C4}"/>
                  </a:ext>
                </a:extLst>
              </p:cNvPr>
              <p:cNvSpPr/>
              <p:nvPr/>
            </p:nvSpPr>
            <p:spPr>
              <a:xfrm flipH="1">
                <a:off x="2634388" y="872238"/>
                <a:ext cx="2250830" cy="2268150"/>
              </a:xfrm>
              <a:prstGeom prst="arc">
                <a:avLst>
                  <a:gd name="adj1" fmla="val 18550356"/>
                  <a:gd name="adj2" fmla="val 68407"/>
                </a:avLst>
              </a:prstGeom>
              <a:noFill/>
              <a:ln w="41275" cap="flat" cmpd="sng" algn="ctr">
                <a:solidFill>
                  <a:srgbClr val="FF7900"/>
                </a:solidFill>
                <a:prstDash val="solid"/>
                <a:headEnd type="arrow"/>
                <a:tailEnd type="none"/>
              </a:ln>
              <a:effectLst/>
            </p:spPr>
            <p:txBody>
              <a:bodyPr rtlCol="0" anchor="ctr"/>
              <a:lstStyle/>
              <a:p>
                <a:pPr algn="ctr" defTabSz="950264" fontAlgn="base">
                  <a:spcBef>
                    <a:spcPct val="0"/>
                  </a:spcBef>
                  <a:spcAft>
                    <a:spcPct val="0"/>
                  </a:spcAft>
                  <a:defRPr/>
                </a:pPr>
                <a:endParaRPr lang="fr-FR" kern="0">
                  <a:solidFill>
                    <a:srgbClr val="000000"/>
                  </a:solidFill>
                  <a:latin typeface="Helvetica 75 Bold"/>
                </a:endParaRPr>
              </a:p>
            </p:txBody>
          </p:sp>
        </p:grpSp>
        <p:grpSp>
          <p:nvGrpSpPr>
            <p:cNvPr id="29" name="Groupe 28">
              <a:extLst>
                <a:ext uri="{FF2B5EF4-FFF2-40B4-BE49-F238E27FC236}">
                  <a16:creationId xmlns="" xmlns:a16="http://schemas.microsoft.com/office/drawing/2014/main" id="{707907DE-3CCB-40C2-9B6A-157D12B00B86}"/>
                </a:ext>
              </a:extLst>
            </p:cNvPr>
            <p:cNvGrpSpPr>
              <a:grpSpLocks noChangeAspect="1"/>
            </p:cNvGrpSpPr>
            <p:nvPr/>
          </p:nvGrpSpPr>
          <p:grpSpPr>
            <a:xfrm>
              <a:off x="6223790" y="1084322"/>
              <a:ext cx="1153625" cy="900000"/>
              <a:chOff x="3070659" y="722880"/>
              <a:chExt cx="1338214" cy="1044000"/>
            </a:xfrm>
          </p:grpSpPr>
          <p:sp>
            <p:nvSpPr>
              <p:cNvPr id="43" name="Rectangle à coins arrondis 50">
                <a:extLst>
                  <a:ext uri="{FF2B5EF4-FFF2-40B4-BE49-F238E27FC236}">
                    <a16:creationId xmlns="" xmlns:a16="http://schemas.microsoft.com/office/drawing/2014/main" id="{EFC32AC5-7B22-48DC-A581-95C44C293B23}"/>
                  </a:ext>
                </a:extLst>
              </p:cNvPr>
              <p:cNvSpPr>
                <a:spLocks noChangeAspect="1"/>
              </p:cNvSpPr>
              <p:nvPr/>
            </p:nvSpPr>
            <p:spPr>
              <a:xfrm>
                <a:off x="3070659" y="722880"/>
                <a:ext cx="1338214" cy="1044000"/>
              </a:xfrm>
              <a:prstGeom prst="roundRect">
                <a:avLst/>
              </a:prstGeom>
              <a:solidFill>
                <a:srgbClr val="FFFFFF"/>
              </a:solidFill>
              <a:ln w="25400" cap="flat" cmpd="sng" algn="ctr">
                <a:solidFill>
                  <a:srgbClr val="FFFFFF">
                    <a:lumMod val="50000"/>
                  </a:srgbClr>
                </a:solidFill>
                <a:prstDash val="solid"/>
              </a:ln>
              <a:effectLst/>
            </p:spPr>
            <p:txBody>
              <a:bodyPr rtlCol="0" anchor="ctr"/>
              <a:lstStyle/>
              <a:p>
                <a:pPr algn="ctr" defTabSz="950264" fontAlgn="base">
                  <a:spcBef>
                    <a:spcPct val="0"/>
                  </a:spcBef>
                  <a:spcAft>
                    <a:spcPct val="0"/>
                  </a:spcAft>
                  <a:defRPr/>
                </a:pPr>
                <a:endParaRPr lang="fr-FR" sz="2000" kern="0" dirty="0">
                  <a:solidFill>
                    <a:srgbClr val="000000"/>
                  </a:solidFill>
                  <a:latin typeface="Helvetica 75 Bold"/>
                </a:endParaRPr>
              </a:p>
            </p:txBody>
          </p:sp>
          <p:grpSp>
            <p:nvGrpSpPr>
              <p:cNvPr id="44" name="Groupe 43">
                <a:extLst>
                  <a:ext uri="{FF2B5EF4-FFF2-40B4-BE49-F238E27FC236}">
                    <a16:creationId xmlns="" xmlns:a16="http://schemas.microsoft.com/office/drawing/2014/main" id="{6A353930-2176-4122-91CF-90B804393B25}"/>
                  </a:ext>
                </a:extLst>
              </p:cNvPr>
              <p:cNvGrpSpPr/>
              <p:nvPr/>
            </p:nvGrpSpPr>
            <p:grpSpPr>
              <a:xfrm>
                <a:off x="3287075" y="927428"/>
                <a:ext cx="922306" cy="569452"/>
                <a:chOff x="5917111" y="1045918"/>
                <a:chExt cx="922306" cy="569452"/>
              </a:xfrm>
            </p:grpSpPr>
            <p:pic>
              <p:nvPicPr>
                <p:cNvPr id="45" name="Image 44">
                  <a:extLst>
                    <a:ext uri="{FF2B5EF4-FFF2-40B4-BE49-F238E27FC236}">
                      <a16:creationId xmlns="" xmlns:a16="http://schemas.microsoft.com/office/drawing/2014/main" id="{119EFF99-3944-4167-9330-56DF2C8C7B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077" y="1342268"/>
                  <a:ext cx="252000" cy="252000"/>
                </a:xfrm>
                <a:prstGeom prst="rect">
                  <a:avLst/>
                </a:prstGeom>
              </p:spPr>
            </p:pic>
            <p:pic>
              <p:nvPicPr>
                <p:cNvPr id="46" name="Image 45">
                  <a:extLst>
                    <a:ext uri="{FF2B5EF4-FFF2-40B4-BE49-F238E27FC236}">
                      <a16:creationId xmlns="" xmlns:a16="http://schemas.microsoft.com/office/drawing/2014/main" id="{EE9565EA-740B-4EFF-96D9-A9704CA24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7417" y="1363370"/>
                  <a:ext cx="252000" cy="252000"/>
                </a:xfrm>
                <a:prstGeom prst="rect">
                  <a:avLst/>
                </a:prstGeom>
              </p:spPr>
            </p:pic>
            <p:pic>
              <p:nvPicPr>
                <p:cNvPr id="47" name="Image 46">
                  <a:extLst>
                    <a:ext uri="{FF2B5EF4-FFF2-40B4-BE49-F238E27FC236}">
                      <a16:creationId xmlns="" xmlns:a16="http://schemas.microsoft.com/office/drawing/2014/main" id="{2D7FB59C-CB73-4AF6-AFC9-575C216372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3111" y="1045918"/>
                  <a:ext cx="252000" cy="252000"/>
                </a:xfrm>
                <a:prstGeom prst="rect">
                  <a:avLst/>
                </a:prstGeom>
              </p:spPr>
            </p:pic>
            <p:pic>
              <p:nvPicPr>
                <p:cNvPr id="48" name="Image 47">
                  <a:extLst>
                    <a:ext uri="{FF2B5EF4-FFF2-40B4-BE49-F238E27FC236}">
                      <a16:creationId xmlns="" xmlns:a16="http://schemas.microsoft.com/office/drawing/2014/main" id="{BB953C69-9513-4248-BA45-30E0AEDDC3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7111" y="1354187"/>
                  <a:ext cx="252000" cy="252000"/>
                </a:xfrm>
                <a:prstGeom prst="rect">
                  <a:avLst/>
                </a:prstGeom>
              </p:spPr>
            </p:pic>
            <p:pic>
              <p:nvPicPr>
                <p:cNvPr id="49" name="Image 48">
                  <a:extLst>
                    <a:ext uri="{FF2B5EF4-FFF2-40B4-BE49-F238E27FC236}">
                      <a16:creationId xmlns="" xmlns:a16="http://schemas.microsoft.com/office/drawing/2014/main" id="{9AAD9E66-0337-4D2F-9C65-759ACBD6D4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5111" y="1066433"/>
                  <a:ext cx="252000" cy="252000"/>
                </a:xfrm>
                <a:prstGeom prst="rect">
                  <a:avLst/>
                </a:prstGeom>
              </p:spPr>
            </p:pic>
            <p:pic>
              <p:nvPicPr>
                <p:cNvPr id="50" name="Image 49">
                  <a:extLst>
                    <a:ext uri="{FF2B5EF4-FFF2-40B4-BE49-F238E27FC236}">
                      <a16:creationId xmlns="" xmlns:a16="http://schemas.microsoft.com/office/drawing/2014/main" id="{642A4420-2525-450D-9BF0-962D7C375E7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7111" y="1055101"/>
                  <a:ext cx="252000" cy="252000"/>
                </a:xfrm>
                <a:prstGeom prst="rect">
                  <a:avLst/>
                </a:prstGeom>
              </p:spPr>
            </p:pic>
          </p:grpSp>
        </p:grpSp>
        <p:grpSp>
          <p:nvGrpSpPr>
            <p:cNvPr id="30" name="Groupe 29">
              <a:extLst>
                <a:ext uri="{FF2B5EF4-FFF2-40B4-BE49-F238E27FC236}">
                  <a16:creationId xmlns="" xmlns:a16="http://schemas.microsoft.com/office/drawing/2014/main" id="{CDD926E0-F238-48EB-95F0-BB40954F14FC}"/>
                </a:ext>
              </a:extLst>
            </p:cNvPr>
            <p:cNvGrpSpPr>
              <a:grpSpLocks noChangeAspect="1"/>
            </p:cNvGrpSpPr>
            <p:nvPr/>
          </p:nvGrpSpPr>
          <p:grpSpPr>
            <a:xfrm>
              <a:off x="7853480" y="2475941"/>
              <a:ext cx="1192322" cy="900000"/>
              <a:chOff x="4668247" y="142949"/>
              <a:chExt cx="1431882" cy="1080829"/>
            </a:xfrm>
          </p:grpSpPr>
          <p:sp>
            <p:nvSpPr>
              <p:cNvPr id="40" name="Rectangle à coins arrondis 51">
                <a:extLst>
                  <a:ext uri="{FF2B5EF4-FFF2-40B4-BE49-F238E27FC236}">
                    <a16:creationId xmlns="" xmlns:a16="http://schemas.microsoft.com/office/drawing/2014/main" id="{E251DF6C-2B35-42E6-A74E-D9AB56212EED}"/>
                  </a:ext>
                </a:extLst>
              </p:cNvPr>
              <p:cNvSpPr>
                <a:spLocks noChangeAspect="1"/>
              </p:cNvSpPr>
              <p:nvPr/>
            </p:nvSpPr>
            <p:spPr>
              <a:xfrm>
                <a:off x="4668247" y="179778"/>
                <a:ext cx="1431882" cy="1044000"/>
              </a:xfrm>
              <a:prstGeom prst="roundRect">
                <a:avLst/>
              </a:prstGeom>
              <a:solidFill>
                <a:srgbClr val="FFFFFF"/>
              </a:solidFill>
              <a:ln w="25400" cap="flat" cmpd="sng" algn="ctr">
                <a:solidFill>
                  <a:srgbClr val="FFFFFF">
                    <a:lumMod val="50000"/>
                  </a:srgbClr>
                </a:solidFill>
                <a:prstDash val="solid"/>
              </a:ln>
              <a:effectLst/>
            </p:spPr>
            <p:txBody>
              <a:bodyPr rtlCol="0" anchor="ctr"/>
              <a:lstStyle/>
              <a:p>
                <a:pPr algn="ctr" defTabSz="950264" fontAlgn="base">
                  <a:spcBef>
                    <a:spcPct val="0"/>
                  </a:spcBef>
                  <a:spcAft>
                    <a:spcPct val="0"/>
                  </a:spcAft>
                  <a:defRPr/>
                </a:pPr>
                <a:endParaRPr lang="fr-FR" sz="2000" kern="0" dirty="0">
                  <a:solidFill>
                    <a:srgbClr val="000000"/>
                  </a:solidFill>
                  <a:latin typeface="Helvetica 75 Bold"/>
                </a:endParaRPr>
              </a:p>
            </p:txBody>
          </p:sp>
          <p:pic>
            <p:nvPicPr>
              <p:cNvPr id="41" name="Image 40">
                <a:extLst>
                  <a:ext uri="{FF2B5EF4-FFF2-40B4-BE49-F238E27FC236}">
                    <a16:creationId xmlns="" xmlns:a16="http://schemas.microsoft.com/office/drawing/2014/main" id="{9366800E-2813-4427-8B2D-7FC484985E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98054" y="142949"/>
                <a:ext cx="720000" cy="720000"/>
              </a:xfrm>
              <a:prstGeom prst="rect">
                <a:avLst/>
              </a:prstGeom>
            </p:spPr>
          </p:pic>
          <p:sp>
            <p:nvSpPr>
              <p:cNvPr id="42" name="ZoneTexte 41">
                <a:extLst>
                  <a:ext uri="{FF2B5EF4-FFF2-40B4-BE49-F238E27FC236}">
                    <a16:creationId xmlns="" xmlns:a16="http://schemas.microsoft.com/office/drawing/2014/main" id="{20C26C0D-EE04-4807-8FD1-8E95676B5425}"/>
                  </a:ext>
                </a:extLst>
              </p:cNvPr>
              <p:cNvSpPr txBox="1"/>
              <p:nvPr/>
            </p:nvSpPr>
            <p:spPr>
              <a:xfrm>
                <a:off x="4975153" y="750816"/>
                <a:ext cx="1012874" cy="452598"/>
              </a:xfrm>
              <a:prstGeom prst="rect">
                <a:avLst/>
              </a:prstGeom>
            </p:spPr>
            <p:txBody>
              <a:bodyPr wrap="square" lIns="0" tIns="0" rIns="0" bIns="0" rtlCol="0">
                <a:spAutoFit/>
              </a:bodyPr>
              <a:lstStyle/>
              <a:p>
                <a:pPr algn="ctr" defTabSz="950264" fontAlgn="base">
                  <a:spcBef>
                    <a:spcPct val="0"/>
                  </a:spcBef>
                  <a:spcAft>
                    <a:spcPct val="0"/>
                  </a:spcAft>
                  <a:defRPr/>
                </a:pPr>
                <a:r>
                  <a:rPr lang="fr-FR" sz="1500" kern="0" dirty="0" err="1" smtClean="0">
                    <a:solidFill>
                      <a:srgbClr val="000000"/>
                    </a:solidFill>
                    <a:latin typeface="Helvetica 75" pitchFamily="34" charset="0"/>
                    <a:ea typeface="ＭＳ Ｐゴシック" pitchFamily="34" charset="-128"/>
                  </a:rPr>
                  <a:t>Skills</a:t>
                </a:r>
                <a:r>
                  <a:rPr lang="fr-FR" sz="1500" kern="0" dirty="0" smtClean="0">
                    <a:solidFill>
                      <a:srgbClr val="000000"/>
                    </a:solidFill>
                    <a:latin typeface="Helvetica 75" pitchFamily="34" charset="0"/>
                    <a:ea typeface="ＭＳ Ｐゴシック" pitchFamily="34" charset="-128"/>
                  </a:rPr>
                  <a:t> </a:t>
                </a:r>
                <a:r>
                  <a:rPr lang="fr-FR" sz="1500" kern="0" dirty="0" err="1" smtClean="0">
                    <a:solidFill>
                      <a:srgbClr val="000000"/>
                    </a:solidFill>
                    <a:latin typeface="Helvetica 75" pitchFamily="34" charset="0"/>
                    <a:ea typeface="ＭＳ Ｐゴシック" pitchFamily="34" charset="-128"/>
                  </a:rPr>
                  <a:t>Improvement</a:t>
                </a:r>
                <a:endParaRPr lang="fr-FR" sz="1500" kern="0" dirty="0">
                  <a:solidFill>
                    <a:srgbClr val="000000"/>
                  </a:solidFill>
                  <a:latin typeface="Helvetica 75" pitchFamily="34" charset="0"/>
                  <a:ea typeface="ＭＳ Ｐゴシック" pitchFamily="34" charset="-128"/>
                </a:endParaRPr>
              </a:p>
            </p:txBody>
          </p:sp>
        </p:grpSp>
        <p:grpSp>
          <p:nvGrpSpPr>
            <p:cNvPr id="31" name="Groupe 30">
              <a:extLst>
                <a:ext uri="{FF2B5EF4-FFF2-40B4-BE49-F238E27FC236}">
                  <a16:creationId xmlns="" xmlns:a16="http://schemas.microsoft.com/office/drawing/2014/main" id="{C1A31DC7-B6B0-44FE-BDFD-3A344757E18A}"/>
                </a:ext>
              </a:extLst>
            </p:cNvPr>
            <p:cNvGrpSpPr/>
            <p:nvPr/>
          </p:nvGrpSpPr>
          <p:grpSpPr>
            <a:xfrm>
              <a:off x="6372403" y="361925"/>
              <a:ext cx="1041009" cy="720000"/>
              <a:chOff x="4791438" y="349210"/>
              <a:chExt cx="1041009" cy="720000"/>
            </a:xfrm>
          </p:grpSpPr>
          <p:grpSp>
            <p:nvGrpSpPr>
              <p:cNvPr id="36" name="Groupe 35">
                <a:extLst>
                  <a:ext uri="{FF2B5EF4-FFF2-40B4-BE49-F238E27FC236}">
                    <a16:creationId xmlns="" xmlns:a16="http://schemas.microsoft.com/office/drawing/2014/main" id="{D1878055-AD72-4C17-90BB-5CA4013476B5}"/>
                  </a:ext>
                </a:extLst>
              </p:cNvPr>
              <p:cNvGrpSpPr>
                <a:grpSpLocks noChangeAspect="1"/>
              </p:cNvGrpSpPr>
              <p:nvPr/>
            </p:nvGrpSpPr>
            <p:grpSpPr>
              <a:xfrm>
                <a:off x="4839398" y="349210"/>
                <a:ext cx="720000" cy="720000"/>
                <a:chOff x="1181100" y="698500"/>
                <a:chExt cx="1016091" cy="1016091"/>
              </a:xfrm>
            </p:grpSpPr>
            <p:pic>
              <p:nvPicPr>
                <p:cNvPr id="38" name="Image 37">
                  <a:extLst>
                    <a:ext uri="{FF2B5EF4-FFF2-40B4-BE49-F238E27FC236}">
                      <a16:creationId xmlns="" xmlns:a16="http://schemas.microsoft.com/office/drawing/2014/main" id="{139D8185-9E3A-4364-B4AC-086D9AE610B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81103" y="698503"/>
                  <a:ext cx="1016088" cy="1016088"/>
                </a:xfrm>
                <a:prstGeom prst="rect">
                  <a:avLst/>
                </a:prstGeom>
              </p:spPr>
            </p:pic>
            <p:pic>
              <p:nvPicPr>
                <p:cNvPr id="39" name="Image 38">
                  <a:extLst>
                    <a:ext uri="{FF2B5EF4-FFF2-40B4-BE49-F238E27FC236}">
                      <a16:creationId xmlns="" xmlns:a16="http://schemas.microsoft.com/office/drawing/2014/main" id="{50AC1ACE-3978-4F42-8601-BB63B5C1060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81100" y="698500"/>
                  <a:ext cx="984250" cy="984250"/>
                </a:xfrm>
                <a:prstGeom prst="rect">
                  <a:avLst/>
                </a:prstGeom>
              </p:spPr>
            </p:pic>
          </p:grpSp>
          <p:sp>
            <p:nvSpPr>
              <p:cNvPr id="37" name="ZoneTexte 36">
                <a:extLst>
                  <a:ext uri="{FF2B5EF4-FFF2-40B4-BE49-F238E27FC236}">
                    <a16:creationId xmlns="" xmlns:a16="http://schemas.microsoft.com/office/drawing/2014/main" id="{F9943A42-584A-4826-BD97-A4C88E8B7CC8}"/>
                  </a:ext>
                </a:extLst>
              </p:cNvPr>
              <p:cNvSpPr txBox="1"/>
              <p:nvPr/>
            </p:nvSpPr>
            <p:spPr>
              <a:xfrm>
                <a:off x="4791438" y="886941"/>
                <a:ext cx="1041009" cy="173124"/>
              </a:xfrm>
              <a:prstGeom prst="rect">
                <a:avLst/>
              </a:prstGeom>
            </p:spPr>
            <p:txBody>
              <a:bodyPr wrap="square" lIns="0" tIns="0" rIns="0" bIns="0" rtlCol="0">
                <a:spAutoFit/>
              </a:bodyPr>
              <a:lstStyle/>
              <a:p>
                <a:pPr defTabSz="950264" fontAlgn="base">
                  <a:spcBef>
                    <a:spcPct val="0"/>
                  </a:spcBef>
                  <a:spcAft>
                    <a:spcPct val="0"/>
                  </a:spcAft>
                  <a:defRPr/>
                </a:pPr>
                <a:r>
                  <a:rPr lang="fr-FR" sz="1500" kern="0" dirty="0" err="1">
                    <a:solidFill>
                      <a:srgbClr val="000000"/>
                    </a:solidFill>
                    <a:latin typeface="Helvetica 75" pitchFamily="34" charset="0"/>
                    <a:ea typeface="ＭＳ Ｐゴシック" pitchFamily="34" charset="-128"/>
                  </a:rPr>
                  <a:t>Customers</a:t>
                </a:r>
                <a:endParaRPr lang="fr-FR" sz="1500" kern="0" dirty="0">
                  <a:solidFill>
                    <a:srgbClr val="000000"/>
                  </a:solidFill>
                  <a:latin typeface="Helvetica 75" pitchFamily="34" charset="0"/>
                  <a:ea typeface="ＭＳ Ｐゴシック" pitchFamily="34" charset="-128"/>
                </a:endParaRPr>
              </a:p>
            </p:txBody>
          </p:sp>
        </p:grpSp>
        <p:grpSp>
          <p:nvGrpSpPr>
            <p:cNvPr id="32" name="Groupe 31">
              <a:extLst>
                <a:ext uri="{FF2B5EF4-FFF2-40B4-BE49-F238E27FC236}">
                  <a16:creationId xmlns="" xmlns:a16="http://schemas.microsoft.com/office/drawing/2014/main" id="{6A7B42FC-2465-4B95-BF8A-29343A2B8812}"/>
                </a:ext>
              </a:extLst>
            </p:cNvPr>
            <p:cNvGrpSpPr>
              <a:grpSpLocks noChangeAspect="1"/>
            </p:cNvGrpSpPr>
            <p:nvPr/>
          </p:nvGrpSpPr>
          <p:grpSpPr>
            <a:xfrm>
              <a:off x="6206628" y="4040757"/>
              <a:ext cx="1297775" cy="900000"/>
              <a:chOff x="3256498" y="2317078"/>
              <a:chExt cx="1505416" cy="1044000"/>
            </a:xfrm>
          </p:grpSpPr>
          <p:sp>
            <p:nvSpPr>
              <p:cNvPr id="33" name="Rectangle à coins arrondis 47">
                <a:extLst>
                  <a:ext uri="{FF2B5EF4-FFF2-40B4-BE49-F238E27FC236}">
                    <a16:creationId xmlns="" xmlns:a16="http://schemas.microsoft.com/office/drawing/2014/main" id="{1635E240-D459-47F9-93BA-6DED4CF71D48}"/>
                  </a:ext>
                </a:extLst>
              </p:cNvPr>
              <p:cNvSpPr>
                <a:spLocks noChangeAspect="1"/>
              </p:cNvSpPr>
              <p:nvPr/>
            </p:nvSpPr>
            <p:spPr>
              <a:xfrm>
                <a:off x="3256498" y="2317078"/>
                <a:ext cx="1338214" cy="1044000"/>
              </a:xfrm>
              <a:prstGeom prst="roundRect">
                <a:avLst/>
              </a:prstGeom>
              <a:solidFill>
                <a:srgbClr val="FFFFFF"/>
              </a:solidFill>
              <a:ln w="25400" cap="flat" cmpd="sng" algn="ctr">
                <a:solidFill>
                  <a:srgbClr val="FFFFFF">
                    <a:lumMod val="50000"/>
                  </a:srgbClr>
                </a:solidFill>
                <a:prstDash val="solid"/>
              </a:ln>
              <a:effectLst/>
            </p:spPr>
            <p:txBody>
              <a:bodyPr rtlCol="0" anchor="ctr"/>
              <a:lstStyle/>
              <a:p>
                <a:pPr algn="ctr" defTabSz="950264" fontAlgn="base">
                  <a:spcBef>
                    <a:spcPct val="0"/>
                  </a:spcBef>
                  <a:spcAft>
                    <a:spcPct val="0"/>
                  </a:spcAft>
                  <a:defRPr/>
                </a:pPr>
                <a:endParaRPr lang="fr-FR" sz="2000" kern="0" dirty="0">
                  <a:solidFill>
                    <a:srgbClr val="000000"/>
                  </a:solidFill>
                  <a:latin typeface="Helvetica 75 Bold"/>
                </a:endParaRPr>
              </a:p>
            </p:txBody>
          </p:sp>
          <p:pic>
            <p:nvPicPr>
              <p:cNvPr id="34" name="Image 33">
                <a:extLst>
                  <a:ext uri="{FF2B5EF4-FFF2-40B4-BE49-F238E27FC236}">
                    <a16:creationId xmlns="" xmlns:a16="http://schemas.microsoft.com/office/drawing/2014/main" id="{3F2AE7F4-90A4-411B-9E2F-36D8551B1F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2532" y="2411099"/>
                <a:ext cx="1080470" cy="720000"/>
              </a:xfrm>
              <a:prstGeom prst="rect">
                <a:avLst/>
              </a:prstGeom>
            </p:spPr>
          </p:pic>
          <p:sp>
            <p:nvSpPr>
              <p:cNvPr id="35" name="ZoneTexte 34">
                <a:extLst>
                  <a:ext uri="{FF2B5EF4-FFF2-40B4-BE49-F238E27FC236}">
                    <a16:creationId xmlns="" xmlns:a16="http://schemas.microsoft.com/office/drawing/2014/main" id="{85D7F127-3CD6-45DC-B537-8B4EEC9CF0CE}"/>
                  </a:ext>
                </a:extLst>
              </p:cNvPr>
              <p:cNvSpPr txBox="1"/>
              <p:nvPr/>
            </p:nvSpPr>
            <p:spPr>
              <a:xfrm>
                <a:off x="3312717" y="3107717"/>
                <a:ext cx="1449197" cy="160659"/>
              </a:xfrm>
              <a:prstGeom prst="rect">
                <a:avLst/>
              </a:prstGeom>
            </p:spPr>
            <p:txBody>
              <a:bodyPr wrap="square" lIns="0" tIns="0" rIns="0" bIns="0" rtlCol="0">
                <a:spAutoFit/>
              </a:bodyPr>
              <a:lstStyle/>
              <a:p>
                <a:pPr defTabSz="950264" fontAlgn="base">
                  <a:spcBef>
                    <a:spcPct val="0"/>
                  </a:spcBef>
                  <a:spcAft>
                    <a:spcPct val="0"/>
                  </a:spcAft>
                  <a:defRPr/>
                </a:pPr>
                <a:r>
                  <a:rPr lang="fr-FR" sz="1200" kern="0" dirty="0" err="1">
                    <a:solidFill>
                      <a:srgbClr val="000000"/>
                    </a:solidFill>
                    <a:latin typeface="Helvetica 75" pitchFamily="34" charset="0"/>
                    <a:ea typeface="ＭＳ Ｐゴシック" pitchFamily="34" charset="-128"/>
                  </a:rPr>
                  <a:t>Cust.eXperience</a:t>
                </a:r>
                <a:endParaRPr lang="fr-FR" sz="1200" kern="0" dirty="0">
                  <a:solidFill>
                    <a:srgbClr val="000000"/>
                  </a:solidFill>
                  <a:latin typeface="Helvetica 75" pitchFamily="34" charset="0"/>
                  <a:ea typeface="ＭＳ Ｐゴシック" pitchFamily="34" charset="-128"/>
                </a:endParaRPr>
              </a:p>
            </p:txBody>
          </p:sp>
        </p:grpSp>
      </p:grpSp>
      <p:grpSp>
        <p:nvGrpSpPr>
          <p:cNvPr id="55" name="Groupe 54">
            <a:extLst>
              <a:ext uri="{FF2B5EF4-FFF2-40B4-BE49-F238E27FC236}">
                <a16:creationId xmlns="" xmlns:a16="http://schemas.microsoft.com/office/drawing/2014/main" id="{39EBC89D-ECB3-4289-9590-30408BF03071}"/>
              </a:ext>
            </a:extLst>
          </p:cNvPr>
          <p:cNvGrpSpPr>
            <a:grpSpLocks noChangeAspect="1"/>
          </p:cNvGrpSpPr>
          <p:nvPr/>
        </p:nvGrpSpPr>
        <p:grpSpPr>
          <a:xfrm>
            <a:off x="6247997" y="3603877"/>
            <a:ext cx="1538167" cy="1200000"/>
            <a:chOff x="3636939" y="3628250"/>
            <a:chExt cx="1338214" cy="1044000"/>
          </a:xfrm>
        </p:grpSpPr>
        <p:sp>
          <p:nvSpPr>
            <p:cNvPr id="56" name="Rectangle à coins arrondis 48">
              <a:extLst>
                <a:ext uri="{FF2B5EF4-FFF2-40B4-BE49-F238E27FC236}">
                  <a16:creationId xmlns="" xmlns:a16="http://schemas.microsoft.com/office/drawing/2014/main" id="{D22C8343-66A4-4A33-A90D-47A3EABDEF6C}"/>
                </a:ext>
              </a:extLst>
            </p:cNvPr>
            <p:cNvSpPr>
              <a:spLocks noChangeAspect="1"/>
            </p:cNvSpPr>
            <p:nvPr/>
          </p:nvSpPr>
          <p:spPr>
            <a:xfrm>
              <a:off x="3636939" y="3628250"/>
              <a:ext cx="1338214" cy="1044000"/>
            </a:xfrm>
            <a:prstGeom prst="roundRect">
              <a:avLst/>
            </a:prstGeom>
            <a:solidFill>
              <a:srgbClr val="FFFFFF"/>
            </a:solidFill>
            <a:ln w="25400" cap="flat" cmpd="sng" algn="ctr">
              <a:solidFill>
                <a:srgbClr val="FFFFFF">
                  <a:lumMod val="50000"/>
                </a:srgbClr>
              </a:solidFill>
              <a:prstDash val="solid"/>
            </a:ln>
            <a:effectLst/>
          </p:spPr>
          <p:txBody>
            <a:bodyPr rtlCol="0" anchor="ctr"/>
            <a:lstStyle/>
            <a:p>
              <a:pPr algn="ctr" defTabSz="950264" fontAlgn="base">
                <a:spcBef>
                  <a:spcPct val="0"/>
                </a:spcBef>
                <a:spcAft>
                  <a:spcPct val="0"/>
                </a:spcAft>
                <a:defRPr/>
              </a:pPr>
              <a:endParaRPr lang="fr-FR" sz="2000" kern="0" dirty="0">
                <a:solidFill>
                  <a:srgbClr val="000000"/>
                </a:solidFill>
                <a:latin typeface="Helvetica 75 Bold"/>
              </a:endParaRPr>
            </a:p>
          </p:txBody>
        </p:sp>
        <p:pic>
          <p:nvPicPr>
            <p:cNvPr id="57" name="Image 56">
              <a:extLst>
                <a:ext uri="{FF2B5EF4-FFF2-40B4-BE49-F238E27FC236}">
                  <a16:creationId xmlns="" xmlns:a16="http://schemas.microsoft.com/office/drawing/2014/main" id="{469B14E1-E9BF-4CA0-BAE3-9F3F0B2B55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17075" y="3698318"/>
              <a:ext cx="720000" cy="720000"/>
            </a:xfrm>
            <a:prstGeom prst="rect">
              <a:avLst/>
            </a:prstGeom>
          </p:spPr>
        </p:pic>
        <p:sp>
          <p:nvSpPr>
            <p:cNvPr id="58" name="ZoneTexte 57">
              <a:extLst>
                <a:ext uri="{FF2B5EF4-FFF2-40B4-BE49-F238E27FC236}">
                  <a16:creationId xmlns="" xmlns:a16="http://schemas.microsoft.com/office/drawing/2014/main" id="{15ECABE8-B4E7-4573-A130-AA618F3CA146}"/>
                </a:ext>
              </a:extLst>
            </p:cNvPr>
            <p:cNvSpPr txBox="1"/>
            <p:nvPr/>
          </p:nvSpPr>
          <p:spPr>
            <a:xfrm>
              <a:off x="3942199" y="4334515"/>
              <a:ext cx="1021286" cy="200824"/>
            </a:xfrm>
            <a:prstGeom prst="rect">
              <a:avLst/>
            </a:prstGeom>
          </p:spPr>
          <p:txBody>
            <a:bodyPr wrap="square" lIns="0" tIns="0" rIns="0" bIns="0" rtlCol="0">
              <a:spAutoFit/>
            </a:bodyPr>
            <a:lstStyle/>
            <a:p>
              <a:pPr defTabSz="950264" fontAlgn="base">
                <a:spcBef>
                  <a:spcPct val="0"/>
                </a:spcBef>
                <a:spcAft>
                  <a:spcPct val="0"/>
                </a:spcAft>
                <a:defRPr/>
              </a:pPr>
              <a:r>
                <a:rPr lang="fr-FR" sz="1500" kern="0" dirty="0" smtClean="0">
                  <a:solidFill>
                    <a:srgbClr val="000000"/>
                  </a:solidFill>
                  <a:latin typeface="Helvetica 75" pitchFamily="34" charset="0"/>
                  <a:ea typeface="ＭＳ Ｐゴシック" pitchFamily="34" charset="-128"/>
                </a:rPr>
                <a:t>Collaboration</a:t>
              </a:r>
              <a:endParaRPr lang="fr-FR" sz="1500" kern="0" dirty="0">
                <a:solidFill>
                  <a:srgbClr val="000000"/>
                </a:solidFill>
                <a:latin typeface="Helvetica 75" pitchFamily="34" charset="0"/>
                <a:ea typeface="ＭＳ Ｐゴシック" pitchFamily="34" charset="-128"/>
              </a:endParaRPr>
            </a:p>
          </p:txBody>
        </p:sp>
      </p:grpSp>
      <p:sp>
        <p:nvSpPr>
          <p:cNvPr id="59" name="Espace réservé du contenu 2">
            <a:extLst>
              <a:ext uri="{FF2B5EF4-FFF2-40B4-BE49-F238E27FC236}">
                <a16:creationId xmlns="" xmlns:a16="http://schemas.microsoft.com/office/drawing/2014/main" id="{94E7BBDE-E81D-4DA7-9DC4-3B040A1DF4C7}"/>
              </a:ext>
            </a:extLst>
          </p:cNvPr>
          <p:cNvSpPr txBox="1">
            <a:spLocks/>
          </p:cNvSpPr>
          <p:nvPr/>
        </p:nvSpPr>
        <p:spPr>
          <a:xfrm>
            <a:off x="230181" y="1994453"/>
            <a:ext cx="5720244" cy="3131763"/>
          </a:xfrm>
          <a:prstGeom prst="rect">
            <a:avLst/>
          </a:prstGeom>
        </p:spPr>
        <p:txBody>
          <a:bodyPr vert="horz" lIns="0" tIns="0" rIns="0" bIns="0" rtlCol="0">
            <a:no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80953" lvl="1" indent="-380953">
              <a:lnSpc>
                <a:spcPct val="100000"/>
              </a:lnSpc>
              <a:buClr>
                <a:srgbClr val="FF7900"/>
              </a:buClr>
              <a:buSzPct val="100000"/>
              <a:buFont typeface="Wingdings" panose="05000000000000000000" pitchFamily="2" charset="2"/>
              <a:buChar char="ü"/>
            </a:pPr>
            <a:r>
              <a:rPr lang="fr-FR" sz="1800" dirty="0" smtClean="0">
                <a:solidFill>
                  <a:srgbClr val="FF7900"/>
                </a:solidFill>
                <a:latin typeface="Helvetica 45 Light" panose="020B0403020202020204" pitchFamily="34" charset="0"/>
              </a:rPr>
              <a:t>ISO </a:t>
            </a:r>
            <a:r>
              <a:rPr lang="fr-FR" sz="1800" dirty="0">
                <a:solidFill>
                  <a:srgbClr val="FF7900"/>
                </a:solidFill>
                <a:latin typeface="Helvetica 45 Light" panose="020B0403020202020204" pitchFamily="34" charset="0"/>
              </a:rPr>
              <a:t>45001 : 2018 </a:t>
            </a:r>
            <a:r>
              <a:rPr lang="fr-FR" sz="1800" dirty="0">
                <a:solidFill>
                  <a:srgbClr val="FF7900"/>
                </a:solidFill>
                <a:latin typeface="Helvetica 45 Light" panose="020B0403020202020204" pitchFamily="34" charset="0"/>
                <a:hlinkClick r:id="rId15"/>
              </a:rPr>
              <a:t>Certificat </a:t>
            </a:r>
            <a:r>
              <a:rPr lang="fr-FR" sz="1800" dirty="0">
                <a:solidFill>
                  <a:srgbClr val="FF7900"/>
                </a:solidFill>
                <a:latin typeface="Helvetica 45 Light" panose="020B0403020202020204" pitchFamily="34" charset="0"/>
              </a:rPr>
              <a:t>l Management de la santé et sécurité au </a:t>
            </a:r>
            <a:r>
              <a:rPr lang="fr-FR" sz="1800" dirty="0" smtClean="0">
                <a:solidFill>
                  <a:srgbClr val="FF7900"/>
                </a:solidFill>
                <a:latin typeface="Helvetica 45 Light" panose="020B0403020202020204" pitchFamily="34" charset="0"/>
              </a:rPr>
              <a:t>travail</a:t>
            </a:r>
            <a:endParaRPr lang="fr-FR" sz="1800" dirty="0">
              <a:solidFill>
                <a:srgbClr val="FF7900"/>
              </a:solidFill>
              <a:latin typeface="Helvetica 45 Light" panose="020B0403020202020204" pitchFamily="34" charset="0"/>
            </a:endParaRPr>
          </a:p>
          <a:p>
            <a:pPr marL="380953" lvl="1" indent="-380953">
              <a:lnSpc>
                <a:spcPct val="100000"/>
              </a:lnSpc>
              <a:buClr>
                <a:srgbClr val="FF7900"/>
              </a:buClr>
              <a:buSzPct val="100000"/>
              <a:buFont typeface="Wingdings" panose="05000000000000000000" pitchFamily="2" charset="2"/>
              <a:buChar char="ü"/>
            </a:pPr>
            <a:r>
              <a:rPr lang="fr-FR" sz="1800" dirty="0">
                <a:solidFill>
                  <a:srgbClr val="FF7900"/>
                </a:solidFill>
                <a:latin typeface="Helvetica 45 Light" panose="020B0403020202020204" pitchFamily="34" charset="0"/>
              </a:rPr>
              <a:t>ISO 14001 : 2015 </a:t>
            </a:r>
            <a:r>
              <a:rPr lang="fr-FR" sz="1800" dirty="0">
                <a:solidFill>
                  <a:srgbClr val="FF7900"/>
                </a:solidFill>
                <a:latin typeface="Helvetica 45 Light" panose="020B0403020202020204" pitchFamily="34" charset="0"/>
                <a:hlinkClick r:id="rId16"/>
              </a:rPr>
              <a:t>Certificat</a:t>
            </a:r>
            <a:r>
              <a:rPr lang="fr-FR" sz="1800" dirty="0">
                <a:solidFill>
                  <a:srgbClr val="FF7900"/>
                </a:solidFill>
                <a:latin typeface="Helvetica 45 Light" panose="020B0403020202020204" pitchFamily="34" charset="0"/>
              </a:rPr>
              <a:t> l Management de l’environnement</a:t>
            </a:r>
          </a:p>
          <a:p>
            <a:pPr marL="380953" lvl="1" indent="-380953">
              <a:lnSpc>
                <a:spcPct val="100000"/>
              </a:lnSpc>
              <a:buClr>
                <a:srgbClr val="FF7900"/>
              </a:buClr>
              <a:buSzPct val="100000"/>
              <a:buFont typeface="Wingdings" panose="05000000000000000000" pitchFamily="2" charset="2"/>
              <a:buChar char="ü"/>
            </a:pPr>
            <a:r>
              <a:rPr lang="fr-FR" sz="1800" dirty="0">
                <a:solidFill>
                  <a:srgbClr val="FF7900"/>
                </a:solidFill>
                <a:latin typeface="Helvetica 45 Light" panose="020B0403020202020204" pitchFamily="34" charset="0"/>
              </a:rPr>
              <a:t>ISO 50001 : 2018 </a:t>
            </a:r>
            <a:r>
              <a:rPr lang="fr-FR" sz="1800" dirty="0">
                <a:solidFill>
                  <a:srgbClr val="FF7900"/>
                </a:solidFill>
                <a:latin typeface="Helvetica 45 Light" panose="020B0403020202020204" pitchFamily="34" charset="0"/>
                <a:hlinkClick r:id="rId17"/>
              </a:rPr>
              <a:t>Certificat </a:t>
            </a:r>
            <a:r>
              <a:rPr lang="fr-FR" sz="1800" dirty="0">
                <a:solidFill>
                  <a:srgbClr val="FF7900"/>
                </a:solidFill>
                <a:latin typeface="Helvetica 45 Light" panose="020B0403020202020204" pitchFamily="34" charset="0"/>
              </a:rPr>
              <a:t>l Management de l’énergie</a:t>
            </a:r>
          </a:p>
          <a:p>
            <a:pPr marL="380953" lvl="1" indent="-380953">
              <a:lnSpc>
                <a:spcPct val="100000"/>
              </a:lnSpc>
              <a:buClr>
                <a:srgbClr val="FF7900"/>
              </a:buClr>
              <a:buSzPct val="100000"/>
              <a:buFont typeface="Wingdings" panose="05000000000000000000" pitchFamily="2" charset="2"/>
              <a:buChar char="ü"/>
            </a:pPr>
            <a:r>
              <a:rPr lang="fr-FR" sz="1800" dirty="0">
                <a:solidFill>
                  <a:srgbClr val="FF7900"/>
                </a:solidFill>
                <a:latin typeface="Helvetica 45 Light" panose="020B0403020202020204" pitchFamily="34" charset="0"/>
              </a:rPr>
              <a:t>PCI DSS : 2020 </a:t>
            </a:r>
            <a:r>
              <a:rPr lang="fr-FR" sz="1800" dirty="0">
                <a:solidFill>
                  <a:srgbClr val="FF7900"/>
                </a:solidFill>
                <a:latin typeface="Helvetica 45 Light" panose="020B0403020202020204" pitchFamily="34" charset="0"/>
                <a:hlinkClick r:id="rId18"/>
              </a:rPr>
              <a:t>Certificat</a:t>
            </a:r>
            <a:r>
              <a:rPr lang="fr-FR" sz="1800" dirty="0">
                <a:solidFill>
                  <a:srgbClr val="FF7900"/>
                </a:solidFill>
                <a:latin typeface="Helvetica 45 Light" panose="020B0403020202020204" pitchFamily="34" charset="0"/>
              </a:rPr>
              <a:t> | Sécurité des données de l’industrie des cartes de paiement</a:t>
            </a:r>
          </a:p>
          <a:p>
            <a:pPr marL="380953" lvl="1" indent="-380953">
              <a:lnSpc>
                <a:spcPct val="100000"/>
              </a:lnSpc>
              <a:buClr>
                <a:srgbClr val="FF7900"/>
              </a:buClr>
              <a:buSzPct val="100000"/>
              <a:buFont typeface="Wingdings" panose="05000000000000000000" pitchFamily="2" charset="2"/>
              <a:buChar char="ü"/>
            </a:pPr>
            <a:r>
              <a:rPr lang="fr-FR" sz="1800" dirty="0">
                <a:solidFill>
                  <a:srgbClr val="FF7900"/>
                </a:solidFill>
                <a:latin typeface="Helvetica 45 Light" panose="020B0403020202020204" pitchFamily="34" charset="0"/>
              </a:rPr>
              <a:t>HDS : 2018 </a:t>
            </a:r>
            <a:r>
              <a:rPr lang="fr-FR" sz="1800" dirty="0">
                <a:solidFill>
                  <a:srgbClr val="FF7900"/>
                </a:solidFill>
                <a:latin typeface="Helvetica 45 Light" panose="020B0403020202020204" pitchFamily="34" charset="0"/>
                <a:hlinkClick r:id="rId19"/>
              </a:rPr>
              <a:t>Certificat</a:t>
            </a:r>
            <a:r>
              <a:rPr lang="fr-FR" sz="1800" dirty="0">
                <a:solidFill>
                  <a:srgbClr val="FF7900"/>
                </a:solidFill>
                <a:latin typeface="Helvetica 45 Light" panose="020B0403020202020204" pitchFamily="34" charset="0"/>
              </a:rPr>
              <a:t> | Certification des hébergeurs de données de santé</a:t>
            </a:r>
          </a:p>
          <a:p>
            <a:pPr lvl="1">
              <a:lnSpc>
                <a:spcPct val="100000"/>
              </a:lnSpc>
              <a:buClr>
                <a:srgbClr val="FF7900"/>
              </a:buClr>
              <a:buSzPct val="100000"/>
            </a:pPr>
            <a:endParaRPr lang="en-US" sz="1800" dirty="0">
              <a:solidFill>
                <a:srgbClr val="FF7900"/>
              </a:solidFill>
              <a:latin typeface="Helvetica 45 Light" panose="020B0403020202020204" pitchFamily="34" charset="0"/>
              <a:sym typeface="Wingdings" panose="05000000000000000000" pitchFamily="2" charset="2"/>
            </a:endParaRPr>
          </a:p>
        </p:txBody>
      </p:sp>
    </p:spTree>
    <p:custDataLst>
      <p:tags r:id="rId1"/>
    </p:custDataLst>
    <p:extLst>
      <p:ext uri="{BB962C8B-B14F-4D97-AF65-F5344CB8AC3E}">
        <p14:creationId xmlns:p14="http://schemas.microsoft.com/office/powerpoint/2010/main" val="194270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iStock-540525954.jpg">
            <a:extLst>
              <a:ext uri="{FF2B5EF4-FFF2-40B4-BE49-F238E27FC236}">
                <a16:creationId xmlns:a16="http://schemas.microsoft.com/office/drawing/2014/main" xmlns="" id="{E9832DBC-1C5B-403A-AC1B-445EC1B05C94}"/>
              </a:ext>
            </a:extLst>
          </p:cNvPr>
          <p:cNvPicPr>
            <a:picLocks noChangeAspect="1"/>
          </p:cNvPicPr>
          <p:nvPr/>
        </p:nvPicPr>
        <p:blipFill>
          <a:blip r:embed="rId4">
            <a:extLst>
              <a:ext uri="{28A0092B-C50C-407E-A947-70E740481C1C}">
                <a14:useLocalDpi xmlns:a14="http://schemas.microsoft.com/office/drawing/2010/main" val="0"/>
              </a:ext>
            </a:extLst>
          </a:blip>
          <a:srcRect l="235" t="4433" r="3029" b="13945"/>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9">
            <a:extLst>
              <a:ext uri="{FF2B5EF4-FFF2-40B4-BE49-F238E27FC236}">
                <a16:creationId xmlns:a16="http://schemas.microsoft.com/office/drawing/2014/main" xmlns="" id="{E93E0417-43AE-496B-82B4-D9CDBE1F94F1}"/>
              </a:ext>
            </a:extLst>
          </p:cNvPr>
          <p:cNvSpPr/>
          <p:nvPr/>
        </p:nvSpPr>
        <p:spPr>
          <a:xfrm>
            <a:off x="1" y="0"/>
            <a:ext cx="4644572" cy="6858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defRPr/>
            </a:pPr>
            <a:endParaRPr lang="en-GB" dirty="0">
              <a:solidFill>
                <a:srgbClr val="000000"/>
              </a:solidFill>
            </a:endParaRPr>
          </a:p>
        </p:txBody>
      </p:sp>
      <p:grpSp>
        <p:nvGrpSpPr>
          <p:cNvPr id="17" name="Group 16">
            <a:extLst>
              <a:ext uri="{FF2B5EF4-FFF2-40B4-BE49-F238E27FC236}">
                <a16:creationId xmlns:a16="http://schemas.microsoft.com/office/drawing/2014/main" xmlns="" id="{7539ED8C-1354-401E-9442-093AB47F7D80}"/>
              </a:ext>
            </a:extLst>
          </p:cNvPr>
          <p:cNvGrpSpPr/>
          <p:nvPr/>
        </p:nvGrpSpPr>
        <p:grpSpPr>
          <a:xfrm>
            <a:off x="673416" y="588507"/>
            <a:ext cx="1937684" cy="2016883"/>
            <a:chOff x="2323797" y="440714"/>
            <a:chExt cx="1453263" cy="1512662"/>
          </a:xfrm>
        </p:grpSpPr>
        <p:pic>
          <p:nvPicPr>
            <p:cNvPr id="18" name="Picture 17">
              <a:extLst>
                <a:ext uri="{FF2B5EF4-FFF2-40B4-BE49-F238E27FC236}">
                  <a16:creationId xmlns:a16="http://schemas.microsoft.com/office/drawing/2014/main" xmlns="" id="{90CC01F6-E75E-41BE-9D94-CE99F39C4F88}"/>
                </a:ext>
              </a:extLst>
            </p:cNvPr>
            <p:cNvPicPr>
              <a:picLocks noChangeAspect="1"/>
            </p:cNvPicPr>
            <p:nvPr/>
          </p:nvPicPr>
          <p:blipFill>
            <a:blip r:embed="rId5"/>
            <a:stretch>
              <a:fillRect/>
            </a:stretch>
          </p:blipFill>
          <p:spPr>
            <a:xfrm>
              <a:off x="2323797" y="440714"/>
              <a:ext cx="1453263" cy="1512662"/>
            </a:xfrm>
            <a:prstGeom prst="rect">
              <a:avLst/>
            </a:prstGeom>
          </p:spPr>
        </p:pic>
        <p:sp>
          <p:nvSpPr>
            <p:cNvPr id="19" name="ZoneTexte 23">
              <a:extLst>
                <a:ext uri="{FF2B5EF4-FFF2-40B4-BE49-F238E27FC236}">
                  <a16:creationId xmlns:a16="http://schemas.microsoft.com/office/drawing/2014/main" xmlns="" id="{BAFA7763-202E-4926-9683-F9C311D3A881}"/>
                </a:ext>
              </a:extLst>
            </p:cNvPr>
            <p:cNvSpPr txBox="1"/>
            <p:nvPr/>
          </p:nvSpPr>
          <p:spPr>
            <a:xfrm>
              <a:off x="2323797" y="944316"/>
              <a:ext cx="1453263" cy="473206"/>
            </a:xfrm>
            <a:prstGeom prst="rect">
              <a:avLst/>
            </a:prstGeom>
            <a:noFill/>
          </p:spPr>
          <p:txBody>
            <a:bodyPr wrap="square" rtlCol="0">
              <a:spAutoFit/>
            </a:bodyPr>
            <a:lstStyle/>
            <a:p>
              <a:pPr algn="ctr">
                <a:lnSpc>
                  <a:spcPts val="2133"/>
                </a:lnSpc>
              </a:pPr>
              <a:r>
                <a:rPr lang="fr-FR" dirty="0" smtClean="0">
                  <a:solidFill>
                    <a:srgbClr val="FFFFFF"/>
                  </a:solidFill>
                  <a:latin typeface="Helvetica 75 Bold"/>
                  <a:ea typeface="+mn-ea"/>
                  <a:cs typeface="+mn-cs"/>
                </a:rPr>
                <a:t>Quelques Références</a:t>
              </a:r>
              <a:endParaRPr lang="fr-FR" dirty="0">
                <a:solidFill>
                  <a:srgbClr val="FFFFFF"/>
                </a:solidFill>
                <a:latin typeface="Helvetica 75 Bold"/>
                <a:ea typeface="+mn-ea"/>
                <a:cs typeface="+mn-cs"/>
              </a:endParaRPr>
            </a:p>
          </p:txBody>
        </p:sp>
      </p:grpSp>
    </p:spTree>
    <p:custDataLst>
      <p:tags r:id="rId1"/>
    </p:custDataLst>
    <p:extLst>
      <p:ext uri="{BB962C8B-B14F-4D97-AF65-F5344CB8AC3E}">
        <p14:creationId xmlns:p14="http://schemas.microsoft.com/office/powerpoint/2010/main" val="67328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7AAF5905-895E-4FDC-9E5C-4107A4F9F021}"/>
              </a:ext>
            </a:extLst>
          </p:cNvPr>
          <p:cNvSpPr/>
          <p:nvPr/>
        </p:nvSpPr>
        <p:spPr>
          <a:xfrm>
            <a:off x="3022326" y="3990977"/>
            <a:ext cx="3024991" cy="2867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smtClean="0">
                <a:solidFill>
                  <a:srgbClr val="FFFFFF"/>
                </a:solidFill>
              </a:rPr>
              <a:t>Bénéfices</a:t>
            </a:r>
            <a:endParaRPr lang="en-GB" dirty="0">
              <a:solidFill>
                <a:srgbClr val="FFFFFF"/>
              </a:solidFill>
            </a:endParaRPr>
          </a:p>
          <a:p>
            <a:pPr marL="239178" indent="-239178">
              <a:spcAft>
                <a:spcPts val="800"/>
              </a:spcAft>
              <a:buClr>
                <a:srgbClr val="FF7900"/>
              </a:buClr>
              <a:buFont typeface="Wingdings" panose="05000000000000000000" pitchFamily="2" charset="2"/>
              <a:buChar char="§"/>
            </a:pPr>
            <a:r>
              <a:rPr lang="fr-FR" sz="1200" dirty="0">
                <a:solidFill>
                  <a:srgbClr val="FFFFFF"/>
                </a:solidFill>
              </a:rPr>
              <a:t>Réduction de 90% des charges </a:t>
            </a:r>
            <a:r>
              <a:rPr lang="fr-FR" sz="1200" dirty="0" err="1">
                <a:solidFill>
                  <a:srgbClr val="FFFFFF"/>
                </a:solidFill>
              </a:rPr>
              <a:t>Ops</a:t>
            </a:r>
            <a:r>
              <a:rPr lang="fr-FR" sz="1200" dirty="0">
                <a:solidFill>
                  <a:srgbClr val="FFFFFF"/>
                </a:solidFill>
              </a:rPr>
              <a:t>/</a:t>
            </a:r>
            <a:r>
              <a:rPr lang="fr-FR" sz="1200" dirty="0" err="1">
                <a:solidFill>
                  <a:srgbClr val="FFFFFF"/>
                </a:solidFill>
              </a:rPr>
              <a:t>DevOps</a:t>
            </a:r>
            <a:r>
              <a:rPr lang="fr-FR" sz="1200" dirty="0">
                <a:solidFill>
                  <a:srgbClr val="FFFFFF"/>
                </a:solidFill>
              </a:rPr>
              <a:t> et de 60% des coûts IT</a:t>
            </a:r>
          </a:p>
          <a:p>
            <a:pPr marL="239178" indent="-239178">
              <a:spcAft>
                <a:spcPts val="800"/>
              </a:spcAft>
              <a:buClr>
                <a:srgbClr val="FF7900"/>
              </a:buClr>
              <a:buFont typeface="Wingdings" panose="05000000000000000000" pitchFamily="2" charset="2"/>
              <a:buChar char="§"/>
            </a:pPr>
            <a:r>
              <a:rPr lang="fr-FR" sz="1200" dirty="0">
                <a:solidFill>
                  <a:srgbClr val="FFFFFF"/>
                </a:solidFill>
              </a:rPr>
              <a:t>Des équipes qui se concentrent sur l’infographie</a:t>
            </a:r>
          </a:p>
          <a:p>
            <a:pPr marL="239178" indent="-239178">
              <a:spcAft>
                <a:spcPts val="800"/>
              </a:spcAft>
              <a:buClr>
                <a:srgbClr val="FF7900"/>
              </a:buClr>
              <a:buFont typeface="Wingdings" panose="05000000000000000000" pitchFamily="2" charset="2"/>
              <a:buChar char="§"/>
            </a:pPr>
            <a:r>
              <a:rPr lang="fr-FR" sz="1200" dirty="0">
                <a:solidFill>
                  <a:srgbClr val="FFFFFF"/>
                </a:solidFill>
              </a:rPr>
              <a:t>Mise à jour en continu</a:t>
            </a:r>
          </a:p>
          <a:p>
            <a:pPr marL="239178" indent="-239178">
              <a:spcAft>
                <a:spcPts val="800"/>
              </a:spcAft>
              <a:buClr>
                <a:srgbClr val="FF7900"/>
              </a:buClr>
              <a:buFont typeface="Wingdings" panose="05000000000000000000" pitchFamily="2" charset="2"/>
              <a:buChar char="§"/>
            </a:pPr>
            <a:r>
              <a:rPr lang="fr-FR" sz="1200" dirty="0">
                <a:solidFill>
                  <a:srgbClr val="FFFFFF"/>
                </a:solidFill>
              </a:rPr>
              <a:t>Haute disponibilité: 90,95%</a:t>
            </a:r>
          </a:p>
        </p:txBody>
      </p:sp>
      <p:sp>
        <p:nvSpPr>
          <p:cNvPr id="15" name="Rectangle 14">
            <a:extLst>
              <a:ext uri="{FF2B5EF4-FFF2-40B4-BE49-F238E27FC236}">
                <a16:creationId xmlns="" xmlns:a16="http://schemas.microsoft.com/office/drawing/2014/main" id="{2CAFFF3F-6B9B-42E9-BF43-59879772E72C}"/>
              </a:ext>
            </a:extLst>
          </p:cNvPr>
          <p:cNvSpPr/>
          <p:nvPr/>
        </p:nvSpPr>
        <p:spPr>
          <a:xfrm>
            <a:off x="3022326" y="1123950"/>
            <a:ext cx="3024991" cy="2867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err="1" smtClean="0">
                <a:solidFill>
                  <a:srgbClr val="FFFFFF"/>
                </a:solidFill>
              </a:rPr>
              <a:t>Enjeux</a:t>
            </a:r>
            <a:endParaRPr lang="en-GB" dirty="0">
              <a:solidFill>
                <a:srgbClr val="FFFFFF"/>
              </a:solidFill>
            </a:endParaRPr>
          </a:p>
          <a:p>
            <a:pPr marL="239178" indent="-239178">
              <a:spcAft>
                <a:spcPts val="800"/>
              </a:spcAft>
              <a:buClr>
                <a:srgbClr val="FF7900"/>
              </a:buClr>
              <a:buFont typeface="Wingdings" panose="05000000000000000000" pitchFamily="2" charset="2"/>
              <a:buChar char="§"/>
            </a:pPr>
            <a:endParaRPr lang="fr-FR" sz="1200" dirty="0">
              <a:solidFill>
                <a:srgbClr val="FFFFFF"/>
              </a:solidFill>
            </a:endParaRPr>
          </a:p>
          <a:p>
            <a:pPr>
              <a:spcAft>
                <a:spcPts val="800"/>
              </a:spcAft>
              <a:buClr>
                <a:srgbClr val="FF7900"/>
              </a:buClr>
            </a:pPr>
            <a:r>
              <a:rPr lang="fr-FR" sz="1100" dirty="0">
                <a:solidFill>
                  <a:srgbClr val="FFFFFF"/>
                </a:solidFill>
              </a:rPr>
              <a:t>Consolider son image de marque en renforçant sa stratégie web grâce à un site web institutionnel</a:t>
            </a:r>
          </a:p>
        </p:txBody>
      </p:sp>
      <p:sp>
        <p:nvSpPr>
          <p:cNvPr id="17" name="Rectangle 16">
            <a:extLst>
              <a:ext uri="{FF2B5EF4-FFF2-40B4-BE49-F238E27FC236}">
                <a16:creationId xmlns="" xmlns:a16="http://schemas.microsoft.com/office/drawing/2014/main" id="{755D1D48-FE28-4716-8F20-8C825979FC73}"/>
              </a:ext>
            </a:extLst>
          </p:cNvPr>
          <p:cNvSpPr/>
          <p:nvPr/>
        </p:nvSpPr>
        <p:spPr>
          <a:xfrm>
            <a:off x="1" y="3990977"/>
            <a:ext cx="3024991" cy="28670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a:solidFill>
                  <a:schemeClr val="bg1">
                    <a:lumMod val="50000"/>
                  </a:schemeClr>
                </a:solidFill>
              </a:rPr>
              <a:t>Notre solution</a:t>
            </a:r>
          </a:p>
          <a:p>
            <a:pPr>
              <a:spcAft>
                <a:spcPts val="800"/>
              </a:spcAft>
              <a:buClr>
                <a:srgbClr val="000000"/>
              </a:buClr>
            </a:pPr>
            <a:r>
              <a:rPr lang="fr-FR" sz="1100" dirty="0">
                <a:solidFill>
                  <a:schemeClr val="bg1">
                    <a:lumMod val="50000"/>
                  </a:schemeClr>
                </a:solidFill>
              </a:rPr>
              <a:t>Digital Applications </a:t>
            </a:r>
            <a:r>
              <a:rPr lang="fr-FR" sz="1100" dirty="0" err="1">
                <a:solidFill>
                  <a:schemeClr val="bg1">
                    <a:lumMod val="50000"/>
                  </a:schemeClr>
                </a:solidFill>
              </a:rPr>
              <a:t>Developement</a:t>
            </a:r>
            <a:endParaRPr lang="fr-FR" sz="1100" dirty="0">
              <a:solidFill>
                <a:schemeClr val="bg1">
                  <a:lumMod val="50000"/>
                </a:schemeClr>
              </a:solidFill>
            </a:endParaRPr>
          </a:p>
          <a:p>
            <a:pPr marL="228594" indent="-228594">
              <a:spcAft>
                <a:spcPts val="800"/>
              </a:spcAft>
              <a:buClr>
                <a:srgbClr val="000000"/>
              </a:buClr>
              <a:buFont typeface="Wingdings" panose="05000000000000000000" pitchFamily="2" charset="2"/>
              <a:buChar char="§"/>
            </a:pPr>
            <a:r>
              <a:rPr lang="fr-FR" sz="1100" dirty="0">
                <a:solidFill>
                  <a:schemeClr val="bg1">
                    <a:lumMod val="50000"/>
                  </a:schemeClr>
                </a:solidFill>
              </a:rPr>
              <a:t>conception et développement du site web</a:t>
            </a:r>
          </a:p>
          <a:p>
            <a:pPr marL="228594" indent="-228594">
              <a:spcAft>
                <a:spcPts val="800"/>
              </a:spcAft>
              <a:buClr>
                <a:srgbClr val="000000"/>
              </a:buClr>
              <a:buFont typeface="Wingdings" panose="05000000000000000000" pitchFamily="2" charset="2"/>
              <a:buChar char="§"/>
            </a:pPr>
            <a:r>
              <a:rPr lang="fr-FR" sz="1100" dirty="0">
                <a:solidFill>
                  <a:schemeClr val="bg1">
                    <a:lumMod val="50000"/>
                  </a:schemeClr>
                </a:solidFill>
              </a:rPr>
              <a:t>Formation des équipes à la </a:t>
            </a:r>
            <a:r>
              <a:rPr lang="fr-FR" sz="1100" dirty="0" err="1">
                <a:solidFill>
                  <a:schemeClr val="bg1">
                    <a:lumMod val="50000"/>
                  </a:schemeClr>
                </a:solidFill>
              </a:rPr>
              <a:t>MàJ</a:t>
            </a:r>
            <a:r>
              <a:rPr lang="fr-FR" sz="1100" dirty="0">
                <a:solidFill>
                  <a:schemeClr val="bg1">
                    <a:lumMod val="50000"/>
                  </a:schemeClr>
                </a:solidFill>
              </a:rPr>
              <a:t> du contenu et de l’infographie (utilisation de platform.sh pour accélérer développement et déploiements web)</a:t>
            </a:r>
          </a:p>
          <a:p>
            <a:pPr marL="228594" indent="-228594">
              <a:spcAft>
                <a:spcPts val="800"/>
              </a:spcAft>
              <a:buClr>
                <a:srgbClr val="000000"/>
              </a:buClr>
              <a:buFont typeface="Wingdings" panose="05000000000000000000" pitchFamily="2" charset="2"/>
              <a:buChar char="§"/>
            </a:pPr>
            <a:r>
              <a:rPr lang="fr-FR" sz="1100" dirty="0">
                <a:solidFill>
                  <a:schemeClr val="bg1">
                    <a:lumMod val="50000"/>
                  </a:schemeClr>
                </a:solidFill>
              </a:rPr>
              <a:t>Hébergement et maintien en condition opérationnelle sur infrastructure cloud souverain OBS</a:t>
            </a:r>
          </a:p>
          <a:p>
            <a:pPr marL="228594" indent="-228594">
              <a:spcAft>
                <a:spcPts val="800"/>
              </a:spcAft>
              <a:buClr>
                <a:srgbClr val="000000"/>
              </a:buClr>
              <a:buFont typeface="Wingdings" panose="05000000000000000000" pitchFamily="2" charset="2"/>
              <a:buChar char="§"/>
            </a:pPr>
            <a:endParaRPr lang="fr-FR" sz="1200" dirty="0">
              <a:solidFill>
                <a:srgbClr val="FFFFFF"/>
              </a:solidFill>
            </a:endParaRPr>
          </a:p>
          <a:p>
            <a:pPr marL="228594" indent="-228594">
              <a:spcAft>
                <a:spcPts val="800"/>
              </a:spcAft>
              <a:buClr>
                <a:srgbClr val="000000"/>
              </a:buClr>
              <a:buFont typeface="Wingdings" panose="05000000000000000000" pitchFamily="2" charset="2"/>
              <a:buChar char="§"/>
            </a:pPr>
            <a:endParaRPr lang="fr-FR" sz="1200" dirty="0">
              <a:solidFill>
                <a:srgbClr val="FFFFFF"/>
              </a:solidFill>
            </a:endParaRPr>
          </a:p>
        </p:txBody>
      </p:sp>
      <p:sp>
        <p:nvSpPr>
          <p:cNvPr id="13" name="Rectangle 12">
            <a:extLst>
              <a:ext uri="{FF2B5EF4-FFF2-40B4-BE49-F238E27FC236}">
                <a16:creationId xmlns="" xmlns:a16="http://schemas.microsoft.com/office/drawing/2014/main" id="{7AAF5905-895E-4FDC-9E5C-4107A4F9F021}"/>
              </a:ext>
            </a:extLst>
          </p:cNvPr>
          <p:cNvSpPr/>
          <p:nvPr/>
        </p:nvSpPr>
        <p:spPr>
          <a:xfrm>
            <a:off x="9167009" y="3990975"/>
            <a:ext cx="3024991" cy="2867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smtClean="0">
                <a:solidFill>
                  <a:srgbClr val="FFFFFF"/>
                </a:solidFill>
              </a:rPr>
              <a:t>Bénéfices</a:t>
            </a:r>
            <a:endParaRPr lang="en-GB" dirty="0">
              <a:solidFill>
                <a:srgbClr val="FFFFFF"/>
              </a:solidFill>
            </a:endParaRPr>
          </a:p>
          <a:p>
            <a:pPr marL="239178" indent="-239178">
              <a:spcAft>
                <a:spcPts val="800"/>
              </a:spcAft>
              <a:buClr>
                <a:srgbClr val="FF7900"/>
              </a:buClr>
              <a:buFont typeface="Wingdings" panose="05000000000000000000" pitchFamily="2" charset="2"/>
              <a:buChar char="§"/>
            </a:pPr>
            <a:r>
              <a:rPr lang="fr-FR" sz="1200" dirty="0">
                <a:solidFill>
                  <a:srgbClr val="FFFFFF"/>
                </a:solidFill>
              </a:rPr>
              <a:t>Une sauvegarde automatisée et transparente pour les utilisateurs</a:t>
            </a:r>
          </a:p>
          <a:p>
            <a:pPr marL="239178" indent="-239178">
              <a:spcAft>
                <a:spcPts val="800"/>
              </a:spcAft>
              <a:buClr>
                <a:srgbClr val="FF7900"/>
              </a:buClr>
              <a:buFont typeface="Wingdings" panose="05000000000000000000" pitchFamily="2" charset="2"/>
              <a:buChar char="§"/>
            </a:pPr>
            <a:r>
              <a:rPr lang="fr-FR" sz="1200" dirty="0">
                <a:solidFill>
                  <a:srgbClr val="FFFFFF"/>
                </a:solidFill>
              </a:rPr>
              <a:t>Une gestion de la restauration en autonomie</a:t>
            </a:r>
          </a:p>
          <a:p>
            <a:pPr marL="239178" indent="-239178">
              <a:spcAft>
                <a:spcPts val="800"/>
              </a:spcAft>
              <a:buClr>
                <a:srgbClr val="FF7900"/>
              </a:buClr>
              <a:buFont typeface="Wingdings" panose="05000000000000000000" pitchFamily="2" charset="2"/>
              <a:buChar char="§"/>
            </a:pPr>
            <a:r>
              <a:rPr lang="fr-FR" sz="1200" dirty="0">
                <a:solidFill>
                  <a:srgbClr val="FFFFFF"/>
                </a:solidFill>
              </a:rPr>
              <a:t>Une optimisation des flux et du volume de données sauvegardées grâce à la déduplication</a:t>
            </a:r>
          </a:p>
        </p:txBody>
      </p:sp>
      <p:sp>
        <p:nvSpPr>
          <p:cNvPr id="16" name="Rectangle 15">
            <a:extLst>
              <a:ext uri="{FF2B5EF4-FFF2-40B4-BE49-F238E27FC236}">
                <a16:creationId xmlns="" xmlns:a16="http://schemas.microsoft.com/office/drawing/2014/main" id="{2CAFFF3F-6B9B-42E9-BF43-59879772E72C}"/>
              </a:ext>
            </a:extLst>
          </p:cNvPr>
          <p:cNvSpPr/>
          <p:nvPr/>
        </p:nvSpPr>
        <p:spPr>
          <a:xfrm>
            <a:off x="9167009" y="1123949"/>
            <a:ext cx="3024991" cy="2867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err="1" smtClean="0">
                <a:solidFill>
                  <a:srgbClr val="FFFFFF"/>
                </a:solidFill>
              </a:rPr>
              <a:t>Enjeux</a:t>
            </a:r>
            <a:endParaRPr lang="en-GB" dirty="0">
              <a:solidFill>
                <a:srgbClr val="FFFFFF"/>
              </a:solidFill>
            </a:endParaRPr>
          </a:p>
          <a:p>
            <a:pPr marL="239178" indent="-239178">
              <a:spcAft>
                <a:spcPts val="800"/>
              </a:spcAft>
              <a:buClr>
                <a:srgbClr val="FF7900"/>
              </a:buClr>
              <a:buFont typeface="Wingdings" panose="05000000000000000000" pitchFamily="2" charset="2"/>
              <a:buChar char="§"/>
            </a:pPr>
            <a:r>
              <a:rPr lang="fr-FR" sz="1200" dirty="0">
                <a:solidFill>
                  <a:srgbClr val="FFFFFF"/>
                </a:solidFill>
              </a:rPr>
              <a:t>Sauvegarder le contenu de     11 000 postes utilisateurs dans le monde </a:t>
            </a:r>
          </a:p>
          <a:p>
            <a:pPr marL="239178" indent="-239178">
              <a:spcAft>
                <a:spcPts val="800"/>
              </a:spcAft>
              <a:buClr>
                <a:srgbClr val="FF7900"/>
              </a:buClr>
              <a:buFont typeface="Wingdings" panose="05000000000000000000" pitchFamily="2" charset="2"/>
              <a:buChar char="§"/>
            </a:pPr>
            <a:r>
              <a:rPr lang="fr-FR" sz="1200" dirty="0">
                <a:solidFill>
                  <a:srgbClr val="FFFFFF"/>
                </a:solidFill>
              </a:rPr>
              <a:t>Protéger jusqu’à 2 Go de données par utilisateur</a:t>
            </a:r>
          </a:p>
          <a:p>
            <a:pPr marL="239178" indent="-239178">
              <a:spcAft>
                <a:spcPts val="800"/>
              </a:spcAft>
              <a:buClr>
                <a:srgbClr val="FF7900"/>
              </a:buClr>
              <a:buFont typeface="Wingdings" panose="05000000000000000000" pitchFamily="2" charset="2"/>
              <a:buChar char="§"/>
            </a:pPr>
            <a:r>
              <a:rPr lang="fr-FR" sz="1200" dirty="0">
                <a:solidFill>
                  <a:srgbClr val="FFFFFF"/>
                </a:solidFill>
              </a:rPr>
              <a:t>Maîtriser et réduire les impacts sur le réseau</a:t>
            </a:r>
          </a:p>
          <a:p>
            <a:pPr marL="239178" indent="-239178">
              <a:spcAft>
                <a:spcPts val="800"/>
              </a:spcAft>
              <a:buClr>
                <a:srgbClr val="FF7900"/>
              </a:buClr>
              <a:buFont typeface="Wingdings" panose="05000000000000000000" pitchFamily="2" charset="2"/>
              <a:buChar char="§"/>
            </a:pPr>
            <a:r>
              <a:rPr lang="fr-FR" sz="1200" dirty="0">
                <a:solidFill>
                  <a:srgbClr val="FFFFFF"/>
                </a:solidFill>
              </a:rPr>
              <a:t>Intégrer ce service dans le cadre du déploiement des nouveaux postes Windows</a:t>
            </a:r>
          </a:p>
        </p:txBody>
      </p:sp>
      <p:sp>
        <p:nvSpPr>
          <p:cNvPr id="20" name="Rectangle 19">
            <a:extLst>
              <a:ext uri="{FF2B5EF4-FFF2-40B4-BE49-F238E27FC236}">
                <a16:creationId xmlns="" xmlns:a16="http://schemas.microsoft.com/office/drawing/2014/main" id="{755D1D48-FE28-4716-8F20-8C825979FC73}"/>
              </a:ext>
            </a:extLst>
          </p:cNvPr>
          <p:cNvSpPr/>
          <p:nvPr/>
        </p:nvSpPr>
        <p:spPr>
          <a:xfrm>
            <a:off x="6144683" y="3990975"/>
            <a:ext cx="3024991" cy="28670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a:solidFill>
                  <a:schemeClr val="bg1">
                    <a:lumMod val="50000"/>
                  </a:schemeClr>
                </a:solidFill>
              </a:rPr>
              <a:t>Notre solution</a:t>
            </a:r>
          </a:p>
          <a:p>
            <a:pPr marL="239178" indent="-239178">
              <a:spcAft>
                <a:spcPts val="800"/>
              </a:spcAft>
              <a:buClr>
                <a:srgbClr val="000000"/>
              </a:buClr>
              <a:buFont typeface="Wingdings" panose="05000000000000000000" pitchFamily="2" charset="2"/>
              <a:buChar char="§"/>
            </a:pPr>
            <a:r>
              <a:rPr lang="fr-FR" sz="1200" dirty="0">
                <a:solidFill>
                  <a:schemeClr val="bg1">
                    <a:lumMod val="50000"/>
                  </a:schemeClr>
                </a:solidFill>
              </a:rPr>
              <a:t>Une solution de stockage as a Service sans investissement</a:t>
            </a:r>
          </a:p>
          <a:p>
            <a:pPr marL="239178" indent="-239178">
              <a:spcAft>
                <a:spcPts val="800"/>
              </a:spcAft>
              <a:buClr>
                <a:srgbClr val="000000"/>
              </a:buClr>
              <a:buFont typeface="Wingdings" panose="05000000000000000000" pitchFamily="2" charset="2"/>
              <a:buChar char="§"/>
            </a:pPr>
            <a:r>
              <a:rPr lang="fr-FR" sz="1200" dirty="0">
                <a:solidFill>
                  <a:schemeClr val="bg1">
                    <a:lumMod val="50000"/>
                  </a:schemeClr>
                </a:solidFill>
              </a:rPr>
              <a:t>Un prix flexible en fonction du Go sauvegardé, incluant le réseau</a:t>
            </a:r>
          </a:p>
          <a:p>
            <a:pPr marL="239178" indent="-239178">
              <a:spcAft>
                <a:spcPts val="800"/>
              </a:spcAft>
              <a:buClr>
                <a:srgbClr val="000000"/>
              </a:buClr>
              <a:buFont typeface="Wingdings" panose="05000000000000000000" pitchFamily="2" charset="2"/>
              <a:buChar char="§"/>
            </a:pPr>
            <a:r>
              <a:rPr lang="fr-FR" sz="1200" dirty="0">
                <a:solidFill>
                  <a:schemeClr val="bg1">
                    <a:lumMod val="50000"/>
                  </a:schemeClr>
                </a:solidFill>
              </a:rPr>
              <a:t>Des données protégées et hébergées dans les datacenters certifiés et sécurisés d’Orange Business Services</a:t>
            </a:r>
          </a:p>
        </p:txBody>
      </p:sp>
      <p:sp>
        <p:nvSpPr>
          <p:cNvPr id="22" name="Rectangle 21"/>
          <p:cNvSpPr/>
          <p:nvPr/>
        </p:nvSpPr>
        <p:spPr>
          <a:xfrm>
            <a:off x="-4582" y="-11745"/>
            <a:ext cx="6039321" cy="11356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93" tIns="0" rIns="287993" bIns="0" anchor="ctr"/>
          <a:lstStyle/>
          <a:p>
            <a:r>
              <a:rPr lang="fr-FR" altLang="fr-FR" sz="1900" b="1" dirty="0">
                <a:solidFill>
                  <a:schemeClr val="tx1"/>
                </a:solidFill>
                <a:latin typeface="Helvetica" panose="020B0604020202020204" pitchFamily="34" charset="0"/>
                <a:ea typeface="ＭＳ Ｐゴシック" pitchFamily="34" charset="-128"/>
                <a:cs typeface="Helvetica" panose="020B0604020202020204" pitchFamily="34" charset="0"/>
              </a:rPr>
              <a:t>Un groupe de distribution de meubles et d’objets décoratifs</a:t>
            </a:r>
          </a:p>
          <a:p>
            <a:pPr marL="228594" indent="-228594">
              <a:buFont typeface="Wingdings" panose="05000000000000000000" pitchFamily="2" charset="2"/>
              <a:buChar char="§"/>
            </a:pPr>
            <a:r>
              <a:rPr lang="fr-FR" altLang="fr-FR" sz="1500" dirty="0">
                <a:solidFill>
                  <a:schemeClr val="tx1"/>
                </a:solidFill>
                <a:latin typeface="Helvetica" panose="020B0604020202020204" pitchFamily="34" charset="0"/>
                <a:ea typeface="ＭＳ Ｐゴシック" pitchFamily="34" charset="-128"/>
                <a:cs typeface="Helvetica" panose="020B0604020202020204" pitchFamily="34" charset="0"/>
              </a:rPr>
              <a:t>3 500 collaborateurs </a:t>
            </a:r>
          </a:p>
          <a:p>
            <a:pPr marL="228594" indent="-228594">
              <a:buFont typeface="Wingdings" panose="05000000000000000000" pitchFamily="2" charset="2"/>
              <a:buChar char="§"/>
            </a:pPr>
            <a:r>
              <a:rPr lang="fr-FR" altLang="fr-FR" sz="1500" dirty="0">
                <a:solidFill>
                  <a:schemeClr val="tx1"/>
                </a:solidFill>
                <a:latin typeface="Helvetica" panose="020B0604020202020204" pitchFamily="34" charset="0"/>
                <a:ea typeface="ＭＳ Ｐゴシック" pitchFamily="34" charset="-128"/>
                <a:cs typeface="Helvetica" panose="020B0604020202020204" pitchFamily="34" charset="0"/>
              </a:rPr>
              <a:t>262 magasins en </a:t>
            </a:r>
            <a:r>
              <a:rPr lang="fr-FR" altLang="fr-FR" sz="1500" dirty="0" err="1">
                <a:solidFill>
                  <a:schemeClr val="tx1"/>
                </a:solidFill>
                <a:latin typeface="Helvetica" panose="020B0604020202020204" pitchFamily="34" charset="0"/>
                <a:ea typeface="ＭＳ Ｐゴシック" pitchFamily="34" charset="-128"/>
                <a:cs typeface="Helvetica" panose="020B0604020202020204" pitchFamily="34" charset="0"/>
              </a:rPr>
              <a:t>europe</a:t>
            </a:r>
            <a:r>
              <a:rPr lang="fr-FR" altLang="fr-FR" sz="1500" dirty="0">
                <a:solidFill>
                  <a:schemeClr val="tx1"/>
                </a:solidFill>
                <a:latin typeface="Helvetica" panose="020B0604020202020204" pitchFamily="34" charset="0"/>
                <a:ea typeface="ＭＳ Ｐゴシック" pitchFamily="34" charset="-128"/>
                <a:cs typeface="Helvetica" panose="020B0604020202020204" pitchFamily="34" charset="0"/>
              </a:rPr>
              <a:t> pour un CA annuel de 910 m€</a:t>
            </a:r>
          </a:p>
        </p:txBody>
      </p:sp>
      <p:pic>
        <p:nvPicPr>
          <p:cNvPr id="26" name="Picture 2" descr="http://orange-brand-live-s3bucketdrupallandingpageauto-e44uwun95v6o.s3.amazonaws.com/1/9/a/2cd06acff19dedb4d35bf5b051148/GettyImages-159614571.jpg"/>
          <p:cNvPicPr>
            <a:picLocks noChangeAspect="1" noChangeArrowheads="1"/>
          </p:cNvPicPr>
          <p:nvPr/>
        </p:nvPicPr>
        <p:blipFill rotWithShape="1">
          <a:blip r:embed="rId4">
            <a:extLst>
              <a:ext uri="{28A0092B-C50C-407E-A947-70E740481C1C}">
                <a14:useLocalDpi xmlns:a14="http://schemas.microsoft.com/office/drawing/2010/main" val="0"/>
              </a:ext>
            </a:extLst>
          </a:blip>
          <a:srcRect l="2284" t="5086" r="67333" b="48802"/>
          <a:stretch/>
        </p:blipFill>
        <p:spPr bwMode="auto">
          <a:xfrm>
            <a:off x="6144683" y="1123948"/>
            <a:ext cx="3024991" cy="286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B2B"/>
          <p:cNvPicPr>
            <a:picLocks noChangeAspect="1" noChangeArrowheads="1"/>
          </p:cNvPicPr>
          <p:nvPr/>
        </p:nvPicPr>
        <p:blipFill rotWithShape="1">
          <a:blip r:embed="rId5">
            <a:extLst>
              <a:ext uri="{28A0092B-C50C-407E-A947-70E740481C1C}">
                <a14:useLocalDpi xmlns:a14="http://schemas.microsoft.com/office/drawing/2010/main" val="0"/>
              </a:ext>
            </a:extLst>
          </a:blip>
          <a:srcRect l="41916" r="6755"/>
          <a:stretch/>
        </p:blipFill>
        <p:spPr bwMode="auto">
          <a:xfrm>
            <a:off x="1" y="1123948"/>
            <a:ext cx="3024991" cy="28670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1056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JLFQ1937\Desktop\PHOTOS B TO B\U300675_lar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23" t="103" r="2705" b="-103"/>
          <a:stretch/>
        </p:blipFill>
        <p:spPr bwMode="auto">
          <a:xfrm>
            <a:off x="6142044" y="1138146"/>
            <a:ext cx="3439064" cy="286728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xmlns="" id="{7AAF5905-895E-4FDC-9E5C-4107A4F9F021}"/>
              </a:ext>
            </a:extLst>
          </p:cNvPr>
          <p:cNvSpPr/>
          <p:nvPr/>
        </p:nvSpPr>
        <p:spPr>
          <a:xfrm>
            <a:off x="9169674" y="3990973"/>
            <a:ext cx="3024991" cy="2867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err="1" smtClean="0">
                <a:solidFill>
                  <a:srgbClr val="FFFFFF"/>
                </a:solidFill>
                <a:latin typeface="+mj-lt"/>
              </a:rPr>
              <a:t>Bénéfices</a:t>
            </a:r>
            <a:endParaRPr lang="en-GB" dirty="0">
              <a:solidFill>
                <a:srgbClr val="FFFFFF"/>
              </a:solidFill>
              <a:latin typeface="+mj-lt"/>
            </a:endParaRPr>
          </a:p>
          <a:p>
            <a:pPr marL="239178" indent="-239178" defTabSz="1219170">
              <a:spcAft>
                <a:spcPts val="800"/>
              </a:spcAft>
              <a:buClr>
                <a:srgbClr val="FFFFFF"/>
              </a:buClr>
              <a:buFont typeface="Wingdings" panose="05000000000000000000" pitchFamily="2" charset="2"/>
              <a:buChar char="§"/>
            </a:pPr>
            <a:r>
              <a:rPr lang="fr-FR" sz="1100" dirty="0">
                <a:solidFill>
                  <a:schemeClr val="bg1"/>
                </a:solidFill>
                <a:latin typeface="+mj-lt"/>
              </a:rPr>
              <a:t>100% de réponses aux besoins fonctionnels</a:t>
            </a:r>
          </a:p>
          <a:p>
            <a:pPr marL="239178" indent="-239178" defTabSz="1219170">
              <a:spcAft>
                <a:spcPts val="800"/>
              </a:spcAft>
              <a:buClr>
                <a:srgbClr val="FFFFFF"/>
              </a:buClr>
              <a:buFont typeface="Wingdings" panose="05000000000000000000" pitchFamily="2" charset="2"/>
              <a:buChar char="§"/>
            </a:pPr>
            <a:r>
              <a:rPr lang="fr-FR" sz="1100" dirty="0">
                <a:solidFill>
                  <a:schemeClr val="bg1"/>
                </a:solidFill>
                <a:latin typeface="+mj-lt"/>
              </a:rPr>
              <a:t>Budget maitrisé</a:t>
            </a:r>
          </a:p>
          <a:p>
            <a:pPr marL="239178" indent="-239178" defTabSz="1219170">
              <a:spcAft>
                <a:spcPts val="800"/>
              </a:spcAft>
              <a:buClr>
                <a:srgbClr val="FFFFFF"/>
              </a:buClr>
              <a:buFont typeface="Wingdings" panose="05000000000000000000" pitchFamily="2" charset="2"/>
              <a:buChar char="§"/>
            </a:pPr>
            <a:r>
              <a:rPr lang="fr-FR" sz="1100" dirty="0">
                <a:solidFill>
                  <a:schemeClr val="bg1"/>
                </a:solidFill>
                <a:latin typeface="+mj-lt"/>
              </a:rPr>
              <a:t>Diminution de 50% des coûts d’infrastructures et d’exploitation</a:t>
            </a:r>
          </a:p>
          <a:p>
            <a:pPr marL="239178" indent="-239178" defTabSz="1219170">
              <a:spcAft>
                <a:spcPts val="800"/>
              </a:spcAft>
              <a:buClr>
                <a:srgbClr val="FFFFFF"/>
              </a:buClr>
              <a:buFont typeface="Wingdings" panose="05000000000000000000" pitchFamily="2" charset="2"/>
              <a:buChar char="§"/>
            </a:pPr>
            <a:r>
              <a:rPr lang="fr-FR" sz="1100" dirty="0">
                <a:solidFill>
                  <a:schemeClr val="bg1"/>
                </a:solidFill>
                <a:latin typeface="+mj-lt"/>
              </a:rPr>
              <a:t>Rapidité accrue dans le traitement des OT</a:t>
            </a:r>
          </a:p>
          <a:p>
            <a:pPr marL="239178" indent="-239178" defTabSz="1219170">
              <a:spcAft>
                <a:spcPts val="800"/>
              </a:spcAft>
              <a:buClr>
                <a:srgbClr val="FFFFFF"/>
              </a:buClr>
              <a:buFont typeface="Wingdings" panose="05000000000000000000" pitchFamily="2" charset="2"/>
              <a:buChar char="§"/>
            </a:pPr>
            <a:r>
              <a:rPr lang="fr-FR" sz="1100" dirty="0">
                <a:solidFill>
                  <a:schemeClr val="bg1"/>
                </a:solidFill>
                <a:latin typeface="+mj-lt"/>
              </a:rPr>
              <a:t>Satisfaction des clients et des fournisseurs en forte hausse</a:t>
            </a:r>
          </a:p>
          <a:p>
            <a:pPr>
              <a:spcAft>
                <a:spcPts val="800"/>
              </a:spcAft>
              <a:buClr>
                <a:srgbClr val="FF7900"/>
              </a:buClr>
            </a:pPr>
            <a:endParaRPr lang="fr-FR" sz="1100" dirty="0">
              <a:solidFill>
                <a:srgbClr val="FFFFFF"/>
              </a:solidFill>
              <a:latin typeface="+mj-lt"/>
            </a:endParaRPr>
          </a:p>
        </p:txBody>
      </p:sp>
      <p:sp>
        <p:nvSpPr>
          <p:cNvPr id="22" name="Rectangle 21">
            <a:extLst>
              <a:ext uri="{FF2B5EF4-FFF2-40B4-BE49-F238E27FC236}">
                <a16:creationId xmlns:a16="http://schemas.microsoft.com/office/drawing/2014/main" xmlns="" id="{2CAFFF3F-6B9B-42E9-BF43-59879772E72C}"/>
              </a:ext>
            </a:extLst>
          </p:cNvPr>
          <p:cNvSpPr/>
          <p:nvPr/>
        </p:nvSpPr>
        <p:spPr>
          <a:xfrm>
            <a:off x="9167009" y="1123949"/>
            <a:ext cx="3024991" cy="2867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err="1" smtClean="0">
                <a:solidFill>
                  <a:srgbClr val="FFFFFF"/>
                </a:solidFill>
                <a:latin typeface="+mj-lt"/>
              </a:rPr>
              <a:t>Enjeux</a:t>
            </a:r>
            <a:endParaRPr lang="en-GB" dirty="0">
              <a:solidFill>
                <a:srgbClr val="FFFFFF"/>
              </a:solidFill>
              <a:latin typeface="+mj-lt"/>
            </a:endParaRPr>
          </a:p>
          <a:p>
            <a:pPr defTabSz="1219170">
              <a:spcAft>
                <a:spcPts val="800"/>
              </a:spcAft>
              <a:buClr>
                <a:srgbClr val="FFFFFF"/>
              </a:buClr>
            </a:pPr>
            <a:r>
              <a:rPr lang="fr-FR" sz="1100" dirty="0">
                <a:solidFill>
                  <a:schemeClr val="bg1"/>
                </a:solidFill>
                <a:latin typeface="+mj-lt"/>
              </a:rPr>
              <a:t>Améliorer la productivité avec</a:t>
            </a:r>
          </a:p>
          <a:p>
            <a:pPr marL="228594" indent="-228594" defTabSz="1219170">
              <a:spcAft>
                <a:spcPts val="800"/>
              </a:spcAft>
              <a:buClr>
                <a:srgbClr val="FFFFFF"/>
              </a:buClr>
              <a:buFont typeface="Wingdings" panose="05000000000000000000" pitchFamily="2" charset="2"/>
              <a:buChar char="§"/>
            </a:pPr>
            <a:r>
              <a:rPr lang="fr-FR" sz="1100" dirty="0">
                <a:solidFill>
                  <a:schemeClr val="bg1"/>
                </a:solidFill>
                <a:latin typeface="+mj-lt"/>
              </a:rPr>
              <a:t>La modernisation de son SI</a:t>
            </a:r>
          </a:p>
          <a:p>
            <a:pPr marL="228594" indent="-228594" defTabSz="1219170">
              <a:spcAft>
                <a:spcPts val="800"/>
              </a:spcAft>
              <a:buClr>
                <a:srgbClr val="FFFFFF"/>
              </a:buClr>
              <a:buFont typeface="Wingdings" panose="05000000000000000000" pitchFamily="2" charset="2"/>
              <a:buChar char="§"/>
            </a:pPr>
            <a:r>
              <a:rPr lang="fr-FR" sz="1100" dirty="0">
                <a:solidFill>
                  <a:schemeClr val="bg1"/>
                </a:solidFill>
                <a:latin typeface="+mj-lt"/>
              </a:rPr>
              <a:t>La rationalisation de ses processus de gestion </a:t>
            </a:r>
          </a:p>
          <a:p>
            <a:pPr marL="239178" indent="-239178" defTabSz="1219170">
              <a:spcAft>
                <a:spcPts val="800"/>
              </a:spcAft>
              <a:buClr>
                <a:srgbClr val="FFFFFF"/>
              </a:buClr>
              <a:buFont typeface="Wingdings" panose="05000000000000000000" pitchFamily="2" charset="2"/>
              <a:buChar char="§"/>
            </a:pPr>
            <a:endParaRPr lang="fr-FR" sz="1200" dirty="0">
              <a:solidFill>
                <a:schemeClr val="bg1"/>
              </a:solidFill>
              <a:latin typeface="+mj-lt"/>
            </a:endParaRPr>
          </a:p>
          <a:p>
            <a:pPr marL="239178" indent="-239178" defTabSz="1219170">
              <a:spcAft>
                <a:spcPts val="800"/>
              </a:spcAft>
              <a:buClr>
                <a:srgbClr val="FFFFFF"/>
              </a:buClr>
              <a:buFont typeface="Wingdings" panose="05000000000000000000" pitchFamily="2" charset="2"/>
              <a:buChar char="§"/>
            </a:pPr>
            <a:endParaRPr lang="fr-FR" sz="1200" dirty="0">
              <a:solidFill>
                <a:schemeClr val="bg1"/>
              </a:solidFill>
              <a:latin typeface="+mj-lt"/>
            </a:endParaRPr>
          </a:p>
        </p:txBody>
      </p:sp>
      <p:sp>
        <p:nvSpPr>
          <p:cNvPr id="23" name="Rectangle 22">
            <a:extLst>
              <a:ext uri="{FF2B5EF4-FFF2-40B4-BE49-F238E27FC236}">
                <a16:creationId xmlns:a16="http://schemas.microsoft.com/office/drawing/2014/main" xmlns="" id="{755D1D48-FE28-4716-8F20-8C825979FC73}"/>
              </a:ext>
            </a:extLst>
          </p:cNvPr>
          <p:cNvSpPr/>
          <p:nvPr/>
        </p:nvSpPr>
        <p:spPr>
          <a:xfrm>
            <a:off x="6144683" y="3990975"/>
            <a:ext cx="3024991" cy="28670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a:solidFill>
                  <a:schemeClr val="tx1">
                    <a:lumMod val="50000"/>
                    <a:lumOff val="50000"/>
                  </a:schemeClr>
                </a:solidFill>
                <a:latin typeface="+mj-lt"/>
              </a:rPr>
              <a:t>Notre solution</a:t>
            </a:r>
          </a:p>
          <a:p>
            <a:pPr marL="228594" indent="-228594" defTabSz="1219170">
              <a:spcAft>
                <a:spcPts val="800"/>
              </a:spcAft>
              <a:buClr>
                <a:srgbClr val="FFFFFF"/>
              </a:buClr>
              <a:buFont typeface="Wingdings" panose="05000000000000000000" pitchFamily="2" charset="2"/>
              <a:buChar char="§"/>
            </a:pPr>
            <a:r>
              <a:rPr lang="fr-FR" sz="1100" dirty="0">
                <a:solidFill>
                  <a:schemeClr val="tx1">
                    <a:lumMod val="50000"/>
                    <a:lumOff val="50000"/>
                  </a:schemeClr>
                </a:solidFill>
              </a:rPr>
              <a:t>Audit &amp; cartographie du SI</a:t>
            </a:r>
          </a:p>
          <a:p>
            <a:pPr marL="228594" indent="-228594">
              <a:spcAft>
                <a:spcPts val="800"/>
              </a:spcAft>
              <a:buClr>
                <a:srgbClr val="FFFFFF"/>
              </a:buClr>
              <a:buFont typeface="Wingdings" panose="05000000000000000000" pitchFamily="2" charset="2"/>
              <a:buChar char="§"/>
            </a:pPr>
            <a:r>
              <a:rPr lang="fr-FR" sz="1100" dirty="0">
                <a:solidFill>
                  <a:schemeClr val="tx1">
                    <a:lumMod val="50000"/>
                    <a:lumOff val="50000"/>
                  </a:schemeClr>
                </a:solidFill>
              </a:rPr>
              <a:t>Migration du SI sur une Infrastructures cloud hébergée, sécurisée et managée par Orange (OS et Middleware)</a:t>
            </a:r>
          </a:p>
          <a:p>
            <a:pPr marL="228594" indent="-228594" defTabSz="1219170">
              <a:spcAft>
                <a:spcPts val="800"/>
              </a:spcAft>
              <a:buClr>
                <a:srgbClr val="FFFFFF"/>
              </a:buClr>
              <a:buFont typeface="Wingdings" panose="05000000000000000000" pitchFamily="2" charset="2"/>
              <a:buChar char="§"/>
            </a:pPr>
            <a:r>
              <a:rPr lang="fr-FR" sz="1100" dirty="0">
                <a:solidFill>
                  <a:schemeClr val="tx1">
                    <a:lumMod val="50000"/>
                    <a:lumOff val="50000"/>
                  </a:schemeClr>
                </a:solidFill>
              </a:rPr>
              <a:t>Dev et fourniture en mode SaaS de nouvelles applications métiers (Cloud Native Applications)</a:t>
            </a:r>
          </a:p>
          <a:p>
            <a:pPr marL="228594" indent="-228594" defTabSz="1219170">
              <a:spcAft>
                <a:spcPts val="800"/>
              </a:spcAft>
              <a:buClr>
                <a:srgbClr val="FFFFFF"/>
              </a:buClr>
              <a:buFont typeface="Wingdings" panose="05000000000000000000" pitchFamily="2" charset="2"/>
              <a:buChar char="§"/>
            </a:pPr>
            <a:r>
              <a:rPr lang="fr-FR" sz="1100" dirty="0">
                <a:solidFill>
                  <a:schemeClr val="tx1">
                    <a:lumMod val="50000"/>
                    <a:lumOff val="50000"/>
                  </a:schemeClr>
                </a:solidFill>
              </a:rPr>
              <a:t>Service client sur toute la solution  (connectivité, maintenance applicative…)</a:t>
            </a:r>
          </a:p>
        </p:txBody>
      </p:sp>
      <p:sp>
        <p:nvSpPr>
          <p:cNvPr id="24" name="Rectangle 23"/>
          <p:cNvSpPr/>
          <p:nvPr/>
        </p:nvSpPr>
        <p:spPr>
          <a:xfrm>
            <a:off x="6142045" y="-1"/>
            <a:ext cx="6052620" cy="11490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93" tIns="0" rIns="287993" bIns="0" anchor="ctr"/>
          <a:lstStyle/>
          <a:p>
            <a:r>
              <a:rPr lang="fr-FR" altLang="fr-FR" sz="1600" b="1" dirty="0">
                <a:solidFill>
                  <a:schemeClr val="tx1"/>
                </a:solidFill>
                <a:latin typeface="Helvetica" panose="020B0604020202020204" pitchFamily="34" charset="0"/>
                <a:ea typeface="ＭＳ Ｐゴシック" pitchFamily="34" charset="-128"/>
                <a:cs typeface="Helvetica" panose="020B0604020202020204" pitchFamily="34" charset="0"/>
              </a:rPr>
              <a:t>Un groupe spécialisé dans l’installation et la maintenance d’infrastructures énergétiques et télécom</a:t>
            </a:r>
          </a:p>
          <a:p>
            <a:pPr marL="228594" indent="-228594">
              <a:buFont typeface="Wingdings" panose="05000000000000000000" pitchFamily="2" charset="2"/>
              <a:buChar char="§"/>
            </a:pPr>
            <a:r>
              <a:rPr lang="fr-FR" altLang="fr-FR" sz="1500" dirty="0">
                <a:solidFill>
                  <a:schemeClr val="tx1"/>
                </a:solidFill>
                <a:latin typeface="Helvetica" panose="020B0604020202020204" pitchFamily="34" charset="0"/>
                <a:ea typeface="ＭＳ Ｐゴシック" pitchFamily="34" charset="-128"/>
                <a:cs typeface="Helvetica" panose="020B0604020202020204" pitchFamily="34" charset="0"/>
              </a:rPr>
              <a:t>4500 techniciens</a:t>
            </a:r>
          </a:p>
          <a:p>
            <a:pPr marL="228594" indent="-228594">
              <a:buFont typeface="Wingdings" panose="05000000000000000000" pitchFamily="2" charset="2"/>
              <a:buChar char="§"/>
            </a:pPr>
            <a:r>
              <a:rPr lang="fr-FR" altLang="fr-FR" sz="1500" dirty="0">
                <a:solidFill>
                  <a:schemeClr val="tx1"/>
                </a:solidFill>
                <a:latin typeface="Helvetica" panose="020B0604020202020204" pitchFamily="34" charset="0"/>
                <a:ea typeface="ＭＳ Ｐゴシック" pitchFamily="34" charset="-128"/>
                <a:cs typeface="Helvetica" panose="020B0604020202020204" pitchFamily="34" charset="0"/>
              </a:rPr>
              <a:t>300 m€ de CA annuel</a:t>
            </a:r>
          </a:p>
        </p:txBody>
      </p:sp>
      <p:sp>
        <p:nvSpPr>
          <p:cNvPr id="13" name="Rectangle 12">
            <a:extLst>
              <a:ext uri="{FF2B5EF4-FFF2-40B4-BE49-F238E27FC236}">
                <a16:creationId xmlns="" xmlns:a16="http://schemas.microsoft.com/office/drawing/2014/main" id="{7AAF5905-895E-4FDC-9E5C-4107A4F9F021}"/>
              </a:ext>
            </a:extLst>
          </p:cNvPr>
          <p:cNvSpPr/>
          <p:nvPr/>
        </p:nvSpPr>
        <p:spPr>
          <a:xfrm>
            <a:off x="3022326" y="3990977"/>
            <a:ext cx="3024991" cy="2867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smtClean="0">
                <a:solidFill>
                  <a:srgbClr val="FFFFFF"/>
                </a:solidFill>
              </a:rPr>
              <a:t>Bénéfices</a:t>
            </a:r>
            <a:endParaRPr lang="en-GB" dirty="0">
              <a:solidFill>
                <a:srgbClr val="FFFFFF"/>
              </a:solidFill>
            </a:endParaRPr>
          </a:p>
          <a:p>
            <a:pPr marL="239178" indent="-239178">
              <a:spcAft>
                <a:spcPts val="800"/>
              </a:spcAft>
              <a:buClr>
                <a:srgbClr val="FF7900"/>
              </a:buClr>
              <a:buFont typeface="Wingdings" panose="05000000000000000000" pitchFamily="2" charset="2"/>
              <a:buChar char="§"/>
            </a:pPr>
            <a:r>
              <a:rPr lang="fr-FR" sz="1100" dirty="0">
                <a:solidFill>
                  <a:srgbClr val="FFFFFF"/>
                </a:solidFill>
              </a:rPr>
              <a:t>Une stratégie cloud définie</a:t>
            </a:r>
          </a:p>
          <a:p>
            <a:pPr marL="239178" indent="-239178">
              <a:spcAft>
                <a:spcPts val="800"/>
              </a:spcAft>
              <a:buClr>
                <a:srgbClr val="FF7900"/>
              </a:buClr>
              <a:buFont typeface="Wingdings" panose="05000000000000000000" pitchFamily="2" charset="2"/>
              <a:buChar char="§"/>
            </a:pPr>
            <a:r>
              <a:rPr lang="fr-FR" sz="1100" dirty="0">
                <a:solidFill>
                  <a:srgbClr val="FFFFFF"/>
                </a:solidFill>
              </a:rPr>
              <a:t>Un plan de migration ouvert vers différents modèles de cloud suivant les usages</a:t>
            </a:r>
          </a:p>
          <a:p>
            <a:pPr marL="239178" indent="-239178">
              <a:spcAft>
                <a:spcPts val="800"/>
              </a:spcAft>
              <a:buClr>
                <a:srgbClr val="FF7900"/>
              </a:buClr>
              <a:buFont typeface="Wingdings" panose="05000000000000000000" pitchFamily="2" charset="2"/>
              <a:buChar char="§"/>
            </a:pPr>
            <a:r>
              <a:rPr lang="fr-FR" sz="1100" dirty="0">
                <a:solidFill>
                  <a:srgbClr val="FFFFFF"/>
                </a:solidFill>
              </a:rPr>
              <a:t>L’utilisation du cloud comme un levier de transformation digitale</a:t>
            </a:r>
          </a:p>
          <a:p>
            <a:pPr marL="239178" indent="-239178">
              <a:spcAft>
                <a:spcPts val="800"/>
              </a:spcAft>
              <a:buClr>
                <a:srgbClr val="FF7900"/>
              </a:buClr>
              <a:buFont typeface="Wingdings" panose="05000000000000000000" pitchFamily="2" charset="2"/>
              <a:buChar char="§"/>
            </a:pPr>
            <a:endParaRPr lang="fr-FR" sz="1200" dirty="0">
              <a:solidFill>
                <a:srgbClr val="FFFFFF"/>
              </a:solidFill>
            </a:endParaRPr>
          </a:p>
        </p:txBody>
      </p:sp>
      <p:sp>
        <p:nvSpPr>
          <p:cNvPr id="16" name="Rectangle 15">
            <a:extLst>
              <a:ext uri="{FF2B5EF4-FFF2-40B4-BE49-F238E27FC236}">
                <a16:creationId xmlns="" xmlns:a16="http://schemas.microsoft.com/office/drawing/2014/main" id="{2CAFFF3F-6B9B-42E9-BF43-59879772E72C}"/>
              </a:ext>
            </a:extLst>
          </p:cNvPr>
          <p:cNvSpPr/>
          <p:nvPr/>
        </p:nvSpPr>
        <p:spPr>
          <a:xfrm>
            <a:off x="3022326" y="1123950"/>
            <a:ext cx="3012412" cy="2867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err="1" smtClean="0">
                <a:solidFill>
                  <a:srgbClr val="FFFFFF"/>
                </a:solidFill>
              </a:rPr>
              <a:t>Enjeux</a:t>
            </a:r>
            <a:endParaRPr lang="en-GB" dirty="0">
              <a:solidFill>
                <a:srgbClr val="FFFFFF"/>
              </a:solidFill>
            </a:endParaRPr>
          </a:p>
          <a:p>
            <a:pPr marL="239178" indent="-239178">
              <a:spcAft>
                <a:spcPts val="800"/>
              </a:spcAft>
              <a:buClr>
                <a:srgbClr val="FF7900"/>
              </a:buClr>
              <a:buFont typeface="Wingdings" panose="05000000000000000000" pitchFamily="2" charset="2"/>
              <a:buChar char="§"/>
            </a:pPr>
            <a:endParaRPr lang="fr-FR" sz="1200" dirty="0">
              <a:solidFill>
                <a:srgbClr val="FFFFFF"/>
              </a:solidFill>
            </a:endParaRPr>
          </a:p>
          <a:p>
            <a:pPr marL="239178" indent="-239178">
              <a:spcAft>
                <a:spcPts val="800"/>
              </a:spcAft>
              <a:buClr>
                <a:srgbClr val="FF7900"/>
              </a:buClr>
              <a:buFont typeface="Wingdings" panose="05000000000000000000" pitchFamily="2" charset="2"/>
              <a:buChar char="§"/>
            </a:pPr>
            <a:r>
              <a:rPr lang="fr-FR" sz="1100" dirty="0">
                <a:solidFill>
                  <a:srgbClr val="FFFFFF"/>
                </a:solidFill>
              </a:rPr>
              <a:t>Réduire les coûts de ses infrastructures</a:t>
            </a:r>
          </a:p>
          <a:p>
            <a:pPr marL="239178" indent="-239178">
              <a:spcAft>
                <a:spcPts val="800"/>
              </a:spcAft>
              <a:buClr>
                <a:srgbClr val="FF7900"/>
              </a:buClr>
              <a:buFont typeface="Wingdings" panose="05000000000000000000" pitchFamily="2" charset="2"/>
              <a:buChar char="§"/>
            </a:pPr>
            <a:r>
              <a:rPr lang="fr-FR" sz="1100" dirty="0">
                <a:solidFill>
                  <a:srgbClr val="FFFFFF"/>
                </a:solidFill>
              </a:rPr>
              <a:t>Gagner en agilité et accélérer les évolutions applicatives</a:t>
            </a:r>
          </a:p>
          <a:p>
            <a:pPr marL="239178" indent="-239178">
              <a:spcAft>
                <a:spcPts val="800"/>
              </a:spcAft>
              <a:buClr>
                <a:srgbClr val="FF7900"/>
              </a:buClr>
              <a:buFont typeface="Wingdings" panose="05000000000000000000" pitchFamily="2" charset="2"/>
              <a:buChar char="§"/>
            </a:pPr>
            <a:r>
              <a:rPr lang="fr-FR" sz="1100" dirty="0">
                <a:solidFill>
                  <a:srgbClr val="FFFFFF"/>
                </a:solidFill>
              </a:rPr>
              <a:t>Migrer dans le cloud un parc de 700 applications</a:t>
            </a:r>
          </a:p>
        </p:txBody>
      </p:sp>
      <p:sp>
        <p:nvSpPr>
          <p:cNvPr id="20" name="Rectangle 19">
            <a:extLst>
              <a:ext uri="{FF2B5EF4-FFF2-40B4-BE49-F238E27FC236}">
                <a16:creationId xmlns="" xmlns:a16="http://schemas.microsoft.com/office/drawing/2014/main" id="{755D1D48-FE28-4716-8F20-8C825979FC73}"/>
              </a:ext>
            </a:extLst>
          </p:cNvPr>
          <p:cNvSpPr/>
          <p:nvPr/>
        </p:nvSpPr>
        <p:spPr>
          <a:xfrm>
            <a:off x="1" y="3990977"/>
            <a:ext cx="3024991" cy="28670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39994" tIns="143996" rIns="239994" bIns="143996" rtlCol="0" anchor="t"/>
          <a:lstStyle/>
          <a:p>
            <a:pPr>
              <a:spcAft>
                <a:spcPts val="800"/>
              </a:spcAft>
            </a:pPr>
            <a:r>
              <a:rPr lang="en-GB" dirty="0">
                <a:solidFill>
                  <a:schemeClr val="tx1">
                    <a:lumMod val="50000"/>
                    <a:lumOff val="50000"/>
                  </a:schemeClr>
                </a:solidFill>
              </a:rPr>
              <a:t>Notre solution</a:t>
            </a:r>
          </a:p>
          <a:p>
            <a:pPr marL="239178" indent="-239178">
              <a:spcAft>
                <a:spcPts val="800"/>
              </a:spcAft>
              <a:buClr>
                <a:srgbClr val="000000"/>
              </a:buClr>
              <a:buFont typeface="Wingdings" panose="05000000000000000000" pitchFamily="2" charset="2"/>
              <a:buChar char="§"/>
            </a:pPr>
            <a:r>
              <a:rPr lang="fr-FR" sz="1100" dirty="0">
                <a:solidFill>
                  <a:schemeClr val="tx1">
                    <a:lumMod val="50000"/>
                    <a:lumOff val="50000"/>
                  </a:schemeClr>
                </a:solidFill>
              </a:rPr>
              <a:t>Prestation de conseil « Cloud </a:t>
            </a:r>
            <a:r>
              <a:rPr lang="fr-FR" sz="1100" dirty="0" err="1">
                <a:solidFill>
                  <a:schemeClr val="tx1">
                    <a:lumMod val="50000"/>
                    <a:lumOff val="50000"/>
                  </a:schemeClr>
                </a:solidFill>
              </a:rPr>
              <a:t>Readiness</a:t>
            </a:r>
            <a:r>
              <a:rPr lang="fr-FR" sz="1100" dirty="0">
                <a:solidFill>
                  <a:schemeClr val="tx1">
                    <a:lumMod val="50000"/>
                    <a:lumOff val="50000"/>
                  </a:schemeClr>
                </a:solidFill>
              </a:rPr>
              <a:t> Assessment »</a:t>
            </a:r>
          </a:p>
          <a:p>
            <a:pPr marL="239178" indent="-239178">
              <a:spcAft>
                <a:spcPts val="800"/>
              </a:spcAft>
              <a:buClr>
                <a:srgbClr val="000000"/>
              </a:buClr>
              <a:buFont typeface="Wingdings" panose="05000000000000000000" pitchFamily="2" charset="2"/>
              <a:buChar char="§"/>
            </a:pPr>
            <a:r>
              <a:rPr lang="fr-FR" sz="1100" dirty="0">
                <a:solidFill>
                  <a:schemeClr val="tx1">
                    <a:lumMod val="50000"/>
                    <a:lumOff val="50000"/>
                  </a:schemeClr>
                </a:solidFill>
              </a:rPr>
              <a:t>Analyse de l’éligibilité des applications aux différentes formes de cloud, suivant les critères techniques</a:t>
            </a:r>
          </a:p>
          <a:p>
            <a:pPr marL="239178" indent="-239178">
              <a:spcAft>
                <a:spcPts val="800"/>
              </a:spcAft>
              <a:buClr>
                <a:srgbClr val="000000"/>
              </a:buClr>
              <a:buFont typeface="Wingdings" panose="05000000000000000000" pitchFamily="2" charset="2"/>
              <a:buChar char="§"/>
            </a:pPr>
            <a:r>
              <a:rPr lang="fr-FR" sz="1100" dirty="0">
                <a:solidFill>
                  <a:schemeClr val="tx1">
                    <a:lumMod val="50000"/>
                    <a:lumOff val="50000"/>
                  </a:schemeClr>
                </a:solidFill>
              </a:rPr>
              <a:t>Recommandation de transition vers le Cloud Public</a:t>
            </a:r>
          </a:p>
        </p:txBody>
      </p:sp>
      <p:pic>
        <p:nvPicPr>
          <p:cNvPr id="21" name="Picture 2" descr="https://www.csca.fr/images/resized/cache/d2d197e85a2d668642d2512ad9aa7328_w767.jpg"/>
          <p:cNvPicPr>
            <a:picLocks noChangeAspect="1" noChangeArrowheads="1"/>
          </p:cNvPicPr>
          <p:nvPr/>
        </p:nvPicPr>
        <p:blipFill rotWithShape="1">
          <a:blip r:embed="rId5">
            <a:extLst>
              <a:ext uri="{28A0092B-C50C-407E-A947-70E740481C1C}">
                <a14:useLocalDpi xmlns:a14="http://schemas.microsoft.com/office/drawing/2010/main" val="0"/>
              </a:ext>
            </a:extLst>
          </a:blip>
          <a:srcRect l="22440" r="25986"/>
          <a:stretch/>
        </p:blipFill>
        <p:spPr bwMode="auto">
          <a:xfrm>
            <a:off x="-1148" y="1205232"/>
            <a:ext cx="3026139" cy="278574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4583" y="-1"/>
            <a:ext cx="6039321" cy="119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87993" tIns="0" rIns="287993" bIns="0" anchor="ctr"/>
          <a:lstStyle/>
          <a:p>
            <a:r>
              <a:rPr lang="fr-FR" altLang="fr-FR" sz="1900" b="1" dirty="0">
                <a:solidFill>
                  <a:schemeClr val="tx1"/>
                </a:solidFill>
                <a:latin typeface="Helvetica" panose="020B0604020202020204" pitchFamily="34" charset="0"/>
                <a:ea typeface="ＭＳ Ｐゴシック" pitchFamily="34" charset="-128"/>
                <a:cs typeface="Helvetica" panose="020B0604020202020204" pitchFamily="34" charset="0"/>
              </a:rPr>
              <a:t>Un groupe de protection sociale</a:t>
            </a:r>
          </a:p>
          <a:p>
            <a:pPr marL="228594" indent="-228594">
              <a:buFont typeface="Wingdings" panose="05000000000000000000" pitchFamily="2" charset="2"/>
              <a:buChar char="§"/>
            </a:pPr>
            <a:r>
              <a:rPr lang="fr-FR" altLang="fr-FR" sz="1500" dirty="0">
                <a:solidFill>
                  <a:schemeClr val="tx1"/>
                </a:solidFill>
                <a:latin typeface="Helvetica" panose="020B0604020202020204" pitchFamily="34" charset="0"/>
                <a:ea typeface="ＭＳ Ｐゴシック" pitchFamily="34" charset="-128"/>
                <a:cs typeface="Helvetica" panose="020B0604020202020204" pitchFamily="34" charset="0"/>
              </a:rPr>
              <a:t>11 000 collaborateurs en France</a:t>
            </a:r>
          </a:p>
          <a:p>
            <a:pPr marL="228594" indent="-228594">
              <a:buFont typeface="Wingdings" panose="05000000000000000000" pitchFamily="2" charset="2"/>
              <a:buChar char="§"/>
            </a:pPr>
            <a:r>
              <a:rPr lang="fr-FR" altLang="fr-FR" sz="1500" dirty="0">
                <a:solidFill>
                  <a:schemeClr val="tx1"/>
                </a:solidFill>
                <a:latin typeface="Helvetica" panose="020B0604020202020204" pitchFamily="34" charset="0"/>
                <a:ea typeface="ＭＳ Ｐゴシック" pitchFamily="34" charset="-128"/>
                <a:cs typeface="Helvetica" panose="020B0604020202020204" pitchFamily="34" charset="0"/>
              </a:rPr>
              <a:t>15 millions de personnes et 500 000 entreprises assurés en France</a:t>
            </a:r>
          </a:p>
        </p:txBody>
      </p:sp>
    </p:spTree>
    <p:custDataLst>
      <p:tags r:id="rId1"/>
    </p:custDataLst>
    <p:extLst>
      <p:ext uri="{BB962C8B-B14F-4D97-AF65-F5344CB8AC3E}">
        <p14:creationId xmlns:p14="http://schemas.microsoft.com/office/powerpoint/2010/main" val="145545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28353" y="110025"/>
            <a:ext cx="11645199" cy="523220"/>
          </a:xfrm>
          <a:prstGeom prst="rect">
            <a:avLst/>
          </a:prstGeom>
          <a:noFill/>
        </p:spPr>
        <p:txBody>
          <a:bodyPr wrap="square" rtlCol="0">
            <a:spAutoFit/>
          </a:bodyPr>
          <a:lstStyle/>
          <a:p>
            <a:r>
              <a:rPr lang="fr-FR" sz="2800" b="1" dirty="0" smtClean="0">
                <a:solidFill>
                  <a:schemeClr val="accent1"/>
                </a:solidFill>
              </a:rPr>
              <a:t>Tarification</a:t>
            </a:r>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1727203660"/>
              </p:ext>
            </p:extLst>
          </p:nvPr>
        </p:nvGraphicFramePr>
        <p:xfrm>
          <a:off x="342737" y="5028167"/>
          <a:ext cx="7832273" cy="1550059"/>
        </p:xfrm>
        <a:graphic>
          <a:graphicData uri="http://schemas.openxmlformats.org/drawingml/2006/table">
            <a:tbl>
              <a:tblPr/>
              <a:tblGrid>
                <a:gridCol w="2201157">
                  <a:extLst>
                    <a:ext uri="{9D8B030D-6E8A-4147-A177-3AD203B41FA5}">
                      <a16:colId xmlns:a16="http://schemas.microsoft.com/office/drawing/2014/main" xmlns="" val="3070575343"/>
                    </a:ext>
                  </a:extLst>
                </a:gridCol>
                <a:gridCol w="1998138">
                  <a:extLst>
                    <a:ext uri="{9D8B030D-6E8A-4147-A177-3AD203B41FA5}">
                      <a16:colId xmlns:a16="http://schemas.microsoft.com/office/drawing/2014/main" xmlns="" val="1923836177"/>
                    </a:ext>
                  </a:extLst>
                </a:gridCol>
                <a:gridCol w="1998138"/>
                <a:gridCol w="1634840">
                  <a:extLst>
                    <a:ext uri="{9D8B030D-6E8A-4147-A177-3AD203B41FA5}">
                      <a16:colId xmlns:a16="http://schemas.microsoft.com/office/drawing/2014/main" xmlns="" val="3118940683"/>
                    </a:ext>
                  </a:extLst>
                </a:gridCol>
              </a:tblGrid>
              <a:tr h="221437">
                <a:tc gridSpan="4">
                  <a:txBody>
                    <a:bodyPr/>
                    <a:lstStyle/>
                    <a:p>
                      <a:pPr algn="ctr" fontAlgn="b"/>
                      <a:r>
                        <a:rPr lang="fr-FR" sz="1400" b="1" i="0" u="none" strike="noStrike" dirty="0">
                          <a:solidFill>
                            <a:srgbClr val="000000"/>
                          </a:solidFill>
                          <a:effectLst/>
                          <a:latin typeface="Calibri" panose="020F0502020204030204" pitchFamily="34" charset="0"/>
                        </a:rPr>
                        <a:t>Besoin en Bande Passante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xmlns="" val="2728682065"/>
                  </a:ext>
                </a:extLst>
              </a:tr>
              <a:tr h="221437">
                <a:tc>
                  <a:txBody>
                    <a:bodyPr/>
                    <a:lstStyle/>
                    <a:p>
                      <a:pPr algn="ctr" fontAlgn="b"/>
                      <a:r>
                        <a:rPr lang="fr-FR" sz="1400" b="1" i="0" u="none" strike="noStrike">
                          <a:solidFill>
                            <a:srgbClr val="000000"/>
                          </a:solidFill>
                          <a:effectLst/>
                          <a:latin typeface="Calibri" panose="020F0502020204030204" pitchFamily="34" charset="0"/>
                        </a:rPr>
                        <a:t>Désignations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fr-FR" sz="1400" b="1" i="0" u="none" strike="noStrike" dirty="0">
                          <a:solidFill>
                            <a:srgbClr val="000000"/>
                          </a:solidFill>
                          <a:effectLst/>
                          <a:latin typeface="Calibri" panose="020F0502020204030204" pitchFamily="34" charset="0"/>
                        </a:rPr>
                        <a:t>Quantité</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fr-FR" sz="1400" b="1" i="0" u="none" strike="noStrike" dirty="0" smtClean="0">
                          <a:solidFill>
                            <a:srgbClr val="000000"/>
                          </a:solidFill>
                          <a:effectLst/>
                          <a:latin typeface="Calibri" panose="020F0502020204030204" pitchFamily="34" charset="0"/>
                        </a:rPr>
                        <a:t>Prix unitaire (</a:t>
                      </a:r>
                      <a:r>
                        <a:rPr lang="fr-FR" sz="1400" b="0" i="0" u="none" strike="noStrike" kern="1200" dirty="0" smtClean="0">
                          <a:solidFill>
                            <a:srgbClr val="000000"/>
                          </a:solidFill>
                          <a:effectLst/>
                          <a:latin typeface="Calibri" panose="020F0502020204030204" pitchFamily="34" charset="0"/>
                          <a:ea typeface="+mn-ea"/>
                          <a:cs typeface="+mn-cs"/>
                        </a:rPr>
                        <a:t>$</a:t>
                      </a:r>
                      <a:r>
                        <a:rPr lang="fr-FR" sz="1400" b="1" i="0" u="none" strike="noStrike" dirty="0" smtClean="0">
                          <a:solidFill>
                            <a:srgbClr val="000000"/>
                          </a:solidFill>
                          <a:effectLst/>
                          <a:latin typeface="Calibri" panose="020F0502020204030204" pitchFamily="34" charset="0"/>
                        </a:rPr>
                        <a:t>)</a:t>
                      </a:r>
                      <a:endParaRPr lang="fr-FR" sz="14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fr-FR" sz="1400" b="1" i="0" u="none" strike="noStrike" dirty="0" smtClean="0">
                          <a:solidFill>
                            <a:srgbClr val="000000"/>
                          </a:solidFill>
                          <a:effectLst/>
                          <a:latin typeface="Calibri" panose="020F0502020204030204" pitchFamily="34" charset="0"/>
                        </a:rPr>
                        <a:t>Prix Total (</a:t>
                      </a:r>
                      <a:r>
                        <a:rPr lang="fr-FR" sz="1400" b="0" i="0" u="none" strike="noStrike" kern="1200" dirty="0" smtClean="0">
                          <a:solidFill>
                            <a:srgbClr val="000000"/>
                          </a:solidFill>
                          <a:effectLst/>
                          <a:latin typeface="Calibri" panose="020F0502020204030204" pitchFamily="34" charset="0"/>
                          <a:ea typeface="+mn-ea"/>
                          <a:cs typeface="+mn-cs"/>
                        </a:rPr>
                        <a:t>$</a:t>
                      </a:r>
                      <a:r>
                        <a:rPr lang="fr-FR" sz="1400" b="1" i="0" u="none" strike="noStrike" dirty="0" smtClean="0">
                          <a:solidFill>
                            <a:srgbClr val="000000"/>
                          </a:solidFill>
                          <a:effectLst/>
                          <a:latin typeface="Calibri" panose="020F0502020204030204" pitchFamily="34" charset="0"/>
                        </a:rPr>
                        <a:t>)</a:t>
                      </a:r>
                      <a:endParaRPr lang="fr-FR" sz="14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xmlns="" val="1907812229"/>
                  </a:ext>
                </a:extLst>
              </a:tr>
              <a:tr h="221437">
                <a:tc>
                  <a:txBody>
                    <a:bodyPr/>
                    <a:lstStyle/>
                    <a:p>
                      <a:pPr algn="l" fontAlgn="b"/>
                      <a:r>
                        <a:rPr lang="fr-FR" sz="1400" b="0" i="0" u="none" strike="noStrike">
                          <a:solidFill>
                            <a:srgbClr val="000000"/>
                          </a:solidFill>
                          <a:effectLst/>
                          <a:latin typeface="Calibri" panose="020F0502020204030204" pitchFamily="34" charset="0"/>
                        </a:rPr>
                        <a:t>Lien MPLS 10 Gbps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400" b="0" i="0" u="none" strike="noStrike" dirty="0">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30.000,00</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60.000,00</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54639657"/>
                  </a:ext>
                </a:extLst>
              </a:tr>
              <a:tr h="221437">
                <a:tc>
                  <a:txBody>
                    <a:bodyPr/>
                    <a:lstStyle/>
                    <a:p>
                      <a:pPr algn="l" fontAlgn="b"/>
                      <a:r>
                        <a:rPr lang="fr-FR" sz="1400" b="0" i="0" u="none" strike="noStrike">
                          <a:solidFill>
                            <a:srgbClr val="000000"/>
                          </a:solidFill>
                          <a:effectLst/>
                          <a:latin typeface="Calibri" panose="020F0502020204030204" pitchFamily="34" charset="0"/>
                        </a:rPr>
                        <a:t>Liens MPLS 2-10 Mbps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400" b="0" i="0" u="none" strike="noStrike" dirty="0">
                          <a:solidFill>
                            <a:srgbClr val="000000"/>
                          </a:solidFill>
                          <a:effectLst/>
                          <a:latin typeface="Calibri" panose="020F0502020204030204" pitchFamily="34" charset="0"/>
                        </a:rPr>
                        <a:t>233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250,00</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58.250,00</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91548612"/>
                  </a:ext>
                </a:extLst>
              </a:tr>
              <a:tr h="221437">
                <a:tc>
                  <a:txBody>
                    <a:bodyPr/>
                    <a:lstStyle/>
                    <a:p>
                      <a:pPr algn="l" fontAlgn="b"/>
                      <a:r>
                        <a:rPr lang="fr-FR" sz="1400" b="0" i="0" u="none" strike="noStrike">
                          <a:solidFill>
                            <a:srgbClr val="000000"/>
                          </a:solidFill>
                          <a:effectLst/>
                          <a:latin typeface="Calibri" panose="020F0502020204030204" pitchFamily="34" charset="0"/>
                        </a:rPr>
                        <a:t>Lien VPLS 1 Gbps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400,00</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400,00</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9189510"/>
                  </a:ext>
                </a:extLst>
              </a:tr>
              <a:tr h="221437">
                <a:tc>
                  <a:txBody>
                    <a:bodyPr/>
                    <a:lstStyle/>
                    <a:p>
                      <a:pPr algn="l" fontAlgn="b"/>
                      <a:r>
                        <a:rPr lang="fr-FR" sz="1400" b="0" i="0" u="none" strike="noStrike" dirty="0">
                          <a:solidFill>
                            <a:srgbClr val="000000"/>
                          </a:solidFill>
                          <a:effectLst/>
                          <a:latin typeface="Calibri" panose="020F0502020204030204" pitchFamily="34" charset="0"/>
                        </a:rPr>
                        <a:t>Lien </a:t>
                      </a:r>
                      <a:r>
                        <a:rPr lang="fr-FR" sz="1400" b="0" i="0" u="none" strike="noStrike" dirty="0" smtClean="0">
                          <a:solidFill>
                            <a:srgbClr val="000000"/>
                          </a:solidFill>
                          <a:effectLst/>
                          <a:latin typeface="Calibri" panose="020F0502020204030204" pitchFamily="34" charset="0"/>
                        </a:rPr>
                        <a:t>VPLS </a:t>
                      </a:r>
                      <a:r>
                        <a:rPr lang="fr-FR" sz="1400" b="0" i="0" u="none" strike="noStrike" dirty="0">
                          <a:solidFill>
                            <a:srgbClr val="000000"/>
                          </a:solidFill>
                          <a:effectLst/>
                          <a:latin typeface="Calibri" panose="020F0502020204030204" pitchFamily="34" charset="0"/>
                        </a:rPr>
                        <a:t>400 Mbps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350,00 </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350,00 </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8789706"/>
                  </a:ext>
                </a:extLst>
              </a:tr>
              <a:tr h="221437">
                <a:tc>
                  <a:txBody>
                    <a:bodyPr/>
                    <a:lstStyle/>
                    <a:p>
                      <a:pPr algn="l" fontAlgn="b"/>
                      <a:r>
                        <a:rPr lang="fr-FR" sz="1400" b="0" i="0" u="none" strike="noStrike" dirty="0">
                          <a:solidFill>
                            <a:srgbClr val="000000"/>
                          </a:solidFill>
                          <a:effectLst/>
                          <a:latin typeface="Calibri" panose="020F0502020204030204" pitchFamily="34" charset="0"/>
                        </a:rPr>
                        <a:t>Lien Internet </a:t>
                      </a:r>
                      <a:r>
                        <a:rPr lang="fr-FR" sz="1400" b="0" i="0" u="none" strike="noStrike" dirty="0" smtClean="0">
                          <a:solidFill>
                            <a:srgbClr val="000000"/>
                          </a:solidFill>
                          <a:effectLst/>
                          <a:latin typeface="Calibri" panose="020F0502020204030204" pitchFamily="34" charset="0"/>
                        </a:rPr>
                        <a:t>1Gbps + Arbor</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4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7.000,00</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400" b="0" i="0" u="none" strike="noStrike" dirty="0">
                          <a:solidFill>
                            <a:srgbClr val="000000"/>
                          </a:solidFill>
                          <a:effectLst/>
                          <a:latin typeface="Calibri" panose="020F0502020204030204" pitchFamily="34" charset="0"/>
                        </a:rPr>
                        <a:t> </a:t>
                      </a:r>
                      <a:r>
                        <a:rPr lang="fr-FR" sz="1400" b="0" i="0" u="none" strike="noStrike" dirty="0" smtClean="0">
                          <a:solidFill>
                            <a:srgbClr val="000000"/>
                          </a:solidFill>
                          <a:effectLst/>
                          <a:latin typeface="Calibri" panose="020F0502020204030204" pitchFamily="34" charset="0"/>
                        </a:rPr>
                        <a:t>7.000,00</a:t>
                      </a:r>
                      <a:endParaRPr lang="fr-FR" sz="14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3630573"/>
                  </a:ext>
                </a:extLst>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3595099184"/>
              </p:ext>
            </p:extLst>
          </p:nvPr>
        </p:nvGraphicFramePr>
        <p:xfrm>
          <a:off x="342737" y="914400"/>
          <a:ext cx="11329859" cy="4010441"/>
        </p:xfrm>
        <a:graphic>
          <a:graphicData uri="http://schemas.openxmlformats.org/drawingml/2006/table">
            <a:tbl>
              <a:tblPr/>
              <a:tblGrid>
                <a:gridCol w="1158467">
                  <a:extLst>
                    <a:ext uri="{9D8B030D-6E8A-4147-A177-3AD203B41FA5}">
                      <a16:colId xmlns:a16="http://schemas.microsoft.com/office/drawing/2014/main" xmlns="" val="2329738215"/>
                    </a:ext>
                  </a:extLst>
                </a:gridCol>
                <a:gridCol w="654099">
                  <a:extLst>
                    <a:ext uri="{9D8B030D-6E8A-4147-A177-3AD203B41FA5}">
                      <a16:colId xmlns:a16="http://schemas.microsoft.com/office/drawing/2014/main" xmlns="" val="1252641078"/>
                    </a:ext>
                  </a:extLst>
                </a:gridCol>
                <a:gridCol w="835358">
                  <a:extLst>
                    <a:ext uri="{9D8B030D-6E8A-4147-A177-3AD203B41FA5}">
                      <a16:colId xmlns:a16="http://schemas.microsoft.com/office/drawing/2014/main" xmlns="" val="47788743"/>
                    </a:ext>
                  </a:extLst>
                </a:gridCol>
                <a:gridCol w="835358">
                  <a:extLst>
                    <a:ext uri="{9D8B030D-6E8A-4147-A177-3AD203B41FA5}">
                      <a16:colId xmlns:a16="http://schemas.microsoft.com/office/drawing/2014/main" xmlns="" val="1737893052"/>
                    </a:ext>
                  </a:extLst>
                </a:gridCol>
                <a:gridCol w="1331843">
                  <a:extLst>
                    <a:ext uri="{9D8B030D-6E8A-4147-A177-3AD203B41FA5}">
                      <a16:colId xmlns:a16="http://schemas.microsoft.com/office/drawing/2014/main" xmlns="" val="1858589372"/>
                    </a:ext>
                  </a:extLst>
                </a:gridCol>
                <a:gridCol w="6514734">
                  <a:extLst>
                    <a:ext uri="{9D8B030D-6E8A-4147-A177-3AD203B41FA5}">
                      <a16:colId xmlns:a16="http://schemas.microsoft.com/office/drawing/2014/main" xmlns="" val="860655689"/>
                    </a:ext>
                  </a:extLst>
                </a:gridCol>
              </a:tblGrid>
              <a:tr h="315913">
                <a:tc gridSpan="6">
                  <a:txBody>
                    <a:bodyPr/>
                    <a:lstStyle/>
                    <a:p>
                      <a:pPr algn="ctr" fontAlgn="b"/>
                      <a:r>
                        <a:rPr lang="en-US" sz="1050" b="1" i="0" u="none" strike="noStrike" dirty="0" err="1">
                          <a:solidFill>
                            <a:srgbClr val="000000"/>
                          </a:solidFill>
                          <a:effectLst/>
                          <a:latin typeface="Calibri" panose="020F0502020204030204" pitchFamily="34" charset="0"/>
                        </a:rPr>
                        <a:t>Ressources</a:t>
                      </a:r>
                      <a:r>
                        <a:rPr lang="en-US" sz="1050" b="1" i="0" u="none" strike="noStrike" dirty="0">
                          <a:solidFill>
                            <a:srgbClr val="000000"/>
                          </a:solidFill>
                          <a:effectLst/>
                          <a:latin typeface="Calibri" panose="020F0502020204030204" pitchFamily="34" charset="0"/>
                        </a:rPr>
                        <a:t> Azure Virtual WAN (SDN)</a:t>
                      </a: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xmlns="" val="3863588278"/>
                  </a:ext>
                </a:extLst>
              </a:tr>
              <a:tr h="219035">
                <a:tc>
                  <a:txBody>
                    <a:bodyPr/>
                    <a:lstStyle/>
                    <a:p>
                      <a:pPr algn="ctr" fontAlgn="b"/>
                      <a:r>
                        <a:rPr lang="fr-FR" sz="1050" b="1" i="0" u="none" strike="noStrike">
                          <a:solidFill>
                            <a:srgbClr val="000000"/>
                          </a:solidFill>
                          <a:effectLst/>
                          <a:latin typeface="Calibri" panose="020F0502020204030204" pitchFamily="34" charset="0"/>
                        </a:rPr>
                        <a:t>Produits</a:t>
                      </a: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fr-FR" sz="1050" b="1" i="0" u="none" strike="noStrike">
                          <a:solidFill>
                            <a:srgbClr val="000000"/>
                          </a:solidFill>
                          <a:effectLst/>
                          <a:latin typeface="Calibri" panose="020F0502020204030204" pitchFamily="34" charset="0"/>
                        </a:rPr>
                        <a:t>Quantité </a:t>
                      </a: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fr-FR" sz="1050" b="1" i="0" u="none" strike="noStrike" dirty="0">
                          <a:solidFill>
                            <a:srgbClr val="000000"/>
                          </a:solidFill>
                          <a:effectLst/>
                          <a:latin typeface="Calibri" panose="020F0502020204030204" pitchFamily="34" charset="0"/>
                        </a:rPr>
                        <a:t>Prix Uni </a:t>
                      </a:r>
                      <a:r>
                        <a:rPr lang="fr-FR" sz="1050" b="1" i="0" u="none" strike="noStrike" dirty="0" smtClean="0">
                          <a:solidFill>
                            <a:srgbClr val="000000"/>
                          </a:solidFill>
                          <a:effectLst/>
                          <a:latin typeface="Calibri" panose="020F0502020204030204" pitchFamily="34" charset="0"/>
                        </a:rPr>
                        <a:t>(</a:t>
                      </a:r>
                      <a:r>
                        <a:rPr lang="fr-FR" sz="1050" b="0" i="0" u="none" strike="noStrike" kern="1200" dirty="0" smtClean="0">
                          <a:solidFill>
                            <a:srgbClr val="000000"/>
                          </a:solidFill>
                          <a:effectLst/>
                          <a:latin typeface="Calibri" panose="020F0502020204030204" pitchFamily="34" charset="0"/>
                          <a:ea typeface="+mn-ea"/>
                          <a:cs typeface="+mn-cs"/>
                        </a:rPr>
                        <a:t>$</a:t>
                      </a:r>
                      <a:r>
                        <a:rPr lang="fr-FR" sz="1050" b="1" i="0" u="none" strike="noStrike" dirty="0" smtClean="0">
                          <a:solidFill>
                            <a:srgbClr val="000000"/>
                          </a:solidFill>
                          <a:effectLst/>
                          <a:latin typeface="Calibri" panose="020F0502020204030204" pitchFamily="34" charset="0"/>
                        </a:rPr>
                        <a:t>)</a:t>
                      </a:r>
                      <a:endParaRPr lang="fr-FR" sz="1050" b="1" i="0" u="none" strike="noStrike" dirty="0">
                        <a:solidFill>
                          <a:srgbClr val="000000"/>
                        </a:solidFill>
                        <a:effectLst/>
                        <a:latin typeface="Calibri" panose="020F0502020204030204" pitchFamily="34" charset="0"/>
                      </a:endParaRP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fr-FR" sz="1050" b="1" i="0" u="none" strike="noStrike" dirty="0" smtClean="0">
                          <a:solidFill>
                            <a:srgbClr val="000000"/>
                          </a:solidFill>
                          <a:effectLst/>
                          <a:latin typeface="Calibri" panose="020F0502020204030204" pitchFamily="34" charset="0"/>
                        </a:rPr>
                        <a:t>Heures</a:t>
                      </a:r>
                      <a:r>
                        <a:rPr lang="fr-FR" sz="1050" b="1" i="0" u="none" strike="noStrike" baseline="0" dirty="0" smtClean="0">
                          <a:solidFill>
                            <a:srgbClr val="000000"/>
                          </a:solidFill>
                          <a:effectLst/>
                          <a:latin typeface="Calibri" panose="020F0502020204030204" pitchFamily="34" charset="0"/>
                        </a:rPr>
                        <a:t> travaillées (mensuel)</a:t>
                      </a:r>
                      <a:endParaRPr lang="fr-FR" sz="1050" b="1" i="0" u="none" strike="noStrike" dirty="0">
                        <a:solidFill>
                          <a:srgbClr val="000000"/>
                        </a:solidFill>
                        <a:effectLst/>
                        <a:latin typeface="Calibri" panose="020F0502020204030204" pitchFamily="34" charset="0"/>
                      </a:endParaRP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fr-FR" sz="1050" b="1" i="0" u="none" strike="noStrike" dirty="0">
                          <a:solidFill>
                            <a:srgbClr val="000000"/>
                          </a:solidFill>
                          <a:effectLst/>
                          <a:latin typeface="Calibri" panose="020F0502020204030204" pitchFamily="34" charset="0"/>
                        </a:rPr>
                        <a:t>Prix T </a:t>
                      </a:r>
                      <a:r>
                        <a:rPr lang="fr-FR" sz="1050" b="1" i="0" u="none" strike="noStrike" dirty="0" smtClean="0">
                          <a:solidFill>
                            <a:srgbClr val="000000"/>
                          </a:solidFill>
                          <a:effectLst/>
                          <a:latin typeface="Calibri" panose="020F0502020204030204" pitchFamily="34" charset="0"/>
                        </a:rPr>
                        <a:t>(</a:t>
                      </a:r>
                      <a:r>
                        <a:rPr lang="fr-FR" sz="1050" b="0" i="0" u="none" strike="noStrike" kern="1200" dirty="0" smtClean="0">
                          <a:solidFill>
                            <a:srgbClr val="000000"/>
                          </a:solidFill>
                          <a:effectLst/>
                          <a:latin typeface="Calibri" panose="020F0502020204030204" pitchFamily="34" charset="0"/>
                          <a:ea typeface="+mn-ea"/>
                          <a:cs typeface="+mn-cs"/>
                        </a:rPr>
                        <a:t>$</a:t>
                      </a:r>
                      <a:r>
                        <a:rPr lang="fr-FR" sz="1050" b="1" i="0" u="none" strike="noStrike" dirty="0" smtClean="0">
                          <a:solidFill>
                            <a:srgbClr val="000000"/>
                          </a:solidFill>
                          <a:effectLst/>
                          <a:latin typeface="Calibri" panose="020F0502020204030204" pitchFamily="34" charset="0"/>
                        </a:rPr>
                        <a:t>)</a:t>
                      </a:r>
                      <a:endParaRPr lang="fr-FR" sz="1050" b="1" i="0" u="none" strike="noStrike" dirty="0">
                        <a:solidFill>
                          <a:srgbClr val="000000"/>
                        </a:solidFill>
                        <a:effectLst/>
                        <a:latin typeface="Calibri" panose="020F0502020204030204" pitchFamily="34" charset="0"/>
                      </a:endParaRP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fr-FR" sz="1050" b="1" i="0" u="none" strike="noStrike" dirty="0">
                          <a:solidFill>
                            <a:srgbClr val="000000"/>
                          </a:solidFill>
                          <a:effectLst/>
                          <a:latin typeface="Calibri" panose="020F0502020204030204" pitchFamily="34" charset="0"/>
                        </a:rPr>
                        <a:t>Description </a:t>
                      </a: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xmlns="" val="2069061978"/>
                  </a:ext>
                </a:extLst>
              </a:tr>
              <a:tr h="292047">
                <a:tc>
                  <a:txBody>
                    <a:bodyPr/>
                    <a:lstStyle/>
                    <a:p>
                      <a:pPr algn="ctr" fontAlgn="ctr"/>
                      <a:r>
                        <a:rPr lang="fr-FR" sz="1200" b="0" i="0" u="none" strike="noStrike" dirty="0">
                          <a:solidFill>
                            <a:srgbClr val="000000"/>
                          </a:solidFill>
                          <a:effectLst/>
                          <a:latin typeface="Calibri" panose="020F0502020204030204" pitchFamily="34" charset="0"/>
                        </a:rPr>
                        <a:t>unité d’échelle VPN S2S</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Calibri" panose="020F0502020204030204" pitchFamily="34" charset="0"/>
                        </a:rPr>
                        <a:t>233</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Calibri" panose="020F0502020204030204" pitchFamily="34" charset="0"/>
                        </a:rPr>
                        <a:t> </a:t>
                      </a:r>
                      <a:r>
                        <a:rPr lang="fr-FR" sz="1200" b="0" i="0" u="none" strike="noStrike" dirty="0" smtClean="0">
                          <a:solidFill>
                            <a:srgbClr val="000000"/>
                          </a:solidFill>
                          <a:effectLst/>
                          <a:latin typeface="Calibri" panose="020F0502020204030204" pitchFamily="34" charset="0"/>
                        </a:rPr>
                        <a:t>720</a:t>
                      </a:r>
                      <a:endParaRPr lang="fr-FR" sz="120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Calibri" panose="020F0502020204030204" pitchFamily="34" charset="0"/>
                        </a:rPr>
                        <a:t> </a:t>
                      </a:r>
                      <a:r>
                        <a:rPr lang="fr-FR" sz="1200" b="0" i="0" u="none" strike="noStrike" dirty="0" smtClean="0">
                          <a:solidFill>
                            <a:srgbClr val="000000"/>
                          </a:solidFill>
                          <a:effectLst/>
                          <a:latin typeface="Calibri" panose="020F0502020204030204" pitchFamily="34" charset="0"/>
                        </a:rPr>
                        <a:t>24*30</a:t>
                      </a:r>
                      <a:endParaRPr lang="fr-FR" sz="120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Calibri" panose="020F0502020204030204" pitchFamily="34" charset="0"/>
                        </a:rPr>
                        <a:t> </a:t>
                      </a:r>
                      <a:r>
                        <a:rPr lang="fr-FR" sz="1200" b="0" i="0" u="none" strike="noStrike" dirty="0" smtClean="0">
                          <a:solidFill>
                            <a:srgbClr val="000000"/>
                          </a:solidFill>
                          <a:effectLst/>
                          <a:latin typeface="Calibri" panose="020F0502020204030204" pitchFamily="34" charset="0"/>
                        </a:rPr>
                        <a:t>167,7</a:t>
                      </a:r>
                      <a:endParaRPr lang="fr-FR" sz="120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050" b="0" i="0" u="none" strike="noStrike" kern="1200" dirty="0">
                          <a:solidFill>
                            <a:srgbClr val="000000"/>
                          </a:solidFill>
                          <a:effectLst/>
                          <a:latin typeface="Calibri" panose="020F0502020204030204" pitchFamily="34" charset="0"/>
                          <a:ea typeface="+mn-ea"/>
                          <a:cs typeface="+mn-cs"/>
                        </a:rPr>
                        <a:t>Unité d’échelle VPN S2S implique une capacité totale de la passerelle VPN de 500 Mbits/s (des instances doubles sont déployées pour des raisons de résilience) dans un hub virtuel selon un coût horaire de 0,361 $. </a:t>
                      </a:r>
                      <a:br>
                        <a:rPr lang="fr-FR" sz="1050" b="0" i="0" u="none" strike="noStrike" kern="1200" dirty="0">
                          <a:solidFill>
                            <a:srgbClr val="000000"/>
                          </a:solidFill>
                          <a:effectLst/>
                          <a:latin typeface="Calibri" panose="020F0502020204030204" pitchFamily="34" charset="0"/>
                          <a:ea typeface="+mn-ea"/>
                          <a:cs typeface="+mn-cs"/>
                        </a:rPr>
                      </a:br>
                      <a:endParaRPr lang="fr-FR" sz="1050" b="0" i="0" u="none" strike="noStrike" kern="1200" dirty="0">
                        <a:solidFill>
                          <a:srgbClr val="000000"/>
                        </a:solidFill>
                        <a:effectLst/>
                        <a:latin typeface="Calibri" panose="020F0502020204030204" pitchFamily="34" charset="0"/>
                        <a:ea typeface="+mn-ea"/>
                        <a:cs typeface="+mn-cs"/>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32937675"/>
                  </a:ext>
                </a:extLst>
              </a:tr>
              <a:tr h="778791">
                <a:tc>
                  <a:txBody>
                    <a:bodyPr/>
                    <a:lstStyle/>
                    <a:p>
                      <a:pPr algn="ctr" fontAlgn="ctr"/>
                      <a:r>
                        <a:rPr lang="fr-FR" sz="1200" b="0" i="0" u="none" strike="noStrike" kern="1200" dirty="0">
                          <a:solidFill>
                            <a:srgbClr val="000000"/>
                          </a:solidFill>
                          <a:effectLst/>
                          <a:latin typeface="Calibri" panose="020F0502020204030204" pitchFamily="34" charset="0"/>
                          <a:ea typeface="+mn-ea"/>
                          <a:cs typeface="+mn-cs"/>
                        </a:rPr>
                        <a:t>Une unité de connexion</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Calibri" panose="020F0502020204030204" pitchFamily="34" charset="0"/>
                        </a:rPr>
                        <a:t>2</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smtClean="0">
                          <a:solidFill>
                            <a:srgbClr val="000000"/>
                          </a:solidFill>
                          <a:effectLst/>
                          <a:latin typeface="Calibri" panose="020F0502020204030204" pitchFamily="34" charset="0"/>
                        </a:rPr>
                        <a:t>64</a:t>
                      </a:r>
                      <a:r>
                        <a:rPr lang="fr-FR" sz="1200" b="0" i="0" u="none" strike="noStrike" dirty="0">
                          <a:solidFill>
                            <a:srgbClr val="000000"/>
                          </a:solidFill>
                          <a:effectLst/>
                          <a:latin typeface="Calibri" panose="020F0502020204030204" pitchFamily="34" charset="0"/>
                        </a:rPr>
                        <a:t> </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u="none" strike="noStrike" dirty="0" smtClean="0">
                          <a:solidFill>
                            <a:srgbClr val="000000"/>
                          </a:solidFill>
                          <a:effectLst/>
                          <a:latin typeface="Calibri" panose="020F0502020204030204" pitchFamily="34" charset="0"/>
                        </a:rPr>
                        <a:t> 24*30</a:t>
                      </a:r>
                    </a:p>
                    <a:p>
                      <a:pPr algn="ctr" fontAlgn="ctr"/>
                      <a:r>
                        <a:rPr lang="fr-FR" sz="1200" b="0" i="0" u="none" strike="noStrike" dirty="0">
                          <a:solidFill>
                            <a:srgbClr val="000000"/>
                          </a:solidFill>
                          <a:effectLst/>
                          <a:latin typeface="Calibri" panose="020F0502020204030204" pitchFamily="34" charset="0"/>
                        </a:rPr>
                        <a:t> </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Calibri" panose="020F0502020204030204" pitchFamily="34" charset="0"/>
                        </a:rPr>
                        <a:t> </a:t>
                      </a:r>
                      <a:r>
                        <a:rPr lang="fr-FR" sz="1200" b="0" i="0" u="none" strike="noStrike" dirty="0" smtClean="0">
                          <a:solidFill>
                            <a:srgbClr val="000000"/>
                          </a:solidFill>
                          <a:effectLst/>
                          <a:latin typeface="Calibri" panose="020F0502020204030204" pitchFamily="34" charset="0"/>
                        </a:rPr>
                        <a:t>128,00</a:t>
                      </a:r>
                      <a:endParaRPr lang="fr-FR" sz="120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050" b="0" i="0" u="none" strike="noStrike" kern="1200" dirty="0">
                          <a:solidFill>
                            <a:srgbClr val="000000"/>
                          </a:solidFill>
                          <a:effectLst/>
                          <a:latin typeface="Calibri" panose="020F0502020204030204" pitchFamily="34" charset="0"/>
                          <a:ea typeface="+mn-ea"/>
                          <a:cs typeface="+mn-cs"/>
                        </a:rPr>
                        <a:t>s’applique à tout point de terminaison local/non-Microsoft se connectant aux passerelles Azure. Pour un VPN de site à site, cette valeur implique des branches. Pour un VPN utilisateur (point à site), cette valeur implique des utilisateurs distants. Pour </a:t>
                      </a:r>
                      <a:r>
                        <a:rPr lang="fr-FR" sz="1050" b="0" i="0" u="none" strike="noStrike" kern="1200" dirty="0" err="1">
                          <a:solidFill>
                            <a:srgbClr val="000000"/>
                          </a:solidFill>
                          <a:effectLst/>
                          <a:latin typeface="Calibri" panose="020F0502020204030204" pitchFamily="34" charset="0"/>
                          <a:ea typeface="+mn-ea"/>
                          <a:cs typeface="+mn-cs"/>
                        </a:rPr>
                        <a:t>ExpressRoute</a:t>
                      </a:r>
                      <a:r>
                        <a:rPr lang="fr-FR" sz="1050" b="0" i="0" u="none" strike="noStrike" kern="1200" dirty="0">
                          <a:solidFill>
                            <a:srgbClr val="000000"/>
                          </a:solidFill>
                          <a:effectLst/>
                          <a:latin typeface="Calibri" panose="020F0502020204030204" pitchFamily="34" charset="0"/>
                          <a:ea typeface="+mn-ea"/>
                          <a:cs typeface="+mn-cs"/>
                        </a:rPr>
                        <a:t>, cette valeur implique des connexions de circuit </a:t>
                      </a:r>
                      <a:r>
                        <a:rPr lang="fr-FR" sz="1050" b="0" i="0" u="none" strike="noStrike" kern="1200" dirty="0" err="1">
                          <a:solidFill>
                            <a:srgbClr val="000000"/>
                          </a:solidFill>
                          <a:effectLst/>
                          <a:latin typeface="Calibri" panose="020F0502020204030204" pitchFamily="34" charset="0"/>
                          <a:ea typeface="+mn-ea"/>
                          <a:cs typeface="+mn-cs"/>
                        </a:rPr>
                        <a:t>ExpressRoute</a:t>
                      </a:r>
                      <a:r>
                        <a:rPr lang="fr-FR" sz="1050" b="0" i="0" u="none" strike="noStrike" kern="1200" dirty="0">
                          <a:solidFill>
                            <a:srgbClr val="000000"/>
                          </a:solidFill>
                          <a:effectLst/>
                          <a:latin typeface="Calibri" panose="020F0502020204030204" pitchFamily="34" charset="0"/>
                          <a:ea typeface="+mn-ea"/>
                          <a:cs typeface="+mn-cs"/>
                        </a:rPr>
                        <a:t>. </a:t>
                      </a:r>
                      <a:br>
                        <a:rPr lang="fr-FR" sz="1050" b="0" i="0" u="none" strike="noStrike" kern="1200" dirty="0">
                          <a:solidFill>
                            <a:srgbClr val="000000"/>
                          </a:solidFill>
                          <a:effectLst/>
                          <a:latin typeface="Calibri" panose="020F0502020204030204" pitchFamily="34" charset="0"/>
                          <a:ea typeface="+mn-ea"/>
                          <a:cs typeface="+mn-cs"/>
                        </a:rPr>
                      </a:br>
                      <a:r>
                        <a:rPr lang="fr-FR" sz="1050" b="0" i="0" u="none" strike="noStrike" kern="1200" dirty="0">
                          <a:solidFill>
                            <a:srgbClr val="000000"/>
                          </a:solidFill>
                          <a:effectLst/>
                          <a:latin typeface="Calibri" panose="020F0502020204030204" pitchFamily="34" charset="0"/>
                          <a:ea typeface="+mn-ea"/>
                          <a:cs typeface="+mn-cs"/>
                        </a:rPr>
                        <a:t>Par exemple : Une connexion de branche se connectant à Azure VPN dans un hub virtuel coûte de 0,05 $/h. Par conséquent, 100 connexions de branche se connectant à un hub virtuel Azure coûtent 0,05 $*100/h. Deux connexions de circuit </a:t>
                      </a:r>
                      <a:r>
                        <a:rPr lang="fr-FR" sz="1050" b="0" i="0" u="none" strike="noStrike" kern="1200" dirty="0" err="1">
                          <a:solidFill>
                            <a:srgbClr val="000000"/>
                          </a:solidFill>
                          <a:effectLst/>
                          <a:latin typeface="Calibri" panose="020F0502020204030204" pitchFamily="34" charset="0"/>
                          <a:ea typeface="+mn-ea"/>
                          <a:cs typeface="+mn-cs"/>
                        </a:rPr>
                        <a:t>ExpressRoute</a:t>
                      </a:r>
                      <a:r>
                        <a:rPr lang="fr-FR" sz="1050" b="0" i="0" u="none" strike="noStrike" kern="1200" dirty="0">
                          <a:solidFill>
                            <a:srgbClr val="000000"/>
                          </a:solidFill>
                          <a:effectLst/>
                          <a:latin typeface="Calibri" panose="020F0502020204030204" pitchFamily="34" charset="0"/>
                          <a:ea typeface="+mn-ea"/>
                          <a:cs typeface="+mn-cs"/>
                        </a:rPr>
                        <a:t> qui se connectent à un hub virtuel coûtent 0,05 $*2/h. Trois connexions utilisateur distantes se connectant à la passerelle P2S Azure Virtual Hub coûtent 0,03 $*3/h.</a:t>
                      </a:r>
                      <a:br>
                        <a:rPr lang="fr-FR" sz="1050" b="0" i="0" u="none" strike="noStrike" kern="1200" dirty="0">
                          <a:solidFill>
                            <a:srgbClr val="000000"/>
                          </a:solidFill>
                          <a:effectLst/>
                          <a:latin typeface="Calibri" panose="020F0502020204030204" pitchFamily="34" charset="0"/>
                          <a:ea typeface="+mn-ea"/>
                          <a:cs typeface="+mn-cs"/>
                        </a:rPr>
                      </a:br>
                      <a:endParaRPr lang="fr-FR" sz="1050" b="0" i="0" u="none" strike="noStrike" kern="1200" dirty="0">
                        <a:solidFill>
                          <a:srgbClr val="000000"/>
                        </a:solidFill>
                        <a:effectLst/>
                        <a:latin typeface="Calibri" panose="020F0502020204030204" pitchFamily="34" charset="0"/>
                        <a:ea typeface="+mn-ea"/>
                        <a:cs typeface="+mn-cs"/>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41134514"/>
                  </a:ext>
                </a:extLst>
              </a:tr>
              <a:tr h="292047">
                <a:tc>
                  <a:txBody>
                    <a:bodyPr/>
                    <a:lstStyle/>
                    <a:p>
                      <a:pPr algn="ctr" fontAlgn="ctr"/>
                      <a:r>
                        <a:rPr lang="fr-FR" sz="1200" b="0" i="0" u="none" strike="noStrike" kern="1200" dirty="0">
                          <a:solidFill>
                            <a:srgbClr val="000000"/>
                          </a:solidFill>
                          <a:effectLst/>
                          <a:latin typeface="Calibri" panose="020F0502020204030204" pitchFamily="34" charset="0"/>
                          <a:ea typeface="+mn-ea"/>
                          <a:cs typeface="+mn-cs"/>
                        </a:rPr>
                        <a:t>unités d’échelle ER</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Calibri" panose="020F0502020204030204" pitchFamily="34" charset="0"/>
                        </a:rPr>
                        <a:t>6</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Calibri" panose="020F0502020204030204" pitchFamily="34" charset="0"/>
                        </a:rPr>
                        <a:t> </a:t>
                      </a:r>
                      <a:r>
                        <a:rPr lang="fr-FR" sz="1200" b="0" i="0" u="none" strike="noStrike" dirty="0" smtClean="0">
                          <a:solidFill>
                            <a:srgbClr val="000000"/>
                          </a:solidFill>
                          <a:effectLst/>
                          <a:latin typeface="Calibri" panose="020F0502020204030204" pitchFamily="34" charset="0"/>
                        </a:rPr>
                        <a:t>12</a:t>
                      </a:r>
                      <a:endParaRPr lang="fr-FR" sz="120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u="none" strike="noStrike" dirty="0" smtClean="0">
                          <a:solidFill>
                            <a:srgbClr val="000000"/>
                          </a:solidFill>
                          <a:effectLst/>
                          <a:latin typeface="Calibri" panose="020F0502020204030204" pitchFamily="34" charset="0"/>
                        </a:rPr>
                        <a:t> 24*30</a:t>
                      </a:r>
                    </a:p>
                    <a:p>
                      <a:pPr algn="ctr" fontAlgn="ctr"/>
                      <a:r>
                        <a:rPr lang="fr-FR" sz="1200" b="0" i="0" u="none" strike="noStrike" dirty="0">
                          <a:solidFill>
                            <a:srgbClr val="000000"/>
                          </a:solidFill>
                          <a:effectLst/>
                          <a:latin typeface="Calibri" panose="020F0502020204030204" pitchFamily="34" charset="0"/>
                        </a:rPr>
                        <a:t> </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Calibri" panose="020F0502020204030204" pitchFamily="34" charset="0"/>
                        </a:rPr>
                        <a:t> </a:t>
                      </a:r>
                      <a:r>
                        <a:rPr lang="fr-FR" sz="1200" b="0" i="0" u="none" strike="noStrike" dirty="0" smtClean="0">
                          <a:solidFill>
                            <a:srgbClr val="000000"/>
                          </a:solidFill>
                          <a:effectLst/>
                          <a:latin typeface="Calibri" panose="020F0502020204030204" pitchFamily="34" charset="0"/>
                        </a:rPr>
                        <a:t>72,00</a:t>
                      </a:r>
                      <a:endParaRPr lang="fr-FR" sz="120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050" b="0" i="0" u="none" strike="noStrike" kern="1200" dirty="0">
                          <a:solidFill>
                            <a:srgbClr val="000000"/>
                          </a:solidFill>
                          <a:effectLst/>
                          <a:latin typeface="Calibri" panose="020F0502020204030204" pitchFamily="34" charset="0"/>
                          <a:ea typeface="+mn-ea"/>
                          <a:cs typeface="+mn-cs"/>
                        </a:rPr>
                        <a:t>1 unité d’échelle ER implique un total de 2 Gbit/s de passerelle ER dans un hub virtuel, pour un coût de 0,42 $/h. 5 unités d’échelle ER impliquent un total de 10 Gbit/s de passerelle ER au sein d’un réseau virtuel de hub virtuel facturé à 0,42*5 $/h. Paliers ER de 0,25 $/h de 6 à 10 unités d’échelle.</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14451448"/>
                  </a:ext>
                </a:extLst>
              </a:tr>
              <a:tr h="584093">
                <a:tc>
                  <a:txBody>
                    <a:bodyPr/>
                    <a:lstStyle/>
                    <a:p>
                      <a:pPr algn="ctr" fontAlgn="ctr"/>
                      <a:r>
                        <a:rPr lang="fr-FR" sz="1200" b="0" i="0" u="none" strike="noStrike" kern="1200" dirty="0">
                          <a:solidFill>
                            <a:srgbClr val="000000"/>
                          </a:solidFill>
                          <a:effectLst/>
                          <a:latin typeface="Calibri" panose="020F0502020204030204" pitchFamily="34" charset="0"/>
                          <a:ea typeface="+mn-ea"/>
                          <a:cs typeface="+mn-cs"/>
                        </a:rPr>
                        <a:t>Unités d’infrastructure NVA</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Calibri" panose="020F0502020204030204" pitchFamily="34" charset="0"/>
                        </a:rPr>
                        <a:t> </a:t>
                      </a:r>
                      <a:r>
                        <a:rPr lang="fr-FR" sz="1200" b="0" i="0" u="none" strike="noStrike" dirty="0" smtClean="0">
                          <a:solidFill>
                            <a:srgbClr val="000000"/>
                          </a:solidFill>
                          <a:effectLst/>
                          <a:latin typeface="Calibri" panose="020F0502020204030204" pitchFamily="34" charset="0"/>
                        </a:rPr>
                        <a:t>        1100</a:t>
                      </a:r>
                      <a:endParaRPr lang="fr-FR" sz="120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smtClean="0">
                          <a:solidFill>
                            <a:srgbClr val="000000"/>
                          </a:solidFill>
                          <a:effectLst/>
                          <a:latin typeface="Calibri" panose="020F0502020204030204" pitchFamily="34" charset="0"/>
                        </a:rPr>
                        <a:t> 240</a:t>
                      </a:r>
                      <a:endParaRPr lang="fr-FR" sz="120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u="none" strike="noStrike" dirty="0" smtClean="0">
                          <a:solidFill>
                            <a:srgbClr val="000000"/>
                          </a:solidFill>
                          <a:effectLst/>
                          <a:latin typeface="Calibri" panose="020F0502020204030204" pitchFamily="34" charset="0"/>
                        </a:rPr>
                        <a:t> 24*30</a:t>
                      </a:r>
                    </a:p>
                    <a:p>
                      <a:pPr algn="ctr" fontAlgn="ctr"/>
                      <a:r>
                        <a:rPr lang="fr-FR" sz="1200" b="0" i="0" u="none" strike="noStrike" dirty="0">
                          <a:solidFill>
                            <a:srgbClr val="000000"/>
                          </a:solidFill>
                          <a:effectLst/>
                          <a:latin typeface="Calibri" panose="020F0502020204030204" pitchFamily="34" charset="0"/>
                        </a:rPr>
                        <a:t> </a:t>
                      </a: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Calibri" panose="020F0502020204030204" pitchFamily="34" charset="0"/>
                        </a:rPr>
                        <a:t> </a:t>
                      </a:r>
                      <a:r>
                        <a:rPr lang="fr-FR" sz="1200" b="0" i="0" u="none" strike="noStrike" dirty="0" smtClean="0">
                          <a:solidFill>
                            <a:srgbClr val="000000"/>
                          </a:solidFill>
                          <a:effectLst/>
                          <a:latin typeface="Calibri" panose="020F0502020204030204" pitchFamily="34" charset="0"/>
                        </a:rPr>
                        <a:t>264.000,00</a:t>
                      </a:r>
                      <a:endParaRPr lang="fr-FR" sz="120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050" b="0" i="0" u="none" strike="noStrike" dirty="0" smtClean="0">
                          <a:solidFill>
                            <a:srgbClr val="000000"/>
                          </a:solidFill>
                          <a:effectLst/>
                          <a:latin typeface="Calibri" panose="020F0502020204030204" pitchFamily="34" charset="0"/>
                        </a:rPr>
                        <a:t>Coût d’</a:t>
                      </a:r>
                      <a:r>
                        <a:rPr lang="fr-FR" sz="1050" b="0" i="0" u="none" strike="noStrike" dirty="0" err="1" smtClean="0">
                          <a:solidFill>
                            <a:srgbClr val="000000"/>
                          </a:solidFill>
                          <a:effectLst/>
                          <a:latin typeface="Calibri" panose="020F0502020204030204" pitchFamily="34" charset="0"/>
                        </a:rPr>
                        <a:t>hebergement</a:t>
                      </a:r>
                      <a:r>
                        <a:rPr lang="fr-FR" sz="1050" b="0" i="0" u="none" strike="noStrike" dirty="0" smtClean="0">
                          <a:solidFill>
                            <a:srgbClr val="000000"/>
                          </a:solidFill>
                          <a:effectLst/>
                          <a:latin typeface="Calibri" panose="020F0502020204030204" pitchFamily="34" charset="0"/>
                        </a:rPr>
                        <a:t> par VM; Dans la mesure où le </a:t>
                      </a:r>
                      <a:r>
                        <a:rPr lang="fr-FR" sz="1050" b="0" i="0" u="none" strike="noStrike" dirty="0" err="1" smtClean="0">
                          <a:solidFill>
                            <a:srgbClr val="000000"/>
                          </a:solidFill>
                          <a:effectLst/>
                          <a:latin typeface="Calibri" panose="020F0502020204030204" pitchFamily="34" charset="0"/>
                        </a:rPr>
                        <a:t>Workload</a:t>
                      </a:r>
                      <a:r>
                        <a:rPr lang="fr-FR" sz="1050" b="0" i="0" u="none" strike="noStrike" dirty="0" smtClean="0">
                          <a:solidFill>
                            <a:srgbClr val="000000"/>
                          </a:solidFill>
                          <a:effectLst/>
                          <a:latin typeface="Calibri" panose="020F0502020204030204" pitchFamily="34" charset="0"/>
                        </a:rPr>
                        <a:t> nous ramène à une moyenne</a:t>
                      </a:r>
                      <a:r>
                        <a:rPr lang="fr-FR" sz="1050" b="0" i="0" u="none" strike="noStrike" baseline="0" dirty="0" smtClean="0">
                          <a:solidFill>
                            <a:srgbClr val="000000"/>
                          </a:solidFill>
                          <a:effectLst/>
                          <a:latin typeface="Calibri" panose="020F0502020204030204" pitchFamily="34" charset="0"/>
                        </a:rPr>
                        <a:t> de 224</a:t>
                      </a:r>
                      <a:r>
                        <a:rPr lang="fr-FR" sz="1050" b="0" i="0" u="none" strike="noStrike" kern="1200" dirty="0" smtClean="0">
                          <a:solidFill>
                            <a:srgbClr val="000000"/>
                          </a:solidFill>
                          <a:effectLst/>
                          <a:latin typeface="Calibri" panose="020F0502020204030204" pitchFamily="34" charset="0"/>
                          <a:ea typeface="+mn-ea"/>
                          <a:cs typeface="+mn-cs"/>
                        </a:rPr>
                        <a:t>$</a:t>
                      </a:r>
                      <a:r>
                        <a:rPr lang="fr-FR" sz="1050" b="0" i="0" u="none" strike="noStrike" baseline="0" dirty="0" smtClean="0">
                          <a:solidFill>
                            <a:srgbClr val="000000"/>
                          </a:solidFill>
                          <a:effectLst/>
                          <a:latin typeface="Calibri" panose="020F0502020204030204" pitchFamily="34" charset="0"/>
                        </a:rPr>
                        <a:t> par </a:t>
                      </a:r>
                      <a:r>
                        <a:rPr lang="fr-FR" sz="1050" b="0" i="0" u="none" strike="noStrike" baseline="0" dirty="0" err="1" smtClean="0">
                          <a:solidFill>
                            <a:srgbClr val="000000"/>
                          </a:solidFill>
                          <a:effectLst/>
                          <a:latin typeface="Calibri" panose="020F0502020204030204" pitchFamily="34" charset="0"/>
                        </a:rPr>
                        <a:t>VMs</a:t>
                      </a:r>
                      <a:endParaRPr lang="fr-FR" sz="1050" b="0" i="0" u="none" strike="noStrike" dirty="0">
                        <a:solidFill>
                          <a:srgbClr val="000000"/>
                        </a:solidFill>
                        <a:effectLst/>
                        <a:latin typeface="Calibri" panose="020F0502020204030204" pitchFamily="34" charset="0"/>
                      </a:endParaRPr>
                    </a:p>
                  </a:txBody>
                  <a:tcPr marL="4867" marR="4867" marT="48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98403499"/>
                  </a:ext>
                </a:extLst>
              </a:tr>
              <a:tr h="243535">
                <a:tc>
                  <a:txBody>
                    <a:bodyPr/>
                    <a:lstStyle/>
                    <a:p>
                      <a:pPr algn="ctr" fontAlgn="b"/>
                      <a:r>
                        <a:rPr lang="fr-FR" sz="1200" b="0" i="0" u="none" strike="noStrike">
                          <a:solidFill>
                            <a:srgbClr val="000000"/>
                          </a:solidFill>
                          <a:effectLst/>
                          <a:latin typeface="Calibri" panose="020F0502020204030204" pitchFamily="34" charset="0"/>
                        </a:rPr>
                        <a:t>VPN CLIENT TO SITE</a:t>
                      </a: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200" b="0" i="0" u="none" strike="noStrike">
                          <a:solidFill>
                            <a:srgbClr val="000000"/>
                          </a:solidFill>
                          <a:effectLst/>
                          <a:latin typeface="Calibri" panose="020F0502020204030204" pitchFamily="34" charset="0"/>
                        </a:rPr>
                        <a:t>30</a:t>
                      </a: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200" b="0" i="0" u="none" strike="noStrike" dirty="0" smtClean="0">
                          <a:solidFill>
                            <a:srgbClr val="000000"/>
                          </a:solidFill>
                          <a:effectLst/>
                          <a:latin typeface="Calibri" panose="020F0502020204030204" pitchFamily="34" charset="0"/>
                        </a:rPr>
                        <a:t>64</a:t>
                      </a:r>
                      <a:r>
                        <a:rPr lang="fr-FR" sz="1200" b="0" i="0" u="none" strike="noStrike" dirty="0">
                          <a:solidFill>
                            <a:srgbClr val="000000"/>
                          </a:solidFill>
                          <a:effectLst/>
                          <a:latin typeface="Calibri" panose="020F0502020204030204" pitchFamily="34" charset="0"/>
                        </a:rPr>
                        <a:t> </a:t>
                      </a: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fr-FR" sz="1200" b="0" i="0" u="none" strike="noStrike" dirty="0" smtClean="0">
                          <a:solidFill>
                            <a:srgbClr val="000000"/>
                          </a:solidFill>
                          <a:effectLst/>
                          <a:latin typeface="Calibri" panose="020F0502020204030204" pitchFamily="34" charset="0"/>
                        </a:rPr>
                        <a:t> 24*30</a:t>
                      </a:r>
                      <a:r>
                        <a:rPr lang="fr-FR" sz="1200" b="0" i="0" u="none" strike="noStrike" dirty="0">
                          <a:solidFill>
                            <a:srgbClr val="000000"/>
                          </a:solidFill>
                          <a:effectLst/>
                          <a:latin typeface="Calibri" panose="020F0502020204030204" pitchFamily="34" charset="0"/>
                        </a:rPr>
                        <a:t> </a:t>
                      </a: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200" b="0" i="0" u="none" strike="noStrike" dirty="0">
                          <a:solidFill>
                            <a:srgbClr val="000000"/>
                          </a:solidFill>
                          <a:effectLst/>
                          <a:latin typeface="Calibri" panose="020F0502020204030204" pitchFamily="34" charset="0"/>
                        </a:rPr>
                        <a:t> </a:t>
                      </a:r>
                      <a:r>
                        <a:rPr lang="fr-FR" sz="1200" b="0" i="0" u="none" strike="noStrike" dirty="0" smtClean="0">
                          <a:solidFill>
                            <a:srgbClr val="000000"/>
                          </a:solidFill>
                          <a:effectLst/>
                          <a:latin typeface="Calibri" panose="020F0502020204030204" pitchFamily="34" charset="0"/>
                        </a:rPr>
                        <a:t>1920,00</a:t>
                      </a:r>
                      <a:endParaRPr lang="fr-FR" sz="1200" b="0" i="0" u="none" strike="noStrike" dirty="0">
                        <a:solidFill>
                          <a:srgbClr val="000000"/>
                        </a:solidFill>
                        <a:effectLst/>
                        <a:latin typeface="Calibri" panose="020F0502020204030204" pitchFamily="34" charset="0"/>
                      </a:endParaRP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1050" b="0" i="0" u="none" strike="noStrike" dirty="0">
                          <a:solidFill>
                            <a:srgbClr val="000000"/>
                          </a:solidFill>
                          <a:effectLst/>
                          <a:latin typeface="Calibri" panose="020F0502020204030204" pitchFamily="34" charset="0"/>
                        </a:rPr>
                        <a:t>Trois connexions utilisateur distantes se connectant à la passerelle P2S Azure Virtual Hub coûtent 0,03 $*3/h.</a:t>
                      </a:r>
                    </a:p>
                  </a:txBody>
                  <a:tcPr marL="4867" marR="4867" marT="486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39154847"/>
                  </a:ext>
                </a:extLst>
              </a:tr>
            </a:tbl>
          </a:graphicData>
        </a:graphic>
      </p:graphicFrame>
    </p:spTree>
    <p:extLst>
      <p:ext uri="{BB962C8B-B14F-4D97-AF65-F5344CB8AC3E}">
        <p14:creationId xmlns:p14="http://schemas.microsoft.com/office/powerpoint/2010/main" val="50607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2021" y="164638"/>
            <a:ext cx="11760629" cy="566305"/>
          </a:xfrm>
          <a:prstGeom prst="rect">
            <a:avLst/>
          </a:prstGeom>
        </p:spPr>
        <p:txBody>
          <a:bodyPr wrap="square" lIns="121917" tIns="60958" rIns="121917" bIns="60958">
            <a:spAutoFit/>
          </a:bodyPr>
          <a:lstStyle/>
          <a:p>
            <a:pPr>
              <a:lnSpc>
                <a:spcPct val="90000"/>
              </a:lnSpc>
              <a:spcBef>
                <a:spcPct val="0"/>
              </a:spcBef>
            </a:pPr>
            <a:r>
              <a:rPr lang="fr-FR" sz="3200" spc="-27" dirty="0" smtClean="0">
                <a:solidFill>
                  <a:schemeClr val="accent1"/>
                </a:solidFill>
                <a:latin typeface="Helvetica 75 Bold" panose="020B0804020202020204" pitchFamily="34" charset="0"/>
                <a:ea typeface="+mj-ea"/>
                <a:cs typeface="+mj-cs"/>
              </a:rPr>
              <a:t>Notre stratégie de </a:t>
            </a:r>
            <a:r>
              <a:rPr lang="fr-FR" sz="3200" spc="-27" dirty="0">
                <a:solidFill>
                  <a:schemeClr val="accent1"/>
                </a:solidFill>
                <a:latin typeface="Helvetica 75 Bold" panose="020B0804020202020204" pitchFamily="34" charset="0"/>
                <a:ea typeface="+mj-ea"/>
                <a:cs typeface="+mj-cs"/>
              </a:rPr>
              <a:t>développement</a:t>
            </a:r>
          </a:p>
        </p:txBody>
      </p:sp>
      <p:sp>
        <p:nvSpPr>
          <p:cNvPr id="19" name="Rectangle 18"/>
          <p:cNvSpPr/>
          <p:nvPr/>
        </p:nvSpPr>
        <p:spPr>
          <a:xfrm>
            <a:off x="282215" y="836713"/>
            <a:ext cx="2880000" cy="4185757"/>
          </a:xfrm>
          <a:prstGeom prst="rect">
            <a:avLst/>
          </a:prstGeom>
          <a:solidFill>
            <a:schemeClr val="accent4"/>
          </a:solidFill>
        </p:spPr>
        <p:txBody>
          <a:bodyPr wrap="square" lIns="121917" tIns="60958" rIns="121917" bIns="60958">
            <a:spAutoFit/>
          </a:bodyPr>
          <a:lstStyle/>
          <a:p>
            <a:r>
              <a:rPr lang="fr-FR" dirty="0" smtClean="0">
                <a:solidFill>
                  <a:sysClr val="windowText" lastClr="000000"/>
                </a:solidFill>
              </a:rPr>
              <a:t>Offrir une connectivité enrichie</a:t>
            </a:r>
          </a:p>
          <a:p>
            <a:endParaRPr lang="fr-FR" dirty="0">
              <a:solidFill>
                <a:sysClr val="windowText" lastClr="000000"/>
              </a:solidFill>
            </a:endParaRPr>
          </a:p>
          <a:p>
            <a:r>
              <a:rPr lang="fr-FR" sz="1500" dirty="0">
                <a:solidFill>
                  <a:srgbClr val="000000"/>
                </a:solidFill>
                <a:latin typeface="Helvetica 55 Roman" panose="020B0604020202020204" pitchFamily="34" charset="0"/>
              </a:rPr>
              <a:t>Nos clients sont connectés partout et tout le temps. Leurs besoins nécessitent un réseau de qualité optimale et un large choix de contenus personnalisés. Ainsi, nous investissons plus de 15 milliards d’euros dans nos réseaux afin de les moderniser et de développer le très haut débit fixe et mobile. Avec les meilleurs fournisseurs, nous proposons une offre enrichie de services et de contenus.</a:t>
            </a:r>
          </a:p>
        </p:txBody>
      </p:sp>
      <p:sp>
        <p:nvSpPr>
          <p:cNvPr id="10" name="Rectangle 9"/>
          <p:cNvSpPr/>
          <p:nvPr/>
        </p:nvSpPr>
        <p:spPr>
          <a:xfrm>
            <a:off x="3198072" y="836713"/>
            <a:ext cx="2880000" cy="4785922"/>
          </a:xfrm>
          <a:prstGeom prst="rect">
            <a:avLst/>
          </a:prstGeom>
          <a:solidFill>
            <a:schemeClr val="accent3"/>
          </a:solidFill>
        </p:spPr>
        <p:txBody>
          <a:bodyPr wrap="square" lIns="121917" tIns="60958" rIns="121917" bIns="60958">
            <a:spAutoFit/>
          </a:bodyPr>
          <a:lstStyle/>
          <a:p>
            <a:r>
              <a:rPr lang="fr-FR" dirty="0" smtClean="0">
                <a:solidFill>
                  <a:srgbClr val="FFFFFF"/>
                </a:solidFill>
              </a:rPr>
              <a:t>Accompagner la transformation du client entreprise</a:t>
            </a:r>
            <a:endParaRPr lang="fr-FR" dirty="0">
              <a:solidFill>
                <a:srgbClr val="FFFFFF"/>
              </a:solidFill>
            </a:endParaRPr>
          </a:p>
          <a:p>
            <a:endParaRPr lang="fr-FR" sz="1500" dirty="0">
              <a:solidFill>
                <a:srgbClr val="000000"/>
              </a:solidFill>
              <a:latin typeface="Helvetica 55 Roman" panose="020B0604020202020204" pitchFamily="34" charset="0"/>
            </a:endParaRPr>
          </a:p>
          <a:p>
            <a:r>
              <a:rPr lang="fr-FR" sz="1500" dirty="0">
                <a:solidFill>
                  <a:srgbClr val="000000"/>
                </a:solidFill>
                <a:latin typeface="Helvetica 55 Roman" panose="020B0604020202020204" pitchFamily="34" charset="0"/>
              </a:rPr>
              <a:t>La révolution digitale conduit nos clients entreprises à innover toujours plus et à faire évoluer leur business model, leurs offres et leur relation client. Nous voulons devenir le partenaire de confiance de la transformation digitale des entreprises. Nous privilégions 5 domaines : la connectivité enrichie, le Cloud, les applications, les objets connectés, le poste de travail et la sécurité.</a:t>
            </a:r>
          </a:p>
          <a:p>
            <a:endParaRPr lang="fr-MA" sz="1600" dirty="0">
              <a:solidFill>
                <a:srgbClr val="000000"/>
              </a:solidFill>
              <a:latin typeface="Helvetica 55 Roman" panose="020B0604020202020204" pitchFamily="34" charset="0"/>
            </a:endParaRPr>
          </a:p>
          <a:p>
            <a:endParaRPr lang="fr-FR" sz="800" dirty="0">
              <a:solidFill>
                <a:srgbClr val="000000"/>
              </a:solidFill>
              <a:latin typeface="Helvetica 55 Roman" panose="020B0604020202020204" pitchFamily="34" charset="0"/>
            </a:endParaRPr>
          </a:p>
        </p:txBody>
      </p:sp>
      <p:sp>
        <p:nvSpPr>
          <p:cNvPr id="12" name="Rectangle 11"/>
          <p:cNvSpPr/>
          <p:nvPr/>
        </p:nvSpPr>
        <p:spPr>
          <a:xfrm>
            <a:off x="6113929" y="836713"/>
            <a:ext cx="2880000" cy="4508923"/>
          </a:xfrm>
          <a:prstGeom prst="rect">
            <a:avLst/>
          </a:prstGeom>
          <a:solidFill>
            <a:schemeClr val="accent5"/>
          </a:solidFill>
        </p:spPr>
        <p:txBody>
          <a:bodyPr wrap="square" lIns="121917" tIns="60958" rIns="121917" bIns="60958">
            <a:spAutoFit/>
          </a:bodyPr>
          <a:lstStyle/>
          <a:p>
            <a:r>
              <a:rPr lang="fr-FR" dirty="0" smtClean="0">
                <a:solidFill>
                  <a:srgbClr val="FFFFFF"/>
                </a:solidFill>
              </a:rPr>
              <a:t>Réinventer la relation client</a:t>
            </a:r>
            <a:endParaRPr lang="fr-FR" dirty="0">
              <a:solidFill>
                <a:srgbClr val="FFFFFF"/>
              </a:solidFill>
            </a:endParaRPr>
          </a:p>
          <a:p>
            <a:endParaRPr lang="fr-FR" sz="1500" dirty="0">
              <a:solidFill>
                <a:srgbClr val="000000"/>
              </a:solidFill>
              <a:latin typeface="Helvetica 55 Roman" panose="020B0604020202020204" pitchFamily="34" charset="0"/>
            </a:endParaRPr>
          </a:p>
          <a:p>
            <a:endParaRPr lang="fr-FR" dirty="0">
              <a:solidFill>
                <a:srgbClr val="000000"/>
              </a:solidFill>
              <a:latin typeface="Helvetica 55 Roman" panose="020B0604020202020204" pitchFamily="34" charset="0"/>
            </a:endParaRPr>
          </a:p>
          <a:p>
            <a:r>
              <a:rPr lang="fr-FR" sz="1500" dirty="0">
                <a:solidFill>
                  <a:srgbClr val="000000"/>
                </a:solidFill>
                <a:latin typeface="Helvetica 55 Roman" panose="020B0604020202020204" pitchFamily="34" charset="0"/>
              </a:rPr>
              <a:t>Nos clients sont de plus en plus attentifs à la qualité des services que nous leurs offrons. Nous nous engageons à les satisfaire et à les fidéliser. Nous simplifions nos offres, limitons le nombre d’interlocuteurs et faisons attention à tous les moments d’interaction, digitaux ou physiques. Grâce au </a:t>
            </a:r>
            <a:r>
              <a:rPr lang="fr-FR" sz="1500" dirty="0" err="1">
                <a:solidFill>
                  <a:srgbClr val="000000"/>
                </a:solidFill>
                <a:latin typeface="Helvetica 55 Roman" panose="020B0604020202020204" pitchFamily="34" charset="0"/>
              </a:rPr>
              <a:t>big</a:t>
            </a:r>
            <a:r>
              <a:rPr lang="fr-FR" sz="1500" dirty="0">
                <a:solidFill>
                  <a:srgbClr val="000000"/>
                </a:solidFill>
                <a:latin typeface="Helvetica 55 Roman" panose="020B0604020202020204" pitchFamily="34" charset="0"/>
              </a:rPr>
              <a:t> data, nous améliorons en continu, notre connaissance client et apportons des réponses au plus prés de ses attentes.</a:t>
            </a:r>
          </a:p>
          <a:p>
            <a:endParaRPr lang="fr-FR" sz="900" dirty="0">
              <a:solidFill>
                <a:srgbClr val="000000"/>
              </a:solidFill>
              <a:latin typeface="Helvetica 55 Roman" panose="020B0604020202020204" pitchFamily="34" charset="0"/>
            </a:endParaRPr>
          </a:p>
        </p:txBody>
      </p:sp>
      <p:sp>
        <p:nvSpPr>
          <p:cNvPr id="13" name="Rectangle 12"/>
          <p:cNvSpPr/>
          <p:nvPr/>
        </p:nvSpPr>
        <p:spPr>
          <a:xfrm>
            <a:off x="9029787" y="836713"/>
            <a:ext cx="2880000" cy="5109087"/>
          </a:xfrm>
          <a:prstGeom prst="rect">
            <a:avLst/>
          </a:prstGeom>
          <a:solidFill>
            <a:schemeClr val="accent2"/>
          </a:solidFill>
        </p:spPr>
        <p:txBody>
          <a:bodyPr wrap="square" lIns="121917" tIns="60958" rIns="121917" bIns="60958">
            <a:spAutoFit/>
          </a:bodyPr>
          <a:lstStyle/>
          <a:p>
            <a:r>
              <a:rPr lang="fr-FR" dirty="0" smtClean="0">
                <a:solidFill>
                  <a:srgbClr val="FFFFFF"/>
                </a:solidFill>
              </a:rPr>
              <a:t>Construire un modèle d’employeur digital et humain</a:t>
            </a:r>
            <a:endParaRPr lang="fr-FR" dirty="0">
              <a:solidFill>
                <a:srgbClr val="FFFFFF"/>
              </a:solidFill>
            </a:endParaRPr>
          </a:p>
          <a:p>
            <a:endParaRPr lang="fr-FR" sz="1500" dirty="0">
              <a:solidFill>
                <a:srgbClr val="000000"/>
              </a:solidFill>
              <a:latin typeface="Helvetica 55 Roman" panose="020B0604020202020204" pitchFamily="34" charset="0"/>
            </a:endParaRPr>
          </a:p>
          <a:p>
            <a:r>
              <a:rPr lang="fr-FR" sz="1500" dirty="0">
                <a:solidFill>
                  <a:srgbClr val="000000"/>
                </a:solidFill>
                <a:latin typeface="Helvetica 55 Roman" panose="020B0604020202020204" pitchFamily="34" charset="0"/>
              </a:rPr>
              <a:t>Comme celle de nos clients, notre expérience salariés doit être fondée sur ce qui est essentiel dans notre travail. Ainsi, nous nous mobilisons pour développer nos compétences, créer des expertises dans de nouveaux domaines et faciliter les parcours professionnels. Nous développons notre agilité collective par des processus simplifiés, des modes de travail plus collaboratifs et nous encourageons l’innovation et la prise d’initiative.</a:t>
            </a:r>
          </a:p>
        </p:txBody>
      </p:sp>
      <p:sp>
        <p:nvSpPr>
          <p:cNvPr id="14" name="Rectangle 13"/>
          <p:cNvSpPr/>
          <p:nvPr/>
        </p:nvSpPr>
        <p:spPr>
          <a:xfrm>
            <a:off x="286661" y="6213309"/>
            <a:ext cx="11623125" cy="400105"/>
          </a:xfrm>
          <a:prstGeom prst="rect">
            <a:avLst/>
          </a:prstGeom>
          <a:solidFill>
            <a:schemeClr val="accent6"/>
          </a:solidFill>
        </p:spPr>
        <p:txBody>
          <a:bodyPr wrap="square" lIns="121917" tIns="60958" rIns="121917" bIns="60958">
            <a:spAutoFit/>
          </a:bodyPr>
          <a:lstStyle/>
          <a:p>
            <a:pPr algn="ctr"/>
            <a:r>
              <a:rPr lang="fr-FR" dirty="0" smtClean="0">
                <a:solidFill>
                  <a:srgbClr val="000000"/>
                </a:solidFill>
              </a:rPr>
              <a:t>Être une entreprise digitale, efficace et responsable</a:t>
            </a:r>
            <a:endParaRPr lang="fr-FR" dirty="0">
              <a:solidFill>
                <a:srgbClr val="000000"/>
              </a:solidFill>
            </a:endParaRPr>
          </a:p>
        </p:txBody>
      </p:sp>
    </p:spTree>
    <p:extLst>
      <p:ext uri="{BB962C8B-B14F-4D97-AF65-F5344CB8AC3E}">
        <p14:creationId xmlns:p14="http://schemas.microsoft.com/office/powerpoint/2010/main" val="171761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B7D9377-9256-4C1F-98CD-94AF75D452A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0" y="-1"/>
            <a:ext cx="12192000" cy="6858001"/>
          </a:xfrm>
          <a:prstGeom prst="rect">
            <a:avLst/>
          </a:prstGeom>
        </p:spPr>
      </p:pic>
      <p:sp>
        <p:nvSpPr>
          <p:cNvPr id="5" name="Rectangle 4">
            <a:extLst>
              <a:ext uri="{FF2B5EF4-FFF2-40B4-BE49-F238E27FC236}">
                <a16:creationId xmlns:a16="http://schemas.microsoft.com/office/drawing/2014/main" xmlns="" id="{1AEDA06B-AACF-4C24-9BCE-3C2986D2E7AD}"/>
              </a:ext>
            </a:extLst>
          </p:cNvPr>
          <p:cNvSpPr/>
          <p:nvPr/>
        </p:nvSpPr>
        <p:spPr>
          <a:xfrm>
            <a:off x="362631" y="2875058"/>
            <a:ext cx="10629913" cy="1107891"/>
          </a:xfrm>
          <a:prstGeom prst="rect">
            <a:avLst/>
          </a:prstGeom>
        </p:spPr>
        <p:txBody>
          <a:bodyPr wrap="square" lIns="121813" tIns="60906" rIns="121813" bIns="60906" anchor="ctr">
            <a:spAutoFit/>
          </a:bodyPr>
          <a:lstStyle/>
          <a:p>
            <a:pPr defTabSz="273557" hangingPunct="0"/>
            <a:r>
              <a:rPr lang="fr-FR" sz="6400" b="1" kern="0" dirty="0">
                <a:solidFill>
                  <a:srgbClr val="FF7900"/>
                </a:solidFill>
                <a:latin typeface="Helvetica 75 Bold" panose="020B0804020202020204" pitchFamily="34" charset="0"/>
                <a:ea typeface="ＭＳ Ｐゴシック" pitchFamily="34" charset="-128"/>
                <a:sym typeface="Helvetica Neue"/>
              </a:rPr>
              <a:t>Merci</a:t>
            </a:r>
            <a:endParaRPr lang="fr-FR" sz="6400" b="1" kern="0" dirty="0">
              <a:solidFill>
                <a:srgbClr val="FFFFFF"/>
              </a:solidFill>
              <a:latin typeface="Helvetica 75 Bold" panose="020B0804020202020204" pitchFamily="34" charset="0"/>
              <a:ea typeface="ＭＳ Ｐゴシック" pitchFamily="34" charset="-128"/>
              <a:sym typeface="Helvetica Neue"/>
            </a:endParaRPr>
          </a:p>
        </p:txBody>
      </p:sp>
    </p:spTree>
    <p:custDataLst>
      <p:tags r:id="rId1"/>
    </p:custDataLst>
    <p:extLst>
      <p:ext uri="{BB962C8B-B14F-4D97-AF65-F5344CB8AC3E}">
        <p14:creationId xmlns:p14="http://schemas.microsoft.com/office/powerpoint/2010/main" val="261127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4">
            <a:extLst>
              <a:ext uri="{FF2B5EF4-FFF2-40B4-BE49-F238E27FC236}">
                <a16:creationId xmlns="" xmlns:a16="http://schemas.microsoft.com/office/drawing/2014/main" id="{6ECC60A5-9250-4B6F-919C-A5FA0BECBDB8}"/>
              </a:ext>
            </a:extLst>
          </p:cNvPr>
          <p:cNvPicPr>
            <a:picLocks noChangeAspect="1"/>
          </p:cNvPicPr>
          <p:nvPr/>
        </p:nvPicPr>
        <p:blipFill rotWithShape="1">
          <a:blip r:embed="rId4">
            <a:extLst>
              <a:ext uri="{28A0092B-C50C-407E-A947-70E740481C1C}">
                <a14:useLocalDpi xmlns:a14="http://schemas.microsoft.com/office/drawing/2010/main" val="0"/>
              </a:ext>
            </a:extLst>
          </a:blip>
          <a:srcRect t="10497" r="224"/>
          <a:stretch/>
        </p:blipFill>
        <p:spPr>
          <a:xfrm>
            <a:off x="-8653" y="1365251"/>
            <a:ext cx="12200653" cy="5492749"/>
          </a:xfrm>
          <a:prstGeom prst="rect">
            <a:avLst/>
          </a:prstGeom>
        </p:spPr>
      </p:pic>
      <p:sp>
        <p:nvSpPr>
          <p:cNvPr id="10" name="Rectangle 9">
            <a:extLst>
              <a:ext uri="{FF2B5EF4-FFF2-40B4-BE49-F238E27FC236}">
                <a16:creationId xmlns="" xmlns:a16="http://schemas.microsoft.com/office/drawing/2014/main" id="{5C29E773-7B09-48C3-97B4-F34AF58EB3F3}"/>
              </a:ext>
            </a:extLst>
          </p:cNvPr>
          <p:cNvSpPr/>
          <p:nvPr/>
        </p:nvSpPr>
        <p:spPr>
          <a:xfrm>
            <a:off x="-8653" y="1365251"/>
            <a:ext cx="12200653" cy="5492749"/>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defRPr/>
            </a:pPr>
            <a:endParaRPr lang="en-GB" dirty="0">
              <a:solidFill>
                <a:srgbClr val="000000"/>
              </a:solidFill>
            </a:endParaRPr>
          </a:p>
        </p:txBody>
      </p:sp>
      <p:sp>
        <p:nvSpPr>
          <p:cNvPr id="46" name="Rectangle 45">
            <a:extLst>
              <a:ext uri="{FF2B5EF4-FFF2-40B4-BE49-F238E27FC236}">
                <a16:creationId xmlns="" xmlns:a16="http://schemas.microsoft.com/office/drawing/2014/main" id="{12ED542E-8598-435D-B37D-6020FD8D3845}"/>
              </a:ext>
            </a:extLst>
          </p:cNvPr>
          <p:cNvSpPr/>
          <p:nvPr/>
        </p:nvSpPr>
        <p:spPr>
          <a:xfrm>
            <a:off x="441244" y="3429000"/>
            <a:ext cx="11318957" cy="1536171"/>
          </a:xfrm>
          <a:prstGeom prst="rect">
            <a:avLst/>
          </a:prstGeom>
          <a:noFill/>
          <a:ln w="381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defRPr/>
            </a:pPr>
            <a:endParaRPr lang="en-GB" dirty="0">
              <a:solidFill>
                <a:srgbClr val="000000"/>
              </a:solidFill>
            </a:endParaRPr>
          </a:p>
        </p:txBody>
      </p:sp>
      <p:sp>
        <p:nvSpPr>
          <p:cNvPr id="8" name="Rectangle 5">
            <a:extLst>
              <a:ext uri="{FF2B5EF4-FFF2-40B4-BE49-F238E27FC236}">
                <a16:creationId xmlns="" xmlns:a16="http://schemas.microsoft.com/office/drawing/2014/main" id="{2783E47A-A62D-494A-ADE9-1C2F55C0116A}"/>
              </a:ext>
            </a:extLst>
          </p:cNvPr>
          <p:cNvSpPr>
            <a:spLocks/>
          </p:cNvSpPr>
          <p:nvPr/>
        </p:nvSpPr>
        <p:spPr bwMode="auto">
          <a:xfrm>
            <a:off x="0" y="118913"/>
            <a:ext cx="12192000" cy="969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nchorCtr="0"/>
          <a:lstStyle>
            <a:lvl1pPr defTabSz="512763"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512763"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512763"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512763"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tabLst>
                <a:tab pos="2997125" algn="l"/>
              </a:tabLst>
              <a:defRPr/>
            </a:pPr>
            <a:r>
              <a:rPr lang="fr-FR" altLang="fr-FR" sz="3200" spc="-27" dirty="0">
                <a:solidFill>
                  <a:schemeClr val="accent1"/>
                </a:solidFill>
                <a:latin typeface="Helvetica 75 Bold" panose="020B0804020202020204" pitchFamily="34" charset="0"/>
                <a:ea typeface="+mj-ea"/>
                <a:cs typeface="+mj-cs"/>
                <a:sym typeface="Helvetica" charset="0"/>
              </a:rPr>
              <a:t>Une combinaison unique d’expertises pour vous accompagner </a:t>
            </a:r>
            <a:r>
              <a:rPr lang="fr-FR" altLang="fr-FR" sz="3200" spc="-27" dirty="0">
                <a:solidFill>
                  <a:schemeClr val="tx1"/>
                </a:solidFill>
                <a:latin typeface="Helvetica 75 Bold" panose="020B0804020202020204" pitchFamily="34" charset="0"/>
                <a:ea typeface="+mj-ea"/>
                <a:cs typeface="+mj-cs"/>
                <a:sym typeface="Helvetica" charset="0"/>
              </a:rPr>
              <a:t>à chaque étape du voyage de vos données</a:t>
            </a:r>
            <a:endParaRPr lang="en-GB" altLang="fr-FR" sz="3200" spc="-27" dirty="0">
              <a:solidFill>
                <a:schemeClr val="tx1"/>
              </a:solidFill>
              <a:latin typeface="Helvetica 75 Bold" panose="020B0804020202020204" pitchFamily="34" charset="0"/>
              <a:ea typeface="+mj-ea"/>
              <a:cs typeface="+mj-cs"/>
              <a:sym typeface="Helvetica" charset="0"/>
            </a:endParaRPr>
          </a:p>
        </p:txBody>
      </p:sp>
      <p:sp>
        <p:nvSpPr>
          <p:cNvPr id="45" name="Rectangle 44">
            <a:extLst>
              <a:ext uri="{FF2B5EF4-FFF2-40B4-BE49-F238E27FC236}">
                <a16:creationId xmlns="" xmlns:a16="http://schemas.microsoft.com/office/drawing/2014/main" id="{2D32DECF-4443-40FB-B0C3-A4DB9A8B1AFF}"/>
              </a:ext>
            </a:extLst>
          </p:cNvPr>
          <p:cNvSpPr/>
          <p:nvPr/>
        </p:nvSpPr>
        <p:spPr>
          <a:xfrm>
            <a:off x="441244" y="5670208"/>
            <a:ext cx="11318957" cy="404099"/>
          </a:xfrm>
          <a:prstGeom prst="rect">
            <a:avLst/>
          </a:prstGeom>
          <a:solidFill>
            <a:schemeClr val="accent1"/>
          </a:solidFill>
          <a:ln w="3175" cap="flat" cmpd="sng" algn="ctr">
            <a:solidFill>
              <a:schemeClr val="accent1"/>
            </a:solidFill>
            <a:prstDash val="solid"/>
          </a:ln>
          <a:effectLst/>
        </p:spPr>
        <p:txBody>
          <a:bodyPr lIns="121909" tIns="60954" rIns="121909" bIns="60954" rtlCol="0" anchor="ctr"/>
          <a:lstStyle/>
          <a:p>
            <a:pPr algn="ctr" defTabSz="1219080">
              <a:defRPr/>
            </a:pPr>
            <a:r>
              <a:rPr lang="fr-FR" sz="1200" kern="0" dirty="0">
                <a:solidFill>
                  <a:srgbClr val="FFFFFF"/>
                </a:solidFill>
              </a:rPr>
              <a:t> Solutions sectorielles</a:t>
            </a:r>
          </a:p>
        </p:txBody>
      </p:sp>
      <p:sp>
        <p:nvSpPr>
          <p:cNvPr id="47" name="Isosceles Triangle 25">
            <a:extLst>
              <a:ext uri="{FF2B5EF4-FFF2-40B4-BE49-F238E27FC236}">
                <a16:creationId xmlns="" xmlns:a16="http://schemas.microsoft.com/office/drawing/2014/main" id="{5950F29B-6F8C-4A60-BFE1-370416F7F965}"/>
              </a:ext>
            </a:extLst>
          </p:cNvPr>
          <p:cNvSpPr>
            <a:spLocks noChangeAspect="1"/>
          </p:cNvSpPr>
          <p:nvPr/>
        </p:nvSpPr>
        <p:spPr>
          <a:xfrm>
            <a:off x="321244" y="4093637"/>
            <a:ext cx="240000" cy="20689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defRPr/>
            </a:pPr>
            <a:endParaRPr lang="en-GB" dirty="0">
              <a:solidFill>
                <a:srgbClr val="000000"/>
              </a:solidFill>
            </a:endParaRPr>
          </a:p>
        </p:txBody>
      </p:sp>
      <p:sp>
        <p:nvSpPr>
          <p:cNvPr id="48" name="Isosceles Triangle 26">
            <a:extLst>
              <a:ext uri="{FF2B5EF4-FFF2-40B4-BE49-F238E27FC236}">
                <a16:creationId xmlns="" xmlns:a16="http://schemas.microsoft.com/office/drawing/2014/main" id="{D769829B-EE9B-420E-9C14-CA61D09878C0}"/>
              </a:ext>
            </a:extLst>
          </p:cNvPr>
          <p:cNvSpPr>
            <a:spLocks noChangeAspect="1"/>
          </p:cNvSpPr>
          <p:nvPr/>
        </p:nvSpPr>
        <p:spPr>
          <a:xfrm rot="10800000">
            <a:off x="11640201" y="4093636"/>
            <a:ext cx="240000" cy="20689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defRPr/>
            </a:pPr>
            <a:endParaRPr lang="en-GB" dirty="0">
              <a:solidFill>
                <a:srgbClr val="000000"/>
              </a:solidFill>
            </a:endParaRPr>
          </a:p>
        </p:txBody>
      </p:sp>
      <p:grpSp>
        <p:nvGrpSpPr>
          <p:cNvPr id="2" name="Group 1">
            <a:extLst>
              <a:ext uri="{FF2B5EF4-FFF2-40B4-BE49-F238E27FC236}">
                <a16:creationId xmlns="" xmlns:a16="http://schemas.microsoft.com/office/drawing/2014/main" id="{6AED898C-D061-42AA-AE8D-7751C378583A}"/>
              </a:ext>
            </a:extLst>
          </p:cNvPr>
          <p:cNvGrpSpPr/>
          <p:nvPr/>
        </p:nvGrpSpPr>
        <p:grpSpPr>
          <a:xfrm>
            <a:off x="4013423" y="4316576"/>
            <a:ext cx="1054453" cy="1152001"/>
            <a:chOff x="3460006" y="3237431"/>
            <a:chExt cx="790840" cy="864001"/>
          </a:xfrm>
        </p:grpSpPr>
        <p:pic>
          <p:nvPicPr>
            <p:cNvPr id="26" name="Graphic 25">
              <a:extLst>
                <a:ext uri="{FF2B5EF4-FFF2-40B4-BE49-F238E27FC236}">
                  <a16:creationId xmlns="" xmlns:a16="http://schemas.microsoft.com/office/drawing/2014/main" id="{CAFBB125-0B14-49F1-B152-07F86E3808B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3460006" y="3237431"/>
              <a:ext cx="790840" cy="864001"/>
            </a:xfrm>
            <a:prstGeom prst="rect">
              <a:avLst/>
            </a:prstGeom>
          </p:spPr>
        </p:pic>
        <p:sp>
          <p:nvSpPr>
            <p:cNvPr id="53" name="Rectangle 52">
              <a:extLst>
                <a:ext uri="{FF2B5EF4-FFF2-40B4-BE49-F238E27FC236}">
                  <a16:creationId xmlns="" xmlns:a16="http://schemas.microsoft.com/office/drawing/2014/main" id="{063A20E6-649B-4746-BD8C-CD7EF5971901}"/>
                </a:ext>
              </a:extLst>
            </p:cNvPr>
            <p:cNvSpPr/>
            <p:nvPr/>
          </p:nvSpPr>
          <p:spPr>
            <a:xfrm>
              <a:off x="3460006" y="3531915"/>
              <a:ext cx="790840" cy="276999"/>
            </a:xfrm>
            <a:prstGeom prst="rect">
              <a:avLst/>
            </a:prstGeom>
          </p:spPr>
          <p:txBody>
            <a:bodyPr wrap="square" lIns="0" tIns="0" rIns="0" bIns="0">
              <a:spAutoFit/>
            </a:bodyPr>
            <a:lstStyle/>
            <a:p>
              <a:pPr algn="ctr" defTabSz="948195">
                <a:defRPr/>
              </a:pPr>
              <a:r>
                <a:rPr lang="en-US" sz="1200" b="1" dirty="0">
                  <a:solidFill>
                    <a:srgbClr val="FFFFFF"/>
                  </a:solidFill>
                  <a:ea typeface="Helvetica"/>
                  <a:cs typeface="Helvetica" panose="020B0604020202020204" pitchFamily="34" charset="0"/>
                </a:rPr>
                <a:t>Mobile</a:t>
              </a:r>
            </a:p>
            <a:p>
              <a:pPr algn="ctr" defTabSz="948195">
                <a:defRPr/>
              </a:pPr>
              <a:r>
                <a:rPr lang="en-US" sz="1200" b="1" dirty="0">
                  <a:solidFill>
                    <a:srgbClr val="FFFFFF"/>
                  </a:solidFill>
                  <a:ea typeface="Helvetica"/>
                  <a:cs typeface="Helvetica" panose="020B0604020202020204" pitchFamily="34" charset="0"/>
                </a:rPr>
                <a:t>Workspace</a:t>
              </a:r>
            </a:p>
          </p:txBody>
        </p:sp>
      </p:grpSp>
      <p:pic>
        <p:nvPicPr>
          <p:cNvPr id="54" name="Graphic 55">
            <a:extLst>
              <a:ext uri="{FF2B5EF4-FFF2-40B4-BE49-F238E27FC236}">
                <a16:creationId xmlns="" xmlns:a16="http://schemas.microsoft.com/office/drawing/2014/main" id="{7695CCDA-C820-4C41-A03D-80A89BDCD1B3}"/>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571520" y="2911923"/>
            <a:ext cx="1056000" cy="1056000"/>
          </a:xfrm>
          <a:prstGeom prst="rect">
            <a:avLst/>
          </a:prstGeom>
        </p:spPr>
      </p:pic>
      <p:pic>
        <p:nvPicPr>
          <p:cNvPr id="55" name="Graphic 56">
            <a:extLst>
              <a:ext uri="{FF2B5EF4-FFF2-40B4-BE49-F238E27FC236}">
                <a16:creationId xmlns="" xmlns:a16="http://schemas.microsoft.com/office/drawing/2014/main" id="{9E8A45A2-00C3-45D2-A196-715F8BEC2B96}"/>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2484655" y="2917240"/>
            <a:ext cx="1056000" cy="1056000"/>
          </a:xfrm>
          <a:prstGeom prst="rect">
            <a:avLst/>
          </a:prstGeom>
        </p:spPr>
      </p:pic>
      <p:sp>
        <p:nvSpPr>
          <p:cNvPr id="56" name="Rectangle 55">
            <a:extLst>
              <a:ext uri="{FF2B5EF4-FFF2-40B4-BE49-F238E27FC236}">
                <a16:creationId xmlns="" xmlns:a16="http://schemas.microsoft.com/office/drawing/2014/main" id="{63DF9DB9-A0DD-4FDE-AF22-4CAF2D575D1C}"/>
              </a:ext>
            </a:extLst>
          </p:cNvPr>
          <p:cNvSpPr/>
          <p:nvPr/>
        </p:nvSpPr>
        <p:spPr>
          <a:xfrm>
            <a:off x="2508655" y="3240057"/>
            <a:ext cx="1008000" cy="369332"/>
          </a:xfrm>
          <a:prstGeom prst="rect">
            <a:avLst/>
          </a:prstGeom>
        </p:spPr>
        <p:txBody>
          <a:bodyPr wrap="square" lIns="0" tIns="0" rIns="0" bIns="0">
            <a:spAutoFit/>
          </a:bodyPr>
          <a:lstStyle/>
          <a:p>
            <a:pPr algn="ctr" defTabSz="948195">
              <a:defRPr/>
            </a:pPr>
            <a:r>
              <a:rPr lang="en-US" sz="1200" b="1" dirty="0">
                <a:solidFill>
                  <a:srgbClr val="FFFFFF"/>
                </a:solidFill>
                <a:ea typeface="Helvetica"/>
              </a:rPr>
              <a:t>Internet</a:t>
            </a:r>
            <a:br>
              <a:rPr lang="en-US" sz="1200" b="1" dirty="0">
                <a:solidFill>
                  <a:srgbClr val="FFFFFF"/>
                </a:solidFill>
                <a:ea typeface="Helvetica"/>
              </a:rPr>
            </a:br>
            <a:r>
              <a:rPr lang="en-US" sz="1200" b="1" dirty="0">
                <a:solidFill>
                  <a:srgbClr val="FFFFFF"/>
                </a:solidFill>
                <a:ea typeface="Helvetica"/>
              </a:rPr>
              <a:t>des </a:t>
            </a:r>
            <a:r>
              <a:rPr lang="en-US" sz="1200" b="1" dirty="0" err="1">
                <a:solidFill>
                  <a:srgbClr val="FFFFFF"/>
                </a:solidFill>
                <a:ea typeface="Helvetica"/>
              </a:rPr>
              <a:t>objets</a:t>
            </a:r>
            <a:endParaRPr lang="en-US" sz="1200" b="1" dirty="0">
              <a:solidFill>
                <a:srgbClr val="FFFFFF"/>
              </a:solidFill>
              <a:ea typeface="Helvetica"/>
            </a:endParaRPr>
          </a:p>
        </p:txBody>
      </p:sp>
      <p:pic>
        <p:nvPicPr>
          <p:cNvPr id="57" name="Graphic 58">
            <a:extLst>
              <a:ext uri="{FF2B5EF4-FFF2-40B4-BE49-F238E27FC236}">
                <a16:creationId xmlns="" xmlns:a16="http://schemas.microsoft.com/office/drawing/2014/main" id="{85B398D3-9391-4396-B901-3D33559D922D}"/>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4026123" y="2917240"/>
            <a:ext cx="1056000" cy="1056000"/>
          </a:xfrm>
          <a:prstGeom prst="rect">
            <a:avLst/>
          </a:prstGeom>
        </p:spPr>
      </p:pic>
      <p:pic>
        <p:nvPicPr>
          <p:cNvPr id="58" name="Graphic 59">
            <a:extLst>
              <a:ext uri="{FF2B5EF4-FFF2-40B4-BE49-F238E27FC236}">
                <a16:creationId xmlns="" xmlns:a16="http://schemas.microsoft.com/office/drawing/2014/main" id="{CFC4C4BE-4B69-4176-A42E-89A142D27DDB}"/>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661356" y="2917240"/>
            <a:ext cx="1056000" cy="1056000"/>
          </a:xfrm>
          <a:prstGeom prst="rect">
            <a:avLst/>
          </a:prstGeom>
        </p:spPr>
      </p:pic>
      <p:sp>
        <p:nvSpPr>
          <p:cNvPr id="59" name="Rectangle 58">
            <a:extLst>
              <a:ext uri="{FF2B5EF4-FFF2-40B4-BE49-F238E27FC236}">
                <a16:creationId xmlns="" xmlns:a16="http://schemas.microsoft.com/office/drawing/2014/main" id="{C17AB850-8B06-4AFC-94DE-57617BEEFE1F}"/>
              </a:ext>
            </a:extLst>
          </p:cNvPr>
          <p:cNvSpPr/>
          <p:nvPr/>
        </p:nvSpPr>
        <p:spPr>
          <a:xfrm>
            <a:off x="8685356" y="3240057"/>
            <a:ext cx="1008000" cy="369332"/>
          </a:xfrm>
          <a:prstGeom prst="rect">
            <a:avLst/>
          </a:prstGeom>
        </p:spPr>
        <p:txBody>
          <a:bodyPr wrap="square" lIns="0" tIns="0" rIns="0" bIns="0">
            <a:spAutoFit/>
          </a:bodyPr>
          <a:lstStyle/>
          <a:p>
            <a:pPr algn="ctr" defTabSz="1219170">
              <a:defRPr/>
            </a:pPr>
            <a:r>
              <a:rPr lang="en-GB" sz="1200" dirty="0">
                <a:solidFill>
                  <a:srgbClr val="FFFFFF"/>
                </a:solidFill>
              </a:rPr>
              <a:t>Data intelligence</a:t>
            </a:r>
          </a:p>
        </p:txBody>
      </p:sp>
      <p:sp>
        <p:nvSpPr>
          <p:cNvPr id="60" name="Rectangle 59">
            <a:extLst>
              <a:ext uri="{FF2B5EF4-FFF2-40B4-BE49-F238E27FC236}">
                <a16:creationId xmlns="" xmlns:a16="http://schemas.microsoft.com/office/drawing/2014/main" id="{CDE20F4C-2D92-40D7-AFE8-034B0EAF328C}"/>
              </a:ext>
            </a:extLst>
          </p:cNvPr>
          <p:cNvSpPr/>
          <p:nvPr/>
        </p:nvSpPr>
        <p:spPr>
          <a:xfrm>
            <a:off x="4050123" y="3260575"/>
            <a:ext cx="1008000" cy="369332"/>
          </a:xfrm>
          <a:prstGeom prst="rect">
            <a:avLst/>
          </a:prstGeom>
        </p:spPr>
        <p:txBody>
          <a:bodyPr wrap="square" lIns="0" tIns="0" rIns="0" bIns="0">
            <a:spAutoFit/>
          </a:bodyPr>
          <a:lstStyle/>
          <a:p>
            <a:pPr algn="ctr" defTabSz="948195">
              <a:defRPr/>
            </a:pPr>
            <a:r>
              <a:rPr lang="en-US" sz="1200" b="1" dirty="0" err="1">
                <a:solidFill>
                  <a:srgbClr val="FFFFFF"/>
                </a:solidFill>
                <a:ea typeface="Helvetica"/>
              </a:rPr>
              <a:t>Connectivité</a:t>
            </a:r>
            <a:endParaRPr lang="en-US" sz="1200" b="1" dirty="0">
              <a:solidFill>
                <a:srgbClr val="FFFFFF"/>
              </a:solidFill>
              <a:ea typeface="Helvetica"/>
            </a:endParaRPr>
          </a:p>
          <a:p>
            <a:pPr algn="ctr" defTabSz="948195">
              <a:defRPr/>
            </a:pPr>
            <a:r>
              <a:rPr lang="en-US" sz="1200" b="1" dirty="0" err="1">
                <a:solidFill>
                  <a:srgbClr val="FFFFFF"/>
                </a:solidFill>
                <a:ea typeface="Helvetica"/>
              </a:rPr>
              <a:t>enrichie</a:t>
            </a:r>
            <a:endParaRPr lang="en-US" sz="1200" b="1" dirty="0">
              <a:solidFill>
                <a:srgbClr val="FFFFFF"/>
              </a:solidFill>
              <a:ea typeface="Helvetica"/>
            </a:endParaRPr>
          </a:p>
        </p:txBody>
      </p:sp>
      <p:sp>
        <p:nvSpPr>
          <p:cNvPr id="61" name="Rectangle 60">
            <a:extLst>
              <a:ext uri="{FF2B5EF4-FFF2-40B4-BE49-F238E27FC236}">
                <a16:creationId xmlns="" xmlns:a16="http://schemas.microsoft.com/office/drawing/2014/main" id="{EC8B3709-4249-4EAB-8149-E7A497E57AEF}"/>
              </a:ext>
            </a:extLst>
          </p:cNvPr>
          <p:cNvSpPr/>
          <p:nvPr/>
        </p:nvSpPr>
        <p:spPr>
          <a:xfrm>
            <a:off x="5595521" y="3260575"/>
            <a:ext cx="1008000" cy="369332"/>
          </a:xfrm>
          <a:prstGeom prst="rect">
            <a:avLst/>
          </a:prstGeom>
        </p:spPr>
        <p:txBody>
          <a:bodyPr wrap="square" lIns="0" tIns="0" rIns="0" bIns="0">
            <a:spAutoFit/>
          </a:bodyPr>
          <a:lstStyle/>
          <a:p>
            <a:pPr algn="ctr" defTabSz="948195">
              <a:defRPr/>
            </a:pPr>
            <a:r>
              <a:rPr lang="en-US" sz="1200" b="1" dirty="0">
                <a:solidFill>
                  <a:srgbClr val="FFFFFF"/>
                </a:solidFill>
                <a:ea typeface="Helvetica"/>
              </a:rPr>
              <a:t>Cyber</a:t>
            </a:r>
          </a:p>
          <a:p>
            <a:pPr algn="ctr" defTabSz="948195">
              <a:defRPr/>
            </a:pPr>
            <a:r>
              <a:rPr lang="en-US" sz="1200" b="1" dirty="0" err="1">
                <a:solidFill>
                  <a:srgbClr val="FFFFFF"/>
                </a:solidFill>
                <a:ea typeface="Helvetica"/>
              </a:rPr>
              <a:t>défense</a:t>
            </a:r>
            <a:endParaRPr lang="en-US" sz="1200" b="1" dirty="0">
              <a:solidFill>
                <a:srgbClr val="FFFFFF"/>
              </a:solidFill>
              <a:ea typeface="Helvetica"/>
            </a:endParaRPr>
          </a:p>
        </p:txBody>
      </p:sp>
      <p:pic>
        <p:nvPicPr>
          <p:cNvPr id="62" name="Graphic 63">
            <a:extLst>
              <a:ext uri="{FF2B5EF4-FFF2-40B4-BE49-F238E27FC236}">
                <a16:creationId xmlns="" xmlns:a16="http://schemas.microsoft.com/office/drawing/2014/main" id="{8E89AD31-AB17-4876-8403-5483C1D82392}"/>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7119317" y="2911923"/>
            <a:ext cx="1056000" cy="1056000"/>
          </a:xfrm>
          <a:prstGeom prst="rect">
            <a:avLst/>
          </a:prstGeom>
        </p:spPr>
      </p:pic>
      <p:sp>
        <p:nvSpPr>
          <p:cNvPr id="63" name="Rectangle 62">
            <a:extLst>
              <a:ext uri="{FF2B5EF4-FFF2-40B4-BE49-F238E27FC236}">
                <a16:creationId xmlns="" xmlns:a16="http://schemas.microsoft.com/office/drawing/2014/main" id="{9145910D-D660-4D4D-8852-4838B7120447}"/>
              </a:ext>
            </a:extLst>
          </p:cNvPr>
          <p:cNvSpPr/>
          <p:nvPr/>
        </p:nvSpPr>
        <p:spPr>
          <a:xfrm>
            <a:off x="7143317" y="3347592"/>
            <a:ext cx="1008000" cy="184665"/>
          </a:xfrm>
          <a:prstGeom prst="rect">
            <a:avLst/>
          </a:prstGeom>
        </p:spPr>
        <p:txBody>
          <a:bodyPr wrap="square" lIns="0" tIns="0" rIns="0" bIns="0">
            <a:spAutoFit/>
          </a:bodyPr>
          <a:lstStyle/>
          <a:p>
            <a:pPr algn="ctr" defTabSz="1219170">
              <a:defRPr/>
            </a:pPr>
            <a:r>
              <a:rPr lang="en-GB" sz="1200" dirty="0">
                <a:solidFill>
                  <a:srgbClr val="FFFFFF"/>
                </a:solidFill>
              </a:rPr>
              <a:t>Cloud</a:t>
            </a:r>
            <a:endParaRPr lang="en-GB" sz="1200" dirty="0"/>
          </a:p>
        </p:txBody>
      </p:sp>
      <p:sp>
        <p:nvSpPr>
          <p:cNvPr id="64" name="Rectangle 63">
            <a:extLst>
              <a:ext uri="{FF2B5EF4-FFF2-40B4-BE49-F238E27FC236}">
                <a16:creationId xmlns="" xmlns:a16="http://schemas.microsoft.com/office/drawing/2014/main" id="{6CAE47B4-08E0-4993-AE6F-1A8C4FC9F39E}"/>
              </a:ext>
            </a:extLst>
          </p:cNvPr>
          <p:cNvSpPr/>
          <p:nvPr/>
        </p:nvSpPr>
        <p:spPr>
          <a:xfrm>
            <a:off x="1064059" y="4115868"/>
            <a:ext cx="912109" cy="292388"/>
          </a:xfrm>
          <a:prstGeom prst="rect">
            <a:avLst/>
          </a:prstGeom>
        </p:spPr>
        <p:txBody>
          <a:bodyPr wrap="none" lIns="0" tIns="0" rIns="0" bIns="0">
            <a:spAutoFit/>
          </a:bodyPr>
          <a:lstStyle/>
          <a:p>
            <a:pPr defTabSz="950312">
              <a:defRPr/>
            </a:pPr>
            <a:r>
              <a:rPr lang="fr-FR" sz="1900" b="1" dirty="0">
                <a:solidFill>
                  <a:srgbClr val="FFFFFF"/>
                </a:solidFill>
                <a:ea typeface="ＭＳ Ｐゴシック" pitchFamily="34" charset="-128"/>
              </a:rPr>
              <a:t>Conseil </a:t>
            </a:r>
          </a:p>
        </p:txBody>
      </p:sp>
      <p:sp>
        <p:nvSpPr>
          <p:cNvPr id="65" name="Rectangle 64">
            <a:extLst>
              <a:ext uri="{FF2B5EF4-FFF2-40B4-BE49-F238E27FC236}">
                <a16:creationId xmlns="" xmlns:a16="http://schemas.microsoft.com/office/drawing/2014/main" id="{787A1CF2-9664-43E7-B4DB-2F265FD4F24E}"/>
              </a:ext>
            </a:extLst>
          </p:cNvPr>
          <p:cNvSpPr/>
          <p:nvPr/>
        </p:nvSpPr>
        <p:spPr>
          <a:xfrm>
            <a:off x="9873564" y="4133220"/>
            <a:ext cx="1280800" cy="292388"/>
          </a:xfrm>
          <a:prstGeom prst="rect">
            <a:avLst/>
          </a:prstGeom>
        </p:spPr>
        <p:txBody>
          <a:bodyPr wrap="none" lIns="0" tIns="0" rIns="0" bIns="0">
            <a:spAutoFit/>
          </a:bodyPr>
          <a:lstStyle/>
          <a:p>
            <a:pPr algn="r" defTabSz="950312">
              <a:defRPr/>
            </a:pPr>
            <a:r>
              <a:rPr lang="fr-FR" sz="1900" b="1" dirty="0">
                <a:solidFill>
                  <a:srgbClr val="FFFFFF"/>
                </a:solidFill>
                <a:ea typeface="ＭＳ Ｐゴシック" pitchFamily="34" charset="-128"/>
              </a:rPr>
              <a:t>Intégration</a:t>
            </a:r>
          </a:p>
        </p:txBody>
      </p:sp>
      <p:grpSp>
        <p:nvGrpSpPr>
          <p:cNvPr id="4" name="Group 3">
            <a:extLst>
              <a:ext uri="{FF2B5EF4-FFF2-40B4-BE49-F238E27FC236}">
                <a16:creationId xmlns="" xmlns:a16="http://schemas.microsoft.com/office/drawing/2014/main" id="{A431813C-E1F6-49C2-9B75-34F7F2CA361F}"/>
              </a:ext>
            </a:extLst>
          </p:cNvPr>
          <p:cNvGrpSpPr/>
          <p:nvPr/>
        </p:nvGrpSpPr>
        <p:grpSpPr>
          <a:xfrm>
            <a:off x="7105278" y="4316576"/>
            <a:ext cx="1104199" cy="1152000"/>
            <a:chOff x="5778897" y="3237432"/>
            <a:chExt cx="828149" cy="864000"/>
          </a:xfrm>
        </p:grpSpPr>
        <p:pic>
          <p:nvPicPr>
            <p:cNvPr id="27" name="Graphic 31">
              <a:extLst>
                <a:ext uri="{FF2B5EF4-FFF2-40B4-BE49-F238E27FC236}">
                  <a16:creationId xmlns="" xmlns:a16="http://schemas.microsoft.com/office/drawing/2014/main" id="{77E73C54-9B62-40A7-978D-5EA16ABCADEB}"/>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5778897" y="3237432"/>
              <a:ext cx="828149" cy="864000"/>
            </a:xfrm>
            <a:prstGeom prst="rect">
              <a:avLst/>
            </a:prstGeom>
          </p:spPr>
        </p:pic>
        <p:sp>
          <p:nvSpPr>
            <p:cNvPr id="28" name="Rectangle 27">
              <a:extLst>
                <a:ext uri="{FF2B5EF4-FFF2-40B4-BE49-F238E27FC236}">
                  <a16:creationId xmlns="" xmlns:a16="http://schemas.microsoft.com/office/drawing/2014/main" id="{BBD0879C-F475-44A8-A8EE-F1594C66B2CB}"/>
                </a:ext>
              </a:extLst>
            </p:cNvPr>
            <p:cNvSpPr/>
            <p:nvPr/>
          </p:nvSpPr>
          <p:spPr>
            <a:xfrm>
              <a:off x="5778897" y="3461683"/>
              <a:ext cx="828149" cy="415498"/>
            </a:xfrm>
            <a:prstGeom prst="rect">
              <a:avLst/>
            </a:prstGeom>
          </p:spPr>
          <p:txBody>
            <a:bodyPr wrap="square" lIns="0" tIns="0" rIns="0" bIns="0">
              <a:spAutoFit/>
            </a:bodyPr>
            <a:lstStyle/>
            <a:p>
              <a:pPr algn="ctr" defTabSz="1219170">
                <a:defRPr/>
              </a:pPr>
              <a:r>
                <a:rPr lang="en-GB" sz="1200" dirty="0">
                  <a:solidFill>
                    <a:srgbClr val="FFFFFF"/>
                  </a:solidFill>
                </a:rPr>
                <a:t>Relation </a:t>
              </a:r>
            </a:p>
            <a:p>
              <a:pPr algn="ctr" defTabSz="1219170">
                <a:defRPr/>
              </a:pPr>
              <a:r>
                <a:rPr lang="en-GB" sz="1200" dirty="0">
                  <a:solidFill>
                    <a:srgbClr val="FFFFFF"/>
                  </a:solidFill>
                </a:rPr>
                <a:t>Client</a:t>
              </a:r>
            </a:p>
            <a:p>
              <a:pPr algn="ctr" defTabSz="1219170">
                <a:defRPr/>
              </a:pPr>
              <a:r>
                <a:rPr lang="en-GB" sz="1200" dirty="0" err="1">
                  <a:solidFill>
                    <a:srgbClr val="FFFFFF"/>
                  </a:solidFill>
                </a:rPr>
                <a:t>Digitale</a:t>
              </a:r>
              <a:endParaRPr lang="en-GB" sz="1200" dirty="0"/>
            </a:p>
          </p:txBody>
        </p:sp>
      </p:grpSp>
      <p:pic>
        <p:nvPicPr>
          <p:cNvPr id="31" name="Graphic 30">
            <a:extLst>
              <a:ext uri="{FF2B5EF4-FFF2-40B4-BE49-F238E27FC236}">
                <a16:creationId xmlns="" xmlns:a16="http://schemas.microsoft.com/office/drawing/2014/main" id="{20056E2B-D79F-48AB-82A2-14FE0B15E7F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553714" y="4308993"/>
            <a:ext cx="1054453" cy="1152001"/>
          </a:xfrm>
          <a:prstGeom prst="rect">
            <a:avLst/>
          </a:prstGeom>
        </p:spPr>
      </p:pic>
      <p:sp>
        <p:nvSpPr>
          <p:cNvPr id="51" name="Rectangle 50">
            <a:extLst>
              <a:ext uri="{FF2B5EF4-FFF2-40B4-BE49-F238E27FC236}">
                <a16:creationId xmlns="" xmlns:a16="http://schemas.microsoft.com/office/drawing/2014/main" id="{10A3E090-6204-455F-8003-B68750BB209E}"/>
              </a:ext>
            </a:extLst>
          </p:cNvPr>
          <p:cNvSpPr/>
          <p:nvPr/>
        </p:nvSpPr>
        <p:spPr>
          <a:xfrm>
            <a:off x="5534478" y="4709221"/>
            <a:ext cx="1104199" cy="369332"/>
          </a:xfrm>
          <a:prstGeom prst="rect">
            <a:avLst/>
          </a:prstGeom>
        </p:spPr>
        <p:txBody>
          <a:bodyPr wrap="square" lIns="0" tIns="0" rIns="0" bIns="0">
            <a:spAutoFit/>
          </a:bodyPr>
          <a:lstStyle/>
          <a:p>
            <a:pPr algn="ctr" defTabSz="948195"/>
            <a:r>
              <a:rPr lang="en-US" sz="1200" b="1" dirty="0" err="1">
                <a:solidFill>
                  <a:srgbClr val="FFFFFF"/>
                </a:solidFill>
                <a:ea typeface="Helvetica"/>
                <a:cs typeface="Helvetica" panose="020B0604020202020204" pitchFamily="34" charset="0"/>
              </a:rPr>
              <a:t>Espaces</a:t>
            </a:r>
            <a:endParaRPr lang="en-US" sz="1200" b="1" dirty="0">
              <a:solidFill>
                <a:srgbClr val="FFFFFF"/>
              </a:solidFill>
              <a:ea typeface="Helvetica"/>
              <a:cs typeface="Helvetica" panose="020B0604020202020204" pitchFamily="34" charset="0"/>
            </a:endParaRPr>
          </a:p>
          <a:p>
            <a:pPr algn="ctr" defTabSz="948195"/>
            <a:r>
              <a:rPr lang="en-US" sz="1200" b="1" dirty="0" err="1">
                <a:solidFill>
                  <a:srgbClr val="FFFFFF"/>
                </a:solidFill>
                <a:ea typeface="Helvetica"/>
                <a:cs typeface="Helvetica" panose="020B0604020202020204" pitchFamily="34" charset="0"/>
              </a:rPr>
              <a:t>collaboratifs</a:t>
            </a:r>
            <a:endParaRPr lang="en-US" sz="1200" b="1" dirty="0">
              <a:solidFill>
                <a:srgbClr val="FFFFFF"/>
              </a:solidFill>
              <a:ea typeface="Helvetica"/>
              <a:cs typeface="Helvetica" panose="020B0604020202020204" pitchFamily="34" charset="0"/>
            </a:endParaRPr>
          </a:p>
        </p:txBody>
      </p:sp>
    </p:spTree>
    <p:custDataLst>
      <p:tags r:id="rId1"/>
    </p:custDataLst>
    <p:extLst>
      <p:ext uri="{BB962C8B-B14F-4D97-AF65-F5344CB8AC3E}">
        <p14:creationId xmlns:p14="http://schemas.microsoft.com/office/powerpoint/2010/main" val="222375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3">
            <a:extLst>
              <a:ext uri="{FF2B5EF4-FFF2-40B4-BE49-F238E27FC236}">
                <a16:creationId xmlns="" xmlns:a16="http://schemas.microsoft.com/office/drawing/2014/main" id="{AD94E949-FA37-41B4-92F5-8DBB19E7B1B4}"/>
              </a:ext>
            </a:extLst>
          </p:cNvPr>
          <p:cNvSpPr>
            <a:spLocks/>
          </p:cNvSpPr>
          <p:nvPr/>
        </p:nvSpPr>
        <p:spPr bwMode="auto">
          <a:xfrm>
            <a:off x="866979" y="2103172"/>
            <a:ext cx="2160000" cy="827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911225"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911225"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spcAft>
                <a:spcPts val="533"/>
              </a:spcAft>
            </a:pPr>
            <a:r>
              <a:rPr lang="fr-FR" altLang="fr-FR" sz="1300" b="1" dirty="0">
                <a:solidFill>
                  <a:srgbClr val="FF7900"/>
                </a:solidFill>
                <a:latin typeface="Helvetica" charset="0"/>
                <a:ea typeface="Helvetica" charset="0"/>
                <a:cs typeface="Helvetica" charset="0"/>
                <a:sym typeface="Helvetica" charset="0"/>
              </a:rPr>
              <a:t>Accueil Relation Client</a:t>
            </a:r>
          </a:p>
          <a:p>
            <a:pPr eaLnBrk="1">
              <a:spcAft>
                <a:spcPts val="533"/>
              </a:spcAft>
            </a:pPr>
            <a:r>
              <a:rPr lang="fr-FR" altLang="fr-FR" sz="1200" dirty="0">
                <a:solidFill>
                  <a:schemeClr val="tx1"/>
                </a:solidFill>
                <a:latin typeface="Helvetica" charset="0"/>
                <a:ea typeface="Helvetica" charset="0"/>
                <a:cs typeface="Helvetica" charset="0"/>
                <a:sym typeface="Helvetica" charset="0"/>
              </a:rPr>
              <a:t>300 conseillers pour la gestion et le suivi de vos contrats mobilité, fixe et internet</a:t>
            </a:r>
          </a:p>
        </p:txBody>
      </p:sp>
      <p:pic>
        <p:nvPicPr>
          <p:cNvPr id="51" name="Picture 4" descr="Control_Centre 3.png">
            <a:extLst>
              <a:ext uri="{FF2B5EF4-FFF2-40B4-BE49-F238E27FC236}">
                <a16:creationId xmlns="" xmlns:a16="http://schemas.microsoft.com/office/drawing/2014/main" id="{2FDBD554-8CBF-43DE-AD49-0206C3102AE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07002" y="2099632"/>
            <a:ext cx="459147" cy="4591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6" name="Picture 22" descr="Maintenance_man 3.png">
            <a:extLst>
              <a:ext uri="{FF2B5EF4-FFF2-40B4-BE49-F238E27FC236}">
                <a16:creationId xmlns="" xmlns:a16="http://schemas.microsoft.com/office/drawing/2014/main" id="{EA32039A-B950-4D43-BCE8-42A59A43A02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1422030" y="3974015"/>
            <a:ext cx="524311" cy="524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7" name="Picture 23" descr="Business_invoices 4.png">
            <a:extLst>
              <a:ext uri="{FF2B5EF4-FFF2-40B4-BE49-F238E27FC236}">
                <a16:creationId xmlns="" xmlns:a16="http://schemas.microsoft.com/office/drawing/2014/main" id="{0ACFB1BC-11AB-4595-93E0-3C7773D58F40}"/>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251580" y="5122659"/>
            <a:ext cx="516765" cy="516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8" name="Picture 24" descr="Orange_Pro 3.png">
            <a:extLst>
              <a:ext uri="{FF2B5EF4-FFF2-40B4-BE49-F238E27FC236}">
                <a16:creationId xmlns="" xmlns:a16="http://schemas.microsoft.com/office/drawing/2014/main" id="{6833DA7B-285E-4774-A243-D003D92CA866}"/>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1422030" y="5452363"/>
            <a:ext cx="486772" cy="486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 name="Picture 25" descr="Orange_Messenger.png">
            <a:extLst>
              <a:ext uri="{FF2B5EF4-FFF2-40B4-BE49-F238E27FC236}">
                <a16:creationId xmlns="" xmlns:a16="http://schemas.microsoft.com/office/drawing/2014/main" id="{8A75E271-3847-4E6E-BD98-C5212B8BC392}"/>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297012" y="3597333"/>
            <a:ext cx="486771" cy="486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 name="Rectangle 3">
            <a:extLst>
              <a:ext uri="{FF2B5EF4-FFF2-40B4-BE49-F238E27FC236}">
                <a16:creationId xmlns="" xmlns:a16="http://schemas.microsoft.com/office/drawing/2014/main" id="{AA8B679B-DB85-4844-B257-3D06931EFD4A}"/>
              </a:ext>
            </a:extLst>
          </p:cNvPr>
          <p:cNvSpPr>
            <a:spLocks/>
          </p:cNvSpPr>
          <p:nvPr/>
        </p:nvSpPr>
        <p:spPr bwMode="auto">
          <a:xfrm>
            <a:off x="866979" y="3619787"/>
            <a:ext cx="2160000" cy="1196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911225"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911225"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spcAft>
                <a:spcPts val="533"/>
              </a:spcAft>
            </a:pPr>
            <a:r>
              <a:rPr lang="fr-FR" altLang="fr-FR" sz="1300" b="1" dirty="0">
                <a:solidFill>
                  <a:srgbClr val="FF7900"/>
                </a:solidFill>
                <a:latin typeface="Helvetica" charset="0"/>
                <a:ea typeface="Helvetica" charset="0"/>
                <a:cs typeface="Helvetica" charset="0"/>
                <a:sym typeface="Helvetica" charset="0"/>
              </a:rPr>
              <a:t>Espace Client Entreprise</a:t>
            </a:r>
          </a:p>
          <a:p>
            <a:pPr eaLnBrk="1">
              <a:spcAft>
                <a:spcPts val="533"/>
              </a:spcAft>
            </a:pPr>
            <a:r>
              <a:rPr lang="fr-FR" altLang="fr-FR" sz="1200" dirty="0">
                <a:solidFill>
                  <a:schemeClr val="tx1"/>
                </a:solidFill>
                <a:latin typeface="Helvetica" charset="0"/>
                <a:ea typeface="Helvetica" charset="0"/>
                <a:cs typeface="Helvetica" charset="0"/>
                <a:sym typeface="Helvetica" charset="0"/>
              </a:rPr>
              <a:t>Gérer vos commandes simples, visualiser vos parcs, déclarer vos incidents, analyser vos factures et tchatter avec un conseiller</a:t>
            </a:r>
          </a:p>
        </p:txBody>
      </p:sp>
      <p:sp>
        <p:nvSpPr>
          <p:cNvPr id="75" name="Rectangle 3">
            <a:extLst>
              <a:ext uri="{FF2B5EF4-FFF2-40B4-BE49-F238E27FC236}">
                <a16:creationId xmlns="" xmlns:a16="http://schemas.microsoft.com/office/drawing/2014/main" id="{E263C03E-2DA9-446F-B87E-8CC55DF1E7FD}"/>
              </a:ext>
            </a:extLst>
          </p:cNvPr>
          <p:cNvSpPr>
            <a:spLocks/>
          </p:cNvSpPr>
          <p:nvPr/>
        </p:nvSpPr>
        <p:spPr bwMode="auto">
          <a:xfrm>
            <a:off x="866979" y="5136403"/>
            <a:ext cx="2160000" cy="642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911225"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911225"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spcAft>
                <a:spcPts val="533"/>
              </a:spcAft>
            </a:pPr>
            <a:r>
              <a:rPr lang="fr-FR" altLang="fr-FR" sz="1300" b="1" dirty="0">
                <a:solidFill>
                  <a:srgbClr val="FF7900"/>
                </a:solidFill>
                <a:latin typeface="Helvetica" charset="0"/>
                <a:ea typeface="Helvetica" charset="0"/>
                <a:cs typeface="Helvetica" charset="0"/>
                <a:sym typeface="Helvetica" charset="0"/>
              </a:rPr>
              <a:t>Centre Support Client  </a:t>
            </a:r>
          </a:p>
          <a:p>
            <a:pPr eaLnBrk="1">
              <a:spcAft>
                <a:spcPts val="533"/>
              </a:spcAft>
            </a:pPr>
            <a:r>
              <a:rPr lang="fr-FR" altLang="fr-FR" sz="1200" dirty="0">
                <a:solidFill>
                  <a:schemeClr val="tx1"/>
                </a:solidFill>
                <a:latin typeface="Helvetica" charset="0"/>
                <a:ea typeface="Helvetica" charset="0"/>
                <a:cs typeface="Helvetica" charset="0"/>
                <a:sym typeface="Helvetica" charset="0"/>
              </a:rPr>
              <a:t>Des experts pour répondre </a:t>
            </a:r>
            <a:br>
              <a:rPr lang="fr-FR" altLang="fr-FR" sz="1200" dirty="0">
                <a:solidFill>
                  <a:schemeClr val="tx1"/>
                </a:solidFill>
                <a:latin typeface="Helvetica" charset="0"/>
                <a:ea typeface="Helvetica" charset="0"/>
                <a:cs typeface="Helvetica" charset="0"/>
                <a:sym typeface="Helvetica" charset="0"/>
              </a:rPr>
            </a:br>
            <a:r>
              <a:rPr lang="fr-FR" altLang="fr-FR" sz="1200" dirty="0">
                <a:solidFill>
                  <a:schemeClr val="tx1"/>
                </a:solidFill>
                <a:latin typeface="Helvetica" charset="0"/>
                <a:ea typeface="Helvetica" charset="0"/>
                <a:cs typeface="Helvetica" charset="0"/>
                <a:sym typeface="Helvetica" charset="0"/>
              </a:rPr>
              <a:t>à toutes vos questions</a:t>
            </a:r>
          </a:p>
        </p:txBody>
      </p:sp>
      <p:sp>
        <p:nvSpPr>
          <p:cNvPr id="76" name="Rectangle 3">
            <a:extLst>
              <a:ext uri="{FF2B5EF4-FFF2-40B4-BE49-F238E27FC236}">
                <a16:creationId xmlns="" xmlns:a16="http://schemas.microsoft.com/office/drawing/2014/main" id="{6B978DCF-953F-45BD-B4DA-A191EB8C84E0}"/>
              </a:ext>
            </a:extLst>
          </p:cNvPr>
          <p:cNvSpPr>
            <a:spLocks/>
          </p:cNvSpPr>
          <p:nvPr/>
        </p:nvSpPr>
        <p:spPr bwMode="auto">
          <a:xfrm>
            <a:off x="9129829" y="1037008"/>
            <a:ext cx="2160000" cy="25648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911225"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911225"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spcAft>
                <a:spcPts val="533"/>
              </a:spcAft>
            </a:pPr>
            <a:r>
              <a:rPr lang="fr-FR" altLang="fr-FR" sz="1300" b="1" dirty="0">
                <a:solidFill>
                  <a:srgbClr val="FF7900"/>
                </a:solidFill>
                <a:latin typeface="Helvetica" charset="0"/>
                <a:ea typeface="Helvetica" charset="0"/>
                <a:cs typeface="Helvetica" charset="0"/>
                <a:sym typeface="Helvetica" charset="0"/>
              </a:rPr>
              <a:t>Ingénieurs Commerciaux Spécialisés, Ingénieurs Technico Commerciaux</a:t>
            </a:r>
          </a:p>
          <a:p>
            <a:pPr eaLnBrk="1">
              <a:spcAft>
                <a:spcPts val="533"/>
              </a:spcAft>
            </a:pPr>
            <a:r>
              <a:rPr lang="fr-FR" altLang="fr-FR" sz="1200" dirty="0">
                <a:solidFill>
                  <a:schemeClr val="tx1"/>
                </a:solidFill>
                <a:latin typeface="Helvetica" charset="0"/>
                <a:ea typeface="Helvetica" charset="0"/>
                <a:cs typeface="Helvetica" charset="0"/>
                <a:sym typeface="Helvetica" charset="0"/>
              </a:rPr>
              <a:t>Des spécialistes pour vous accompagner dans la transformation digitale, la mobilité, les solutions communicantes et IT</a:t>
            </a:r>
          </a:p>
          <a:p>
            <a:pPr eaLnBrk="1">
              <a:spcAft>
                <a:spcPts val="533"/>
              </a:spcAft>
            </a:pPr>
            <a:r>
              <a:rPr lang="fr-FR" altLang="fr-FR" sz="1300" b="1" dirty="0">
                <a:solidFill>
                  <a:srgbClr val="FF7900"/>
                </a:solidFill>
                <a:latin typeface="Helvetica" charset="0"/>
                <a:ea typeface="Helvetica" charset="0"/>
                <a:cs typeface="Helvetica" charset="0"/>
                <a:sym typeface="Helvetica" charset="0"/>
              </a:rPr>
              <a:t>Assistance Commerciale</a:t>
            </a:r>
          </a:p>
          <a:p>
            <a:pPr eaLnBrk="1">
              <a:spcAft>
                <a:spcPts val="533"/>
              </a:spcAft>
            </a:pPr>
            <a:r>
              <a:rPr lang="fr-FR" altLang="fr-FR" sz="1200" dirty="0">
                <a:solidFill>
                  <a:schemeClr val="tx1"/>
                </a:solidFill>
                <a:latin typeface="Helvetica" charset="0"/>
                <a:ea typeface="Helvetica" charset="0"/>
                <a:cs typeface="Helvetica" charset="0"/>
                <a:sym typeface="Helvetica" charset="0"/>
              </a:rPr>
              <a:t>Un support de vente pour le traitement des affaires et le suivi commercial</a:t>
            </a:r>
          </a:p>
        </p:txBody>
      </p:sp>
      <p:sp>
        <p:nvSpPr>
          <p:cNvPr id="77" name="Rectangle 3">
            <a:extLst>
              <a:ext uri="{FF2B5EF4-FFF2-40B4-BE49-F238E27FC236}">
                <a16:creationId xmlns="" xmlns:a16="http://schemas.microsoft.com/office/drawing/2014/main" id="{53B6611C-D2F0-4550-9FC8-AA3FB513D73E}"/>
              </a:ext>
            </a:extLst>
          </p:cNvPr>
          <p:cNvSpPr>
            <a:spLocks/>
          </p:cNvSpPr>
          <p:nvPr/>
        </p:nvSpPr>
        <p:spPr bwMode="auto">
          <a:xfrm>
            <a:off x="9129829" y="3972901"/>
            <a:ext cx="2292201" cy="827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911225"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911225"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spcAft>
                <a:spcPts val="533"/>
              </a:spcAft>
            </a:pPr>
            <a:r>
              <a:rPr lang="fr-FR" altLang="fr-FR" sz="1300" b="1" dirty="0">
                <a:solidFill>
                  <a:srgbClr val="FF7900"/>
                </a:solidFill>
                <a:latin typeface="Helvetica" charset="0"/>
                <a:ea typeface="Helvetica" charset="0"/>
                <a:cs typeface="Helvetica" charset="0"/>
                <a:sym typeface="Helvetica" charset="0"/>
              </a:rPr>
              <a:t>Chefs de projet</a:t>
            </a:r>
          </a:p>
          <a:p>
            <a:pPr eaLnBrk="1">
              <a:spcAft>
                <a:spcPts val="533"/>
              </a:spcAft>
            </a:pPr>
            <a:r>
              <a:rPr lang="fr-FR" altLang="fr-FR" sz="1200" dirty="0">
                <a:solidFill>
                  <a:schemeClr val="tx1"/>
                </a:solidFill>
                <a:latin typeface="Helvetica" charset="0"/>
                <a:ea typeface="Helvetica" charset="0"/>
                <a:cs typeface="Helvetica" charset="0"/>
                <a:sym typeface="Helvetica" charset="0"/>
              </a:rPr>
              <a:t>Pour planifier, coordonner et superviser le déploiement de vos solutions</a:t>
            </a:r>
          </a:p>
        </p:txBody>
      </p:sp>
      <p:sp>
        <p:nvSpPr>
          <p:cNvPr id="78" name="Rectangle 3">
            <a:extLst>
              <a:ext uri="{FF2B5EF4-FFF2-40B4-BE49-F238E27FC236}">
                <a16:creationId xmlns="" xmlns:a16="http://schemas.microsoft.com/office/drawing/2014/main" id="{0E199697-4893-4F6F-A29A-DCFF982A6EC8}"/>
              </a:ext>
            </a:extLst>
          </p:cNvPr>
          <p:cNvSpPr>
            <a:spLocks/>
          </p:cNvSpPr>
          <p:nvPr/>
        </p:nvSpPr>
        <p:spPr bwMode="auto">
          <a:xfrm>
            <a:off x="9129829" y="5361080"/>
            <a:ext cx="2160000" cy="1032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defTabSz="911225" eaLnBrk="0">
              <a:defRPr sz="1600">
                <a:solidFill>
                  <a:srgbClr val="000000"/>
                </a:solidFill>
                <a:latin typeface="Calibri" pitchFamily="34" charset="0"/>
                <a:ea typeface="Calibri" pitchFamily="34" charset="0"/>
                <a:cs typeface="Calibri" pitchFamily="34" charset="0"/>
                <a:sym typeface="Calibri" pitchFamily="34" charset="0"/>
              </a:defRPr>
            </a:lvl1pPr>
            <a:lvl2pPr marL="742950" indent="-285750" defTabSz="911225" eaLnBrk="0">
              <a:defRPr sz="1600">
                <a:solidFill>
                  <a:srgbClr val="000000"/>
                </a:solidFill>
                <a:latin typeface="Calibri" pitchFamily="34" charset="0"/>
                <a:ea typeface="Calibri" pitchFamily="34" charset="0"/>
                <a:cs typeface="Calibri" pitchFamily="34" charset="0"/>
                <a:sym typeface="Calibri" pitchFamily="34" charset="0"/>
              </a:defRPr>
            </a:lvl2pPr>
            <a:lvl3pPr marL="11430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3pPr>
            <a:lvl4pPr marL="16002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4pPr>
            <a:lvl5pPr marL="2057400" indent="-228600" defTabSz="911225" eaLnBrk="0">
              <a:defRPr sz="1600">
                <a:solidFill>
                  <a:srgbClr val="000000"/>
                </a:solidFill>
                <a:latin typeface="Calibri" pitchFamily="34" charset="0"/>
                <a:ea typeface="Calibri" pitchFamily="34" charset="0"/>
                <a:cs typeface="Calibri" pitchFamily="34" charset="0"/>
                <a:sym typeface="Calibri" pitchFamily="34" charset="0"/>
              </a:defRPr>
            </a:lvl5pPr>
            <a:lvl6pPr marL="25146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6pPr>
            <a:lvl7pPr marL="29718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7pPr>
            <a:lvl8pPr marL="34290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8pPr>
            <a:lvl9pPr marL="3886200" indent="-228600" defTabSz="911225" eaLnBrk="0" fontAlgn="base" hangingPunct="0">
              <a:spcBef>
                <a:spcPct val="0"/>
              </a:spcBef>
              <a:spcAft>
                <a:spcPct val="0"/>
              </a:spcAft>
              <a:defRPr sz="1600">
                <a:solidFill>
                  <a:srgbClr val="000000"/>
                </a:solidFill>
                <a:latin typeface="Calibri" pitchFamily="34" charset="0"/>
                <a:ea typeface="Calibri" pitchFamily="34" charset="0"/>
                <a:cs typeface="Calibri" pitchFamily="34" charset="0"/>
                <a:sym typeface="Calibri" pitchFamily="34" charset="0"/>
              </a:defRPr>
            </a:lvl9pPr>
          </a:lstStyle>
          <a:p>
            <a:pPr eaLnBrk="1">
              <a:spcAft>
                <a:spcPts val="533"/>
              </a:spcAft>
            </a:pPr>
            <a:r>
              <a:rPr lang="fr-FR" altLang="fr-FR" sz="1300" b="1" dirty="0">
                <a:solidFill>
                  <a:srgbClr val="FF7900"/>
                </a:solidFill>
                <a:latin typeface="Helvetica" charset="0"/>
                <a:ea typeface="Helvetica" charset="0"/>
                <a:cs typeface="Helvetica" charset="0"/>
                <a:sym typeface="Helvetica" charset="0"/>
              </a:rPr>
              <a:t>Responsable Service Client</a:t>
            </a:r>
          </a:p>
          <a:p>
            <a:pPr eaLnBrk="1">
              <a:spcAft>
                <a:spcPts val="533"/>
              </a:spcAft>
            </a:pPr>
            <a:r>
              <a:rPr lang="fr-FR" altLang="fr-FR" sz="1200" dirty="0">
                <a:solidFill>
                  <a:schemeClr val="tx1"/>
                </a:solidFill>
                <a:latin typeface="Helvetica" charset="0"/>
                <a:ea typeface="Helvetica" charset="0"/>
                <a:cs typeface="Helvetica" charset="0"/>
                <a:sym typeface="Helvetica" charset="0"/>
              </a:rPr>
              <a:t>Un interlocuteur référent pour vous accompagner dans l’exploitation de votre solution</a:t>
            </a:r>
          </a:p>
        </p:txBody>
      </p:sp>
      <p:grpSp>
        <p:nvGrpSpPr>
          <p:cNvPr id="9" name="Group 8">
            <a:extLst>
              <a:ext uri="{FF2B5EF4-FFF2-40B4-BE49-F238E27FC236}">
                <a16:creationId xmlns="" xmlns:a16="http://schemas.microsoft.com/office/drawing/2014/main" id="{F2299B70-EC90-44B9-B25F-195EE8CA96E0}"/>
              </a:ext>
            </a:extLst>
          </p:cNvPr>
          <p:cNvGrpSpPr/>
          <p:nvPr/>
        </p:nvGrpSpPr>
        <p:grpSpPr>
          <a:xfrm>
            <a:off x="866979" y="2348607"/>
            <a:ext cx="5221541" cy="1959864"/>
            <a:chOff x="650234" y="1270127"/>
            <a:chExt cx="3916156" cy="1469898"/>
          </a:xfrm>
        </p:grpSpPr>
        <p:cxnSp>
          <p:nvCxnSpPr>
            <p:cNvPr id="3" name="Straight Connector 2">
              <a:extLst>
                <a:ext uri="{FF2B5EF4-FFF2-40B4-BE49-F238E27FC236}">
                  <a16:creationId xmlns="" xmlns:a16="http://schemas.microsoft.com/office/drawing/2014/main" id="{8EBDE2D2-07B1-44DA-ABA1-91BC97D77A50}"/>
                </a:ext>
              </a:extLst>
            </p:cNvPr>
            <p:cNvCxnSpPr>
              <a:cxnSpLocks/>
            </p:cNvCxnSpPr>
            <p:nvPr/>
          </p:nvCxnSpPr>
          <p:spPr>
            <a:xfrm>
              <a:off x="650234" y="1270127"/>
              <a:ext cx="186493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16FA389F-5D2A-43D1-B6A2-72A1567A7409}"/>
                </a:ext>
              </a:extLst>
            </p:cNvPr>
            <p:cNvCxnSpPr>
              <a:cxnSpLocks/>
            </p:cNvCxnSpPr>
            <p:nvPr/>
          </p:nvCxnSpPr>
          <p:spPr>
            <a:xfrm>
              <a:off x="2515170" y="1270127"/>
              <a:ext cx="2051220" cy="14698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 xmlns:a16="http://schemas.microsoft.com/office/drawing/2014/main" id="{167E1161-010E-49E1-9959-F70970CF033D}"/>
              </a:ext>
            </a:extLst>
          </p:cNvPr>
          <p:cNvGrpSpPr/>
          <p:nvPr/>
        </p:nvGrpSpPr>
        <p:grpSpPr>
          <a:xfrm>
            <a:off x="866979" y="3883059"/>
            <a:ext cx="5221541" cy="436165"/>
            <a:chOff x="650234" y="1270127"/>
            <a:chExt cx="3916156" cy="327124"/>
          </a:xfrm>
        </p:grpSpPr>
        <p:cxnSp>
          <p:nvCxnSpPr>
            <p:cNvPr id="55" name="Straight Connector 54">
              <a:extLst>
                <a:ext uri="{FF2B5EF4-FFF2-40B4-BE49-F238E27FC236}">
                  <a16:creationId xmlns="" xmlns:a16="http://schemas.microsoft.com/office/drawing/2014/main" id="{DD3B95EA-B860-49CC-8097-9DED1F02F874}"/>
                </a:ext>
              </a:extLst>
            </p:cNvPr>
            <p:cNvCxnSpPr>
              <a:cxnSpLocks/>
            </p:cNvCxnSpPr>
            <p:nvPr/>
          </p:nvCxnSpPr>
          <p:spPr>
            <a:xfrm>
              <a:off x="650234" y="1270127"/>
              <a:ext cx="186493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613552B1-67E5-4D1A-AA5D-CB58A1409EC3}"/>
                </a:ext>
              </a:extLst>
            </p:cNvPr>
            <p:cNvCxnSpPr>
              <a:cxnSpLocks/>
            </p:cNvCxnSpPr>
            <p:nvPr/>
          </p:nvCxnSpPr>
          <p:spPr>
            <a:xfrm>
              <a:off x="2515170" y="1270127"/>
              <a:ext cx="2051220" cy="32712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 xmlns:a16="http://schemas.microsoft.com/office/drawing/2014/main" id="{AF64B06F-F7A7-4390-8705-2696FC5F4BEE}"/>
              </a:ext>
            </a:extLst>
          </p:cNvPr>
          <p:cNvGrpSpPr/>
          <p:nvPr/>
        </p:nvGrpSpPr>
        <p:grpSpPr>
          <a:xfrm>
            <a:off x="866979" y="4308471"/>
            <a:ext cx="5219383" cy="1079739"/>
            <a:chOff x="650234" y="460323"/>
            <a:chExt cx="3914537" cy="809804"/>
          </a:xfrm>
        </p:grpSpPr>
        <p:cxnSp>
          <p:nvCxnSpPr>
            <p:cNvPr id="70" name="Straight Connector 69">
              <a:extLst>
                <a:ext uri="{FF2B5EF4-FFF2-40B4-BE49-F238E27FC236}">
                  <a16:creationId xmlns="" xmlns:a16="http://schemas.microsoft.com/office/drawing/2014/main" id="{0004B859-40C8-4D49-A461-DCFB50E3137E}"/>
                </a:ext>
              </a:extLst>
            </p:cNvPr>
            <p:cNvCxnSpPr>
              <a:cxnSpLocks/>
            </p:cNvCxnSpPr>
            <p:nvPr/>
          </p:nvCxnSpPr>
          <p:spPr>
            <a:xfrm>
              <a:off x="650234" y="1270127"/>
              <a:ext cx="186493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 xmlns:a16="http://schemas.microsoft.com/office/drawing/2014/main" id="{9C7D0C91-2566-41A1-AB26-88E9170611D7}"/>
                </a:ext>
              </a:extLst>
            </p:cNvPr>
            <p:cNvCxnSpPr>
              <a:cxnSpLocks/>
            </p:cNvCxnSpPr>
            <p:nvPr/>
          </p:nvCxnSpPr>
          <p:spPr>
            <a:xfrm flipV="1">
              <a:off x="2515170" y="460323"/>
              <a:ext cx="2049601" cy="80980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 xmlns:a16="http://schemas.microsoft.com/office/drawing/2014/main" id="{868C51B2-E955-4281-ABE8-1579359AF8CE}"/>
              </a:ext>
            </a:extLst>
          </p:cNvPr>
          <p:cNvGrpSpPr/>
          <p:nvPr/>
        </p:nvGrpSpPr>
        <p:grpSpPr>
          <a:xfrm flipH="1">
            <a:off x="6077439" y="1688452"/>
            <a:ext cx="5221541" cy="4095848"/>
            <a:chOff x="802634" y="927412"/>
            <a:chExt cx="3916156" cy="3071886"/>
          </a:xfrm>
        </p:grpSpPr>
        <p:grpSp>
          <p:nvGrpSpPr>
            <p:cNvPr id="80" name="Group 79">
              <a:extLst>
                <a:ext uri="{FF2B5EF4-FFF2-40B4-BE49-F238E27FC236}">
                  <a16:creationId xmlns="" xmlns:a16="http://schemas.microsoft.com/office/drawing/2014/main" id="{BCB53E69-1F06-454E-806C-D1709F37D7D6}"/>
                </a:ext>
              </a:extLst>
            </p:cNvPr>
            <p:cNvGrpSpPr/>
            <p:nvPr/>
          </p:nvGrpSpPr>
          <p:grpSpPr>
            <a:xfrm>
              <a:off x="802634" y="927412"/>
              <a:ext cx="3916155" cy="1965013"/>
              <a:chOff x="650234" y="775012"/>
              <a:chExt cx="3916155" cy="1965013"/>
            </a:xfrm>
          </p:grpSpPr>
          <p:cxnSp>
            <p:nvCxnSpPr>
              <p:cNvPr id="81" name="Straight Connector 80">
                <a:extLst>
                  <a:ext uri="{FF2B5EF4-FFF2-40B4-BE49-F238E27FC236}">
                    <a16:creationId xmlns="" xmlns:a16="http://schemas.microsoft.com/office/drawing/2014/main" id="{C9D3DE60-B858-4D93-A6E7-D4ED31101DC6}"/>
                  </a:ext>
                </a:extLst>
              </p:cNvPr>
              <p:cNvCxnSpPr>
                <a:cxnSpLocks/>
              </p:cNvCxnSpPr>
              <p:nvPr/>
            </p:nvCxnSpPr>
            <p:spPr>
              <a:xfrm>
                <a:off x="650234" y="775013"/>
                <a:ext cx="186493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 xmlns:a16="http://schemas.microsoft.com/office/drawing/2014/main" id="{8BCA95CA-0096-4E01-B621-18C303B656F9}"/>
                  </a:ext>
                </a:extLst>
              </p:cNvPr>
              <p:cNvCxnSpPr>
                <a:cxnSpLocks/>
              </p:cNvCxnSpPr>
              <p:nvPr/>
            </p:nvCxnSpPr>
            <p:spPr>
              <a:xfrm>
                <a:off x="2515170" y="775012"/>
                <a:ext cx="2051219" cy="19650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 xmlns:a16="http://schemas.microsoft.com/office/drawing/2014/main" id="{29CB66CC-C49D-416A-9609-87184B810118}"/>
                </a:ext>
              </a:extLst>
            </p:cNvPr>
            <p:cNvGrpSpPr/>
            <p:nvPr/>
          </p:nvGrpSpPr>
          <p:grpSpPr>
            <a:xfrm>
              <a:off x="802634" y="2817910"/>
              <a:ext cx="3916156" cy="82580"/>
              <a:chOff x="650234" y="1514671"/>
              <a:chExt cx="3916156" cy="82580"/>
            </a:xfrm>
          </p:grpSpPr>
          <p:cxnSp>
            <p:nvCxnSpPr>
              <p:cNvPr id="84" name="Straight Connector 83">
                <a:extLst>
                  <a:ext uri="{FF2B5EF4-FFF2-40B4-BE49-F238E27FC236}">
                    <a16:creationId xmlns="" xmlns:a16="http://schemas.microsoft.com/office/drawing/2014/main" id="{A7437361-1826-4339-AD8D-75469981C147}"/>
                  </a:ext>
                </a:extLst>
              </p:cNvPr>
              <p:cNvCxnSpPr>
                <a:cxnSpLocks/>
              </p:cNvCxnSpPr>
              <p:nvPr/>
            </p:nvCxnSpPr>
            <p:spPr>
              <a:xfrm>
                <a:off x="650234" y="1514671"/>
                <a:ext cx="186493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 xmlns:a16="http://schemas.microsoft.com/office/drawing/2014/main" id="{413328CF-92C3-4347-82A9-53372245F3F8}"/>
                  </a:ext>
                </a:extLst>
              </p:cNvPr>
              <p:cNvCxnSpPr>
                <a:cxnSpLocks/>
              </p:cNvCxnSpPr>
              <p:nvPr/>
            </p:nvCxnSpPr>
            <p:spPr>
              <a:xfrm>
                <a:off x="2515170" y="1514671"/>
                <a:ext cx="2051220" cy="8258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 xmlns:a16="http://schemas.microsoft.com/office/drawing/2014/main" id="{C0EC487E-C21B-4DAD-9512-6CA2C983EFED}"/>
                </a:ext>
              </a:extLst>
            </p:cNvPr>
            <p:cNvGrpSpPr/>
            <p:nvPr/>
          </p:nvGrpSpPr>
          <p:grpSpPr>
            <a:xfrm>
              <a:off x="802634" y="2892425"/>
              <a:ext cx="3914536" cy="1106873"/>
              <a:chOff x="650234" y="460323"/>
              <a:chExt cx="3914536" cy="1106873"/>
            </a:xfrm>
          </p:grpSpPr>
          <p:cxnSp>
            <p:nvCxnSpPr>
              <p:cNvPr id="87" name="Straight Connector 86">
                <a:extLst>
                  <a:ext uri="{FF2B5EF4-FFF2-40B4-BE49-F238E27FC236}">
                    <a16:creationId xmlns="" xmlns:a16="http://schemas.microsoft.com/office/drawing/2014/main" id="{BDCB6587-5F9C-477C-B7CD-B2D90C60FF55}"/>
                  </a:ext>
                </a:extLst>
              </p:cNvPr>
              <p:cNvCxnSpPr>
                <a:cxnSpLocks/>
              </p:cNvCxnSpPr>
              <p:nvPr/>
            </p:nvCxnSpPr>
            <p:spPr>
              <a:xfrm>
                <a:off x="650234" y="1567196"/>
                <a:ext cx="186493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 xmlns:a16="http://schemas.microsoft.com/office/drawing/2014/main" id="{BEEC54BF-9B5B-4683-B022-D9460E564C1E}"/>
                  </a:ext>
                </a:extLst>
              </p:cNvPr>
              <p:cNvCxnSpPr>
                <a:cxnSpLocks/>
              </p:cNvCxnSpPr>
              <p:nvPr/>
            </p:nvCxnSpPr>
            <p:spPr>
              <a:xfrm flipV="1">
                <a:off x="2495639" y="460323"/>
                <a:ext cx="2069131" cy="110687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73" name="Picture 44">
            <a:extLst>
              <a:ext uri="{FF2B5EF4-FFF2-40B4-BE49-F238E27FC236}">
                <a16:creationId xmlns="" xmlns:a16="http://schemas.microsoft.com/office/drawing/2014/main" id="{D8A9F98C-F147-422E-885A-548DE6819FEC}"/>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4093634" y="2176243"/>
            <a:ext cx="4004733" cy="39878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rgbClr val="4F81B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10" descr="Alias_numbers 3.png">
            <a:extLst>
              <a:ext uri="{FF2B5EF4-FFF2-40B4-BE49-F238E27FC236}">
                <a16:creationId xmlns="" xmlns:a16="http://schemas.microsoft.com/office/drawing/2014/main" id="{DFD9B2A2-1E40-4C47-AF14-81B81BCDC830}"/>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11469275" y="1075504"/>
            <a:ext cx="486771" cy="486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18643" y="189106"/>
            <a:ext cx="10580269" cy="584775"/>
          </a:xfrm>
          <a:prstGeom prst="rect">
            <a:avLst/>
          </a:prstGeom>
        </p:spPr>
        <p:txBody>
          <a:bodyPr wrap="none">
            <a:spAutoFit/>
          </a:bodyPr>
          <a:lstStyle/>
          <a:p>
            <a:r>
              <a:rPr lang="fr-FR" sz="3200" spc="-27" dirty="0">
                <a:solidFill>
                  <a:schemeClr val="accent1"/>
                </a:solidFill>
                <a:latin typeface="Helvetica 75 Bold" panose="020B0804020202020204" pitchFamily="34" charset="0"/>
                <a:ea typeface="+mj-ea"/>
                <a:cs typeface="+mj-cs"/>
              </a:rPr>
              <a:t>Chez Orange G7, Une équipe d’experts à votre service</a:t>
            </a:r>
          </a:p>
        </p:txBody>
      </p:sp>
    </p:spTree>
    <p:custDataLst>
      <p:tags r:id="rId1"/>
    </p:custDataLst>
    <p:extLst>
      <p:ext uri="{BB962C8B-B14F-4D97-AF65-F5344CB8AC3E}">
        <p14:creationId xmlns:p14="http://schemas.microsoft.com/office/powerpoint/2010/main" val="141920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iStock_80704695_LARGE 2 - copie.jpg">
            <a:extLst>
              <a:ext uri="{FF2B5EF4-FFF2-40B4-BE49-F238E27FC236}">
                <a16:creationId xmlns="" xmlns:a16="http://schemas.microsoft.com/office/drawing/2014/main" id="{D5A64840-22A4-4C41-93AE-01A3614E7B8A}"/>
              </a:ext>
            </a:extLst>
          </p:cNvPr>
          <p:cNvPicPr>
            <a:picLocks noChangeAspect="1"/>
          </p:cNvPicPr>
          <p:nvPr/>
        </p:nvPicPr>
        <p:blipFill rotWithShape="1">
          <a:blip r:embed="rId4">
            <a:extLst>
              <a:ext uri="{28A0092B-C50C-407E-A947-70E740481C1C}">
                <a14:useLocalDpi xmlns:a14="http://schemas.microsoft.com/office/drawing/2010/main" val="0"/>
              </a:ext>
            </a:extLst>
          </a:blip>
          <a:srcRect l="55641" t="907" r="19528" b="880"/>
          <a:stretch/>
        </p:blipFill>
        <p:spPr bwMode="auto">
          <a:xfrm>
            <a:off x="10192765" y="1591543"/>
            <a:ext cx="1999236" cy="5266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1" descr="iStock_73596455_MEDIUM - Small.jpg">
            <a:extLst>
              <a:ext uri="{FF2B5EF4-FFF2-40B4-BE49-F238E27FC236}">
                <a16:creationId xmlns="" xmlns:a16="http://schemas.microsoft.com/office/drawing/2014/main" id="{665F9A42-CF14-4CBF-B7B8-23EA0CC38881}"/>
              </a:ext>
            </a:extLst>
          </p:cNvPr>
          <p:cNvPicPr>
            <a:picLocks noChangeAspect="1"/>
          </p:cNvPicPr>
          <p:nvPr/>
        </p:nvPicPr>
        <p:blipFill rotWithShape="1">
          <a:blip r:embed="rId5">
            <a:extLst>
              <a:ext uri="{28A0092B-C50C-407E-A947-70E740481C1C}">
                <a14:useLocalDpi xmlns:a14="http://schemas.microsoft.com/office/drawing/2010/main" val="0"/>
              </a:ext>
            </a:extLst>
          </a:blip>
          <a:srcRect l="30146" t="19238" r="57789" b="32858"/>
          <a:stretch/>
        </p:blipFill>
        <p:spPr bwMode="auto">
          <a:xfrm>
            <a:off x="8160002" y="1591543"/>
            <a:ext cx="1990820" cy="5266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3" descr="iStock_16936368_MEDIUM - Small.jpg">
            <a:extLst>
              <a:ext uri="{FF2B5EF4-FFF2-40B4-BE49-F238E27FC236}">
                <a16:creationId xmlns="" xmlns:a16="http://schemas.microsoft.com/office/drawing/2014/main" id="{3947B137-236A-405C-9652-570F24177744}"/>
              </a:ext>
            </a:extLst>
          </p:cNvPr>
          <p:cNvPicPr>
            <a:picLocks noChangeAspect="1"/>
          </p:cNvPicPr>
          <p:nvPr/>
        </p:nvPicPr>
        <p:blipFill rotWithShape="1">
          <a:blip r:embed="rId6">
            <a:extLst>
              <a:ext uri="{28A0092B-C50C-407E-A947-70E740481C1C}">
                <a14:useLocalDpi xmlns:a14="http://schemas.microsoft.com/office/drawing/2010/main" val="0"/>
              </a:ext>
            </a:extLst>
          </a:blip>
          <a:srcRect l="56074" t="11461" r="24514" b="11461"/>
          <a:stretch/>
        </p:blipFill>
        <p:spPr bwMode="auto">
          <a:xfrm>
            <a:off x="6118822" y="1591541"/>
            <a:ext cx="1990821" cy="5266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6" descr="iStock_84017983_MEDIUM - Small.jpg">
            <a:extLst>
              <a:ext uri="{FF2B5EF4-FFF2-40B4-BE49-F238E27FC236}">
                <a16:creationId xmlns="" xmlns:a16="http://schemas.microsoft.com/office/drawing/2014/main" id="{E1BF3044-4945-4091-A89A-8B9262D4B1F6}"/>
              </a:ext>
            </a:extLst>
          </p:cNvPr>
          <p:cNvPicPr>
            <a:picLocks noChangeAspect="1"/>
          </p:cNvPicPr>
          <p:nvPr/>
        </p:nvPicPr>
        <p:blipFill rotWithShape="1">
          <a:blip r:embed="rId7">
            <a:extLst>
              <a:ext uri="{28A0092B-C50C-407E-A947-70E740481C1C}">
                <a14:useLocalDpi xmlns:a14="http://schemas.microsoft.com/office/drawing/2010/main" val="0"/>
              </a:ext>
            </a:extLst>
          </a:blip>
          <a:srcRect l="54639" t="12820" r="26633" b="12820"/>
          <a:stretch/>
        </p:blipFill>
        <p:spPr bwMode="auto">
          <a:xfrm>
            <a:off x="4080002" y="1591541"/>
            <a:ext cx="1990821" cy="5266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Picture 5" descr="iStock_96903455_MEDIUM - Small.jpg">
            <a:extLst>
              <a:ext uri="{FF2B5EF4-FFF2-40B4-BE49-F238E27FC236}">
                <a16:creationId xmlns="" xmlns:a16="http://schemas.microsoft.com/office/drawing/2014/main" id="{2A22FDAF-3B51-4029-B4F4-02FEF555D5C2}"/>
              </a:ext>
            </a:extLst>
          </p:cNvPr>
          <p:cNvPicPr>
            <a:picLocks noChangeAspect="1"/>
          </p:cNvPicPr>
          <p:nvPr/>
        </p:nvPicPr>
        <p:blipFill rotWithShape="1">
          <a:blip r:embed="rId8">
            <a:extLst>
              <a:ext uri="{28A0092B-C50C-407E-A947-70E740481C1C}">
                <a14:useLocalDpi xmlns:a14="http://schemas.microsoft.com/office/drawing/2010/main" val="0"/>
              </a:ext>
            </a:extLst>
          </a:blip>
          <a:srcRect l="47132" r="27261"/>
          <a:stretch/>
        </p:blipFill>
        <p:spPr bwMode="auto">
          <a:xfrm>
            <a:off x="2040001" y="1591541"/>
            <a:ext cx="1990821" cy="52664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 name="Picture 4" descr="iStock_67497231_MEDIUM - Small.jpg">
            <a:extLst>
              <a:ext uri="{FF2B5EF4-FFF2-40B4-BE49-F238E27FC236}">
                <a16:creationId xmlns="" xmlns:a16="http://schemas.microsoft.com/office/drawing/2014/main" id="{8EF4803E-751B-44A9-9067-F7E91228D7F4}"/>
              </a:ext>
            </a:extLst>
          </p:cNvPr>
          <p:cNvPicPr>
            <a:picLocks noChangeAspect="1"/>
          </p:cNvPicPr>
          <p:nvPr/>
        </p:nvPicPr>
        <p:blipFill rotWithShape="1">
          <a:blip r:embed="rId9">
            <a:extLst>
              <a:ext uri="{28A0092B-C50C-407E-A947-70E740481C1C}">
                <a14:useLocalDpi xmlns:a14="http://schemas.microsoft.com/office/drawing/2010/main" val="0"/>
              </a:ext>
            </a:extLst>
          </a:blip>
          <a:srcRect l="43832" r="30822"/>
          <a:stretch/>
        </p:blipFill>
        <p:spPr bwMode="auto">
          <a:xfrm>
            <a:off x="-1" y="1591541"/>
            <a:ext cx="1990820" cy="52664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4" name="Rectangle 3">
            <a:extLst>
              <a:ext uri="{FF2B5EF4-FFF2-40B4-BE49-F238E27FC236}">
                <a16:creationId xmlns="" xmlns:a16="http://schemas.microsoft.com/office/drawing/2014/main" id="{DD040EAC-6877-4C0A-9924-C2FA41B12D48}"/>
              </a:ext>
            </a:extLst>
          </p:cNvPr>
          <p:cNvSpPr>
            <a:spLocks/>
          </p:cNvSpPr>
          <p:nvPr/>
        </p:nvSpPr>
        <p:spPr bwMode="auto">
          <a:xfrm rot="16200000">
            <a:off x="-48545" y="4817453"/>
            <a:ext cx="2089093" cy="1992000"/>
          </a:xfrm>
          <a:prstGeom prst="rect">
            <a:avLst/>
          </a:prstGeom>
          <a:solidFill>
            <a:schemeClr val="tx1">
              <a:alpha val="88000"/>
            </a:schemeClr>
          </a:solidFill>
          <a:ln>
            <a:noFill/>
          </a:ln>
          <a:effectLst/>
          <a:extLst/>
        </p:spPr>
        <p:txBody>
          <a:bodyPr vert="vert" lIns="143996" tIns="143996" rIns="191995" bIns="143996" anchor="t"/>
          <a:lstStyle/>
          <a:p>
            <a:pPr defTabSz="1219170">
              <a:spcAft>
                <a:spcPts val="533"/>
              </a:spcAft>
              <a:defRPr/>
            </a:pPr>
            <a:r>
              <a:rPr lang="fr-FR" altLang="fr-FR" sz="1900" dirty="0">
                <a:solidFill>
                  <a:srgbClr val="FFFFFF"/>
                </a:solidFill>
                <a:latin typeface="Helvetica 75 Bold"/>
                <a:ea typeface="Helvetica" charset="0"/>
                <a:cs typeface="Helvetica" charset="0"/>
                <a:sym typeface="Helvetica" charset="0"/>
              </a:rPr>
              <a:t>Fiabilité</a:t>
            </a:r>
            <a:endParaRPr lang="fr-FR" altLang="fr-FR" sz="1500" dirty="0">
              <a:solidFill>
                <a:srgbClr val="FFFFFF"/>
              </a:solidFill>
              <a:latin typeface="Helvetica 75 Bold"/>
              <a:ea typeface="Helvetica" charset="0"/>
              <a:cs typeface="Helvetica" charset="0"/>
              <a:sym typeface="Helvetica" charset="0"/>
            </a:endParaRPr>
          </a:p>
          <a:p>
            <a:pPr defTabSz="1219170">
              <a:spcAft>
                <a:spcPts val="533"/>
              </a:spcAft>
              <a:defRPr/>
            </a:pPr>
            <a:r>
              <a:rPr lang="fr-FR" altLang="fr-FR" sz="1400" dirty="0">
                <a:solidFill>
                  <a:srgbClr val="FFFFFF"/>
                </a:solidFill>
                <a:latin typeface="Helvetica 75 Bold"/>
                <a:ea typeface="Helvetica" charset="0"/>
                <a:cs typeface="Helvetica" charset="0"/>
                <a:sym typeface="Helvetica" charset="0"/>
              </a:rPr>
              <a:t>Vous fournir des solutions sécurisées et efficaces pour votre activité, quand et où vous le souhaitez .</a:t>
            </a:r>
          </a:p>
        </p:txBody>
      </p:sp>
      <p:cxnSp>
        <p:nvCxnSpPr>
          <p:cNvPr id="8" name="Straight Connector 7">
            <a:extLst>
              <a:ext uri="{FF2B5EF4-FFF2-40B4-BE49-F238E27FC236}">
                <a16:creationId xmlns="" xmlns:a16="http://schemas.microsoft.com/office/drawing/2014/main" id="{6EA14A5E-7AE3-4183-A637-4F648679AC60}"/>
              </a:ext>
            </a:extLst>
          </p:cNvPr>
          <p:cNvCxnSpPr/>
          <p:nvPr/>
        </p:nvCxnSpPr>
        <p:spPr>
          <a:xfrm>
            <a:off x="1999235" y="1734490"/>
            <a:ext cx="0" cy="6814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3">
            <a:extLst>
              <a:ext uri="{FF2B5EF4-FFF2-40B4-BE49-F238E27FC236}">
                <a16:creationId xmlns="" xmlns:a16="http://schemas.microsoft.com/office/drawing/2014/main" id="{DB1EF8C8-5250-48FC-8B6D-0AB305B02EDF}"/>
              </a:ext>
            </a:extLst>
          </p:cNvPr>
          <p:cNvSpPr>
            <a:spLocks/>
          </p:cNvSpPr>
          <p:nvPr/>
        </p:nvSpPr>
        <p:spPr bwMode="auto">
          <a:xfrm rot="16200000">
            <a:off x="1991455" y="4817453"/>
            <a:ext cx="2089093" cy="1992000"/>
          </a:xfrm>
          <a:prstGeom prst="rect">
            <a:avLst/>
          </a:prstGeom>
          <a:solidFill>
            <a:schemeClr val="bg2">
              <a:alpha val="88000"/>
            </a:schemeClr>
          </a:solidFill>
          <a:ln>
            <a:noFill/>
          </a:ln>
          <a:effectLst/>
          <a:extLst/>
        </p:spPr>
        <p:txBody>
          <a:bodyPr vert="vert" lIns="143996" tIns="143996" rIns="191995" bIns="143996" anchor="t"/>
          <a:lstStyle/>
          <a:p>
            <a:pPr defTabSz="1219170">
              <a:spcAft>
                <a:spcPts val="533"/>
              </a:spcAft>
              <a:defRPr/>
            </a:pPr>
            <a:r>
              <a:rPr lang="fr-FR" altLang="fr-FR" sz="1900" dirty="0">
                <a:solidFill>
                  <a:srgbClr val="FFFFFF"/>
                </a:solidFill>
                <a:latin typeface="Helvetica 75 Bold"/>
                <a:ea typeface="Helvetica" charset="0"/>
                <a:cs typeface="Helvetica" charset="0"/>
                <a:sym typeface="Helvetica" charset="0"/>
              </a:rPr>
              <a:t>Disponibilité</a:t>
            </a:r>
          </a:p>
          <a:p>
            <a:pPr defTabSz="1219170">
              <a:spcAft>
                <a:spcPts val="533"/>
              </a:spcAft>
            </a:pPr>
            <a:r>
              <a:rPr lang="fr-FR" altLang="fr-FR" sz="1400" dirty="0">
                <a:solidFill>
                  <a:srgbClr val="FFFFFF"/>
                </a:solidFill>
                <a:latin typeface="Helvetica 75 Bold"/>
                <a:ea typeface="Helvetica" charset="0"/>
                <a:cs typeface="Helvetica" charset="0"/>
                <a:sym typeface="Helvetica" charset="0"/>
              </a:rPr>
              <a:t>Être à votre disposition et </a:t>
            </a:r>
            <a:br>
              <a:rPr lang="fr-FR" altLang="fr-FR" sz="1400" dirty="0">
                <a:solidFill>
                  <a:srgbClr val="FFFFFF"/>
                </a:solidFill>
                <a:latin typeface="Helvetica 75 Bold"/>
                <a:ea typeface="Helvetica" charset="0"/>
                <a:cs typeface="Helvetica" charset="0"/>
                <a:sym typeface="Helvetica" charset="0"/>
              </a:rPr>
            </a:br>
            <a:r>
              <a:rPr lang="fr-FR" altLang="fr-FR" sz="1400" dirty="0">
                <a:solidFill>
                  <a:srgbClr val="FFFFFF"/>
                </a:solidFill>
                <a:latin typeface="Helvetica 75 Bold"/>
                <a:ea typeface="Helvetica" charset="0"/>
                <a:cs typeface="Helvetica" charset="0"/>
                <a:sym typeface="Helvetica" charset="0"/>
              </a:rPr>
              <a:t>à votre écoute, </a:t>
            </a:r>
            <a:br>
              <a:rPr lang="fr-FR" altLang="fr-FR" sz="1400" dirty="0">
                <a:solidFill>
                  <a:srgbClr val="FFFFFF"/>
                </a:solidFill>
                <a:latin typeface="Helvetica 75 Bold"/>
                <a:ea typeface="Helvetica" charset="0"/>
                <a:cs typeface="Helvetica" charset="0"/>
                <a:sym typeface="Helvetica" charset="0"/>
              </a:rPr>
            </a:br>
            <a:r>
              <a:rPr lang="fr-FR" altLang="fr-FR" sz="1400" dirty="0">
                <a:solidFill>
                  <a:srgbClr val="FFFFFF"/>
                </a:solidFill>
                <a:latin typeface="Helvetica 75 Bold"/>
                <a:ea typeface="Helvetica" charset="0"/>
                <a:cs typeface="Helvetica" charset="0"/>
                <a:sym typeface="Helvetica" charset="0"/>
              </a:rPr>
              <a:t>à tout moment.</a:t>
            </a:r>
          </a:p>
        </p:txBody>
      </p:sp>
      <p:sp>
        <p:nvSpPr>
          <p:cNvPr id="34" name="Rectangle 3">
            <a:extLst>
              <a:ext uri="{FF2B5EF4-FFF2-40B4-BE49-F238E27FC236}">
                <a16:creationId xmlns="" xmlns:a16="http://schemas.microsoft.com/office/drawing/2014/main" id="{253A39EA-64DC-4517-9CF9-FC0D6D00FEE0}"/>
              </a:ext>
            </a:extLst>
          </p:cNvPr>
          <p:cNvSpPr>
            <a:spLocks/>
          </p:cNvSpPr>
          <p:nvPr/>
        </p:nvSpPr>
        <p:spPr bwMode="auto">
          <a:xfrm rot="16200000">
            <a:off x="4031455" y="4817453"/>
            <a:ext cx="2089093" cy="1992000"/>
          </a:xfrm>
          <a:prstGeom prst="rect">
            <a:avLst/>
          </a:prstGeom>
          <a:solidFill>
            <a:schemeClr val="tx1">
              <a:alpha val="88000"/>
            </a:schemeClr>
          </a:solidFill>
          <a:ln>
            <a:noFill/>
          </a:ln>
          <a:effectLst/>
          <a:extLst/>
        </p:spPr>
        <p:txBody>
          <a:bodyPr vert="vert" lIns="143996" tIns="143996" rIns="191995" bIns="143996" anchor="t"/>
          <a:lstStyle/>
          <a:p>
            <a:pPr defTabSz="1219170">
              <a:spcAft>
                <a:spcPts val="533"/>
              </a:spcAft>
              <a:defRPr/>
            </a:pPr>
            <a:r>
              <a:rPr lang="fr-FR" altLang="fr-FR" sz="1900" dirty="0">
                <a:solidFill>
                  <a:srgbClr val="FFFFFF"/>
                </a:solidFill>
                <a:latin typeface="Helvetica 75 Bold"/>
                <a:ea typeface="Helvetica" charset="0"/>
                <a:cs typeface="Helvetica" charset="0"/>
                <a:sym typeface="Helvetica" charset="0"/>
              </a:rPr>
              <a:t>Anticipation</a:t>
            </a:r>
          </a:p>
          <a:p>
            <a:pPr defTabSz="1219170">
              <a:spcAft>
                <a:spcPts val="533"/>
              </a:spcAft>
            </a:pPr>
            <a:r>
              <a:rPr lang="fr-FR" altLang="fr-FR" sz="1300" dirty="0">
                <a:solidFill>
                  <a:srgbClr val="FFFFFF"/>
                </a:solidFill>
                <a:latin typeface="Helvetica 75 Bold"/>
                <a:ea typeface="Helvetica" charset="0"/>
                <a:cs typeface="Helvetica" charset="0"/>
                <a:sym typeface="Helvetica" charset="0"/>
              </a:rPr>
              <a:t>Anticiper vos besoins pour vous apporter les meilleures réponses: des informations pertinentes au bon moment pour agir</a:t>
            </a:r>
            <a:r>
              <a:rPr lang="fr-FR" altLang="fr-FR" sz="1500" dirty="0">
                <a:solidFill>
                  <a:srgbClr val="FFFFFF"/>
                </a:solidFill>
                <a:latin typeface="Helvetica 75 Bold"/>
                <a:ea typeface="Helvetica" charset="0"/>
                <a:cs typeface="Helvetica" charset="0"/>
                <a:sym typeface="Helvetica" charset="0"/>
              </a:rPr>
              <a:t>.</a:t>
            </a:r>
          </a:p>
        </p:txBody>
      </p:sp>
      <p:sp>
        <p:nvSpPr>
          <p:cNvPr id="36" name="Rectangle 3">
            <a:extLst>
              <a:ext uri="{FF2B5EF4-FFF2-40B4-BE49-F238E27FC236}">
                <a16:creationId xmlns="" xmlns:a16="http://schemas.microsoft.com/office/drawing/2014/main" id="{AF444FAD-48BE-4422-86E0-DF3CFB2D36F3}"/>
              </a:ext>
            </a:extLst>
          </p:cNvPr>
          <p:cNvSpPr>
            <a:spLocks/>
          </p:cNvSpPr>
          <p:nvPr/>
        </p:nvSpPr>
        <p:spPr bwMode="auto">
          <a:xfrm rot="16200000">
            <a:off x="6071455" y="4817453"/>
            <a:ext cx="2089093" cy="1992000"/>
          </a:xfrm>
          <a:prstGeom prst="rect">
            <a:avLst/>
          </a:prstGeom>
          <a:solidFill>
            <a:schemeClr val="bg2">
              <a:alpha val="88000"/>
            </a:schemeClr>
          </a:solidFill>
          <a:ln>
            <a:noFill/>
          </a:ln>
          <a:effectLst/>
          <a:extLst/>
        </p:spPr>
        <p:txBody>
          <a:bodyPr vert="vert" lIns="143996" tIns="143996" rIns="191995" bIns="143996" anchor="t"/>
          <a:lstStyle/>
          <a:p>
            <a:pPr defTabSz="1219170">
              <a:spcAft>
                <a:spcPts val="533"/>
              </a:spcAft>
            </a:pPr>
            <a:r>
              <a:rPr lang="fr-FR" altLang="fr-FR" sz="1900" dirty="0">
                <a:solidFill>
                  <a:srgbClr val="FFFFFF"/>
                </a:solidFill>
                <a:latin typeface="Helvetica 75 Bold"/>
                <a:ea typeface="Helvetica" charset="0"/>
                <a:cs typeface="Helvetica" charset="0"/>
                <a:sym typeface="Helvetica" charset="0"/>
              </a:rPr>
              <a:t>Simplicité</a:t>
            </a:r>
          </a:p>
          <a:p>
            <a:pPr defTabSz="1219170">
              <a:spcAft>
                <a:spcPts val="533"/>
              </a:spcAft>
            </a:pPr>
            <a:r>
              <a:rPr lang="fr-FR" altLang="fr-FR" sz="1400" dirty="0">
                <a:solidFill>
                  <a:srgbClr val="FFFFFF"/>
                </a:solidFill>
                <a:latin typeface="Helvetica 75 Bold"/>
                <a:ea typeface="Helvetica" charset="0"/>
                <a:cs typeface="Helvetica" charset="0"/>
                <a:sym typeface="Helvetica" charset="0"/>
              </a:rPr>
              <a:t>Vous faire vivre en toute simplicité votre expérience digitale.</a:t>
            </a:r>
          </a:p>
        </p:txBody>
      </p:sp>
      <p:sp>
        <p:nvSpPr>
          <p:cNvPr id="37" name="Rectangle 3">
            <a:extLst>
              <a:ext uri="{FF2B5EF4-FFF2-40B4-BE49-F238E27FC236}">
                <a16:creationId xmlns="" xmlns:a16="http://schemas.microsoft.com/office/drawing/2014/main" id="{8352A63E-CEB7-4E6B-A584-5DE31CD2D243}"/>
              </a:ext>
            </a:extLst>
          </p:cNvPr>
          <p:cNvSpPr>
            <a:spLocks/>
          </p:cNvSpPr>
          <p:nvPr/>
        </p:nvSpPr>
        <p:spPr bwMode="auto">
          <a:xfrm rot="16200000">
            <a:off x="8086277" y="4792274"/>
            <a:ext cx="2089093" cy="2042357"/>
          </a:xfrm>
          <a:prstGeom prst="rect">
            <a:avLst/>
          </a:prstGeom>
          <a:solidFill>
            <a:schemeClr val="tx1">
              <a:alpha val="88000"/>
            </a:schemeClr>
          </a:solidFill>
          <a:ln>
            <a:noFill/>
          </a:ln>
          <a:effectLst/>
          <a:extLst/>
        </p:spPr>
        <p:txBody>
          <a:bodyPr vert="vert" lIns="143996" tIns="143996" rIns="191995" bIns="143996" anchor="t"/>
          <a:lstStyle/>
          <a:p>
            <a:pPr defTabSz="1219170">
              <a:spcAft>
                <a:spcPts val="533"/>
              </a:spcAft>
            </a:pPr>
            <a:r>
              <a:rPr lang="fr-FR" altLang="fr-FR" sz="1900" dirty="0">
                <a:solidFill>
                  <a:srgbClr val="FFFFFF"/>
                </a:solidFill>
                <a:latin typeface="Helvetica 75 Bold"/>
                <a:ea typeface="Helvetica" charset="0"/>
                <a:cs typeface="Helvetica" charset="0"/>
                <a:sym typeface="Helvetica" charset="0"/>
              </a:rPr>
              <a:t>Responsabilité</a:t>
            </a:r>
          </a:p>
          <a:p>
            <a:pPr defTabSz="1219170">
              <a:spcAft>
                <a:spcPts val="533"/>
              </a:spcAft>
            </a:pPr>
            <a:r>
              <a:rPr lang="fr-FR" altLang="fr-FR" sz="1400" dirty="0">
                <a:solidFill>
                  <a:srgbClr val="FFFFFF"/>
                </a:solidFill>
                <a:latin typeface="Helvetica 75 Bold"/>
                <a:ea typeface="Helvetica" charset="0"/>
                <a:cs typeface="Helvetica" charset="0"/>
                <a:sym typeface="Helvetica" charset="0"/>
              </a:rPr>
              <a:t>Vous garantir une relation durable et fiable avec nous et être responsables du succès de vos projets</a:t>
            </a:r>
            <a:r>
              <a:rPr lang="fr-FR" altLang="fr-FR" sz="1500" dirty="0">
                <a:solidFill>
                  <a:srgbClr val="FFFFFF"/>
                </a:solidFill>
                <a:latin typeface="Helvetica 75 Bold"/>
                <a:ea typeface="Helvetica" charset="0"/>
                <a:cs typeface="Helvetica" charset="0"/>
                <a:sym typeface="Helvetica" charset="0"/>
              </a:rPr>
              <a:t>.</a:t>
            </a:r>
          </a:p>
        </p:txBody>
      </p:sp>
      <p:sp>
        <p:nvSpPr>
          <p:cNvPr id="38" name="Rectangle 3">
            <a:extLst>
              <a:ext uri="{FF2B5EF4-FFF2-40B4-BE49-F238E27FC236}">
                <a16:creationId xmlns="" xmlns:a16="http://schemas.microsoft.com/office/drawing/2014/main" id="{43EC8734-0643-4E98-812B-A373701EDCA1}"/>
              </a:ext>
            </a:extLst>
          </p:cNvPr>
          <p:cNvSpPr>
            <a:spLocks/>
          </p:cNvSpPr>
          <p:nvPr/>
        </p:nvSpPr>
        <p:spPr bwMode="auto">
          <a:xfrm rot="16200000">
            <a:off x="10151454" y="4817453"/>
            <a:ext cx="2089093" cy="1992000"/>
          </a:xfrm>
          <a:prstGeom prst="rect">
            <a:avLst/>
          </a:prstGeom>
          <a:solidFill>
            <a:schemeClr val="bg2">
              <a:alpha val="88000"/>
            </a:schemeClr>
          </a:solidFill>
          <a:ln>
            <a:noFill/>
          </a:ln>
          <a:effectLst/>
          <a:extLst/>
        </p:spPr>
        <p:txBody>
          <a:bodyPr vert="vert" lIns="143996" tIns="143996" rIns="191995" bIns="143996" anchor="t"/>
          <a:lstStyle/>
          <a:p>
            <a:pPr defTabSz="1219170">
              <a:spcAft>
                <a:spcPts val="533"/>
              </a:spcAft>
            </a:pPr>
            <a:r>
              <a:rPr lang="fr-FR" altLang="fr-FR" sz="1900" dirty="0">
                <a:solidFill>
                  <a:srgbClr val="FFFFFF"/>
                </a:solidFill>
                <a:latin typeface="Helvetica 75 Bold"/>
                <a:ea typeface="Helvetica" charset="0"/>
                <a:cs typeface="Helvetica" charset="0"/>
                <a:sym typeface="Helvetica" charset="0"/>
              </a:rPr>
              <a:t>Adaptation</a:t>
            </a:r>
          </a:p>
          <a:p>
            <a:pPr defTabSz="1219170">
              <a:spcAft>
                <a:spcPts val="533"/>
              </a:spcAft>
            </a:pPr>
            <a:r>
              <a:rPr lang="fr-FR" altLang="fr-FR" sz="1300" dirty="0">
                <a:solidFill>
                  <a:srgbClr val="FFFFFF"/>
                </a:solidFill>
                <a:latin typeface="Helvetica 75 Bold"/>
                <a:ea typeface="Helvetica" charset="0"/>
                <a:cs typeface="Helvetica" charset="0"/>
                <a:sym typeface="Helvetica" charset="0"/>
              </a:rPr>
              <a:t>Vous fournir un service personnalisé pour répondre à vos besoins et au développement de vos activités.</a:t>
            </a:r>
            <a:endParaRPr lang="fr-FR" altLang="fr-FR" sz="1900" dirty="0">
              <a:solidFill>
                <a:srgbClr val="FFFFFF"/>
              </a:solidFill>
              <a:latin typeface="Helvetica 75 Bold"/>
              <a:ea typeface="Helvetica" charset="0"/>
              <a:cs typeface="Helvetica" charset="0"/>
              <a:sym typeface="Helvetica" charset="0"/>
            </a:endParaRPr>
          </a:p>
        </p:txBody>
      </p:sp>
      <p:sp>
        <p:nvSpPr>
          <p:cNvPr id="2" name="Rectangle 1"/>
          <p:cNvSpPr/>
          <p:nvPr/>
        </p:nvSpPr>
        <p:spPr>
          <a:xfrm>
            <a:off x="24001" y="198862"/>
            <a:ext cx="12013324" cy="584775"/>
          </a:xfrm>
          <a:prstGeom prst="rect">
            <a:avLst/>
          </a:prstGeom>
        </p:spPr>
        <p:txBody>
          <a:bodyPr wrap="square">
            <a:spAutoFit/>
          </a:bodyPr>
          <a:lstStyle/>
          <a:p>
            <a:r>
              <a:rPr lang="fr-FR" altLang="fr-FR" sz="3200" b="1" dirty="0" smtClean="0">
                <a:solidFill>
                  <a:schemeClr val="accent1"/>
                </a:solidFill>
                <a:latin typeface="Helvetica" charset="0"/>
                <a:ea typeface="Helvetica" charset="0"/>
                <a:cs typeface="Helvetica" charset="0"/>
                <a:sym typeface="Helvetica" charset="0"/>
              </a:rPr>
              <a:t>L’esprit de service, c’est notre engagement au quotidien</a:t>
            </a:r>
            <a:endParaRPr lang="fr-FR" sz="3200" dirty="0"/>
          </a:p>
        </p:txBody>
      </p:sp>
    </p:spTree>
    <p:custDataLst>
      <p:tags r:id="rId1"/>
    </p:custDataLst>
    <p:extLst>
      <p:ext uri="{BB962C8B-B14F-4D97-AF65-F5344CB8AC3E}">
        <p14:creationId xmlns:p14="http://schemas.microsoft.com/office/powerpoint/2010/main" val="313066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21"/>
          <p:cNvSpPr txBox="1"/>
          <p:nvPr/>
        </p:nvSpPr>
        <p:spPr>
          <a:xfrm>
            <a:off x="431371" y="1508787"/>
            <a:ext cx="2400000" cy="3840000"/>
          </a:xfrm>
          <a:prstGeom prst="rect">
            <a:avLst/>
          </a:prstGeom>
        </p:spPr>
        <p:txBody>
          <a:bodyPr wrap="square" lIns="0" tIns="0" rIns="0" bIns="0" rtlCol="0">
            <a:noAutofit/>
          </a:bodyPr>
          <a:lstStyle/>
          <a:p>
            <a:pPr algn="just">
              <a:lnSpc>
                <a:spcPct val="120000"/>
              </a:lnSpc>
            </a:pPr>
            <a:r>
              <a:rPr lang="fr-FR" sz="1900" dirty="0"/>
              <a:t>La </a:t>
            </a:r>
            <a:r>
              <a:rPr lang="fr-FR" sz="1900" b="1" dirty="0"/>
              <a:t>transformation digitale</a:t>
            </a:r>
            <a:r>
              <a:rPr lang="fr-FR" sz="1900" dirty="0"/>
              <a:t>, […] désigne le processus qui consiste, pour une organisation, à </a:t>
            </a:r>
            <a:r>
              <a:rPr lang="fr-FR" sz="1900" dirty="0">
                <a:solidFill>
                  <a:schemeClr val="accent1"/>
                </a:solidFill>
              </a:rPr>
              <a:t>intégrer pleinement les technologies digitales</a:t>
            </a:r>
            <a:r>
              <a:rPr lang="fr-FR" sz="1900" dirty="0"/>
              <a:t> dans l’ensemble de ses activités, </a:t>
            </a:r>
            <a:r>
              <a:rPr lang="fr-FR" sz="1900" i="1" dirty="0"/>
              <a:t>Dictionnaire du web</a:t>
            </a:r>
          </a:p>
        </p:txBody>
      </p:sp>
      <p:sp>
        <p:nvSpPr>
          <p:cNvPr id="23" name="ZoneTexte 22"/>
          <p:cNvSpPr txBox="1"/>
          <p:nvPr/>
        </p:nvSpPr>
        <p:spPr>
          <a:xfrm>
            <a:off x="4368448" y="1508787"/>
            <a:ext cx="7200000" cy="480000"/>
          </a:xfrm>
          <a:prstGeom prst="rect">
            <a:avLst/>
          </a:prstGeom>
        </p:spPr>
        <p:txBody>
          <a:bodyPr wrap="square" lIns="0" tIns="0" rIns="0" bIns="0" rtlCol="0" anchor="ctr">
            <a:noAutofit/>
          </a:bodyPr>
          <a:lstStyle/>
          <a:p>
            <a:pPr algn="just"/>
            <a:r>
              <a:rPr lang="fr-FR" sz="1900" dirty="0"/>
              <a:t>Pour mieux produire (ou différemment) les produits &amp; services</a:t>
            </a:r>
            <a:endParaRPr lang="fr-FR" sz="1900" i="1" dirty="0"/>
          </a:p>
        </p:txBody>
      </p:sp>
      <p:sp>
        <p:nvSpPr>
          <p:cNvPr id="24" name="ZoneTexte 23"/>
          <p:cNvSpPr txBox="1"/>
          <p:nvPr/>
        </p:nvSpPr>
        <p:spPr>
          <a:xfrm>
            <a:off x="4368448" y="3188787"/>
            <a:ext cx="7200000" cy="480000"/>
          </a:xfrm>
          <a:prstGeom prst="rect">
            <a:avLst/>
          </a:prstGeom>
        </p:spPr>
        <p:txBody>
          <a:bodyPr wrap="square" lIns="0" tIns="0" rIns="0" bIns="0" rtlCol="0" anchor="ctr">
            <a:noAutofit/>
          </a:bodyPr>
          <a:lstStyle/>
          <a:p>
            <a:pPr algn="just"/>
            <a:r>
              <a:rPr lang="fr-FR" sz="1900" dirty="0"/>
              <a:t>Pour offrir une meilleure expérience client … omni-canal</a:t>
            </a:r>
            <a:endParaRPr lang="fr-FR" sz="1900" i="1" dirty="0"/>
          </a:p>
        </p:txBody>
      </p:sp>
      <p:sp>
        <p:nvSpPr>
          <p:cNvPr id="25" name="ZoneTexte 24"/>
          <p:cNvSpPr txBox="1"/>
          <p:nvPr/>
        </p:nvSpPr>
        <p:spPr>
          <a:xfrm>
            <a:off x="4368448" y="4868787"/>
            <a:ext cx="7200000" cy="480000"/>
          </a:xfrm>
          <a:prstGeom prst="rect">
            <a:avLst/>
          </a:prstGeom>
        </p:spPr>
        <p:txBody>
          <a:bodyPr wrap="square" lIns="0" tIns="0" rIns="0" bIns="0" rtlCol="0" anchor="ctr">
            <a:noAutofit/>
          </a:bodyPr>
          <a:lstStyle/>
          <a:p>
            <a:pPr algn="just"/>
            <a:r>
              <a:rPr lang="fr-FR" sz="1900" dirty="0"/>
              <a:t>Pour mieux connaître les clients / usagers</a:t>
            </a:r>
            <a:endParaRPr lang="fr-FR" sz="1900" i="1" dirty="0"/>
          </a:p>
        </p:txBody>
      </p:sp>
      <p:sp>
        <p:nvSpPr>
          <p:cNvPr id="26" name="Flèche droite 25"/>
          <p:cNvSpPr/>
          <p:nvPr/>
        </p:nvSpPr>
        <p:spPr>
          <a:xfrm rot="-2700000">
            <a:off x="3359909" y="2348787"/>
            <a:ext cx="480000" cy="480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fr-FR" sz="2100" dirty="0">
              <a:solidFill>
                <a:srgbClr val="000000"/>
              </a:solidFill>
            </a:endParaRPr>
          </a:p>
        </p:txBody>
      </p:sp>
      <p:sp>
        <p:nvSpPr>
          <p:cNvPr id="27" name="Flèche droite 26"/>
          <p:cNvSpPr/>
          <p:nvPr/>
        </p:nvSpPr>
        <p:spPr>
          <a:xfrm>
            <a:off x="3359909" y="3188787"/>
            <a:ext cx="480000" cy="480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fr-FR" sz="2100" dirty="0">
              <a:solidFill>
                <a:srgbClr val="000000"/>
              </a:solidFill>
            </a:endParaRPr>
          </a:p>
        </p:txBody>
      </p:sp>
      <p:sp>
        <p:nvSpPr>
          <p:cNvPr id="28" name="Flèche droite 27"/>
          <p:cNvSpPr/>
          <p:nvPr/>
        </p:nvSpPr>
        <p:spPr>
          <a:xfrm rot="2700000">
            <a:off x="3359909" y="4028787"/>
            <a:ext cx="480000" cy="480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914" tIns="60957" rIns="121914" bIns="60957" rtlCol="0" anchor="ctr"/>
          <a:lstStyle/>
          <a:p>
            <a:pPr algn="ctr"/>
            <a:endParaRPr lang="fr-FR" sz="2100" dirty="0">
              <a:solidFill>
                <a:srgbClr val="000000"/>
              </a:solidFill>
            </a:endParaRPr>
          </a:p>
        </p:txBody>
      </p:sp>
      <p:sp>
        <p:nvSpPr>
          <p:cNvPr id="29" name="Rectangle 28"/>
          <p:cNvSpPr/>
          <p:nvPr/>
        </p:nvSpPr>
        <p:spPr>
          <a:xfrm>
            <a:off x="4368448" y="2084849"/>
            <a:ext cx="7200000" cy="960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996" tIns="47997" rIns="95996" bIns="47997" rtlCol="0" anchor="ctr"/>
          <a:lstStyle/>
          <a:p>
            <a:pPr marL="380981" indent="-380981">
              <a:buFont typeface="Arial" panose="020B0604020202020204" pitchFamily="34" charset="0"/>
              <a:buChar char="•"/>
            </a:pPr>
            <a:r>
              <a:rPr lang="fr-FR" sz="1600" dirty="0">
                <a:solidFill>
                  <a:srgbClr val="000000"/>
                </a:solidFill>
                <a:latin typeface="Helvetica 45 Light" panose="020B0403020202020204" pitchFamily="34" charset="0"/>
              </a:rPr>
              <a:t>Digitalisation des processus</a:t>
            </a:r>
          </a:p>
          <a:p>
            <a:pPr marL="380981" indent="-380981">
              <a:buFont typeface="Arial" panose="020B0604020202020204" pitchFamily="34" charset="0"/>
              <a:buChar char="•"/>
            </a:pPr>
            <a:r>
              <a:rPr lang="fr-FR" sz="1600" dirty="0">
                <a:solidFill>
                  <a:srgbClr val="000000"/>
                </a:solidFill>
                <a:latin typeface="Helvetica 45 Light" panose="020B0403020202020204" pitchFamily="34" charset="0"/>
              </a:rPr>
              <a:t>Interaction avec des tiers</a:t>
            </a:r>
          </a:p>
          <a:p>
            <a:pPr marL="380981" indent="-380981">
              <a:buFont typeface="Arial" panose="020B0604020202020204" pitchFamily="34" charset="0"/>
              <a:buChar char="•"/>
            </a:pPr>
            <a:r>
              <a:rPr lang="fr-FR" sz="1600" dirty="0">
                <a:solidFill>
                  <a:srgbClr val="000000"/>
                </a:solidFill>
                <a:latin typeface="Helvetica 45 Light" panose="020B0403020202020204" pitchFamily="34" charset="0"/>
              </a:rPr>
              <a:t>Réduction des coûts / délais de production</a:t>
            </a:r>
          </a:p>
        </p:txBody>
      </p:sp>
      <p:sp>
        <p:nvSpPr>
          <p:cNvPr id="30" name="Rectangle 29"/>
          <p:cNvSpPr/>
          <p:nvPr/>
        </p:nvSpPr>
        <p:spPr>
          <a:xfrm>
            <a:off x="4368448" y="3788787"/>
            <a:ext cx="7200000" cy="960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996" tIns="47997" rIns="95996" bIns="47997" rtlCol="0" anchor="ctr"/>
          <a:lstStyle/>
          <a:p>
            <a:pPr marL="380981" indent="-380981">
              <a:buFont typeface="Arial" panose="020B0604020202020204" pitchFamily="34" charset="0"/>
              <a:buChar char="•"/>
            </a:pPr>
            <a:r>
              <a:rPr lang="fr-FR" sz="1600" dirty="0">
                <a:solidFill>
                  <a:srgbClr val="000000"/>
                </a:solidFill>
                <a:latin typeface="Helvetica 45 Light" panose="020B0403020202020204" pitchFamily="34" charset="0"/>
              </a:rPr>
              <a:t>Acquisition des transactions (Terminaux &amp; Objets connectés)</a:t>
            </a:r>
          </a:p>
          <a:p>
            <a:pPr marL="380981" indent="-380981">
              <a:buFont typeface="Arial" panose="020B0604020202020204" pitchFamily="34" charset="0"/>
              <a:buChar char="•"/>
            </a:pPr>
            <a:r>
              <a:rPr lang="fr-FR" sz="1600" dirty="0">
                <a:solidFill>
                  <a:srgbClr val="000000"/>
                </a:solidFill>
                <a:latin typeface="Helvetica 45 Light" panose="020B0403020202020204" pitchFamily="34" charset="0"/>
              </a:rPr>
              <a:t>Autonomisation du client / usager (Self cares)</a:t>
            </a:r>
          </a:p>
          <a:p>
            <a:pPr marL="380981" indent="-380981">
              <a:buFont typeface="Arial" panose="020B0604020202020204" pitchFamily="34" charset="0"/>
              <a:buChar char="•"/>
            </a:pPr>
            <a:r>
              <a:rPr lang="fr-FR" sz="1600" dirty="0">
                <a:solidFill>
                  <a:srgbClr val="000000"/>
                </a:solidFill>
                <a:latin typeface="Helvetica 45 Light" panose="020B0403020202020204" pitchFamily="34" charset="0"/>
              </a:rPr>
              <a:t>Homogénéisation des parcours / processus</a:t>
            </a:r>
          </a:p>
        </p:txBody>
      </p:sp>
      <p:sp>
        <p:nvSpPr>
          <p:cNvPr id="31" name="Rectangle 30"/>
          <p:cNvSpPr/>
          <p:nvPr/>
        </p:nvSpPr>
        <p:spPr>
          <a:xfrm>
            <a:off x="4368448" y="5445331"/>
            <a:ext cx="7200000" cy="960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996" tIns="47997" rIns="95996" bIns="47997" numCol="1" rtlCol="0" anchor="ctr"/>
          <a:lstStyle/>
          <a:p>
            <a:pPr marL="380981" indent="-380981">
              <a:buFont typeface="Arial" panose="020B0604020202020204" pitchFamily="34" charset="0"/>
              <a:buChar char="•"/>
            </a:pPr>
            <a:r>
              <a:rPr lang="fr-FR" sz="1600" dirty="0">
                <a:solidFill>
                  <a:srgbClr val="000000"/>
                </a:solidFill>
                <a:latin typeface="Helvetica 45 Light" panose="020B0403020202020204" pitchFamily="34" charset="0"/>
              </a:rPr>
              <a:t>Data </a:t>
            </a:r>
            <a:r>
              <a:rPr lang="fr-FR" sz="1600" dirty="0" err="1">
                <a:solidFill>
                  <a:srgbClr val="000000"/>
                </a:solidFill>
                <a:latin typeface="Helvetica 45 Light" panose="020B0403020202020204" pitchFamily="34" charset="0"/>
              </a:rPr>
              <a:t>Analytics</a:t>
            </a:r>
            <a:endParaRPr lang="fr-FR" sz="1600" dirty="0">
              <a:solidFill>
                <a:srgbClr val="000000"/>
              </a:solidFill>
              <a:latin typeface="Helvetica 45 Light" panose="020B0403020202020204" pitchFamily="34" charset="0"/>
            </a:endParaRPr>
          </a:p>
          <a:p>
            <a:pPr marL="380981" indent="-380981">
              <a:buFont typeface="Arial" panose="020B0604020202020204" pitchFamily="34" charset="0"/>
              <a:buChar char="•"/>
            </a:pPr>
            <a:r>
              <a:rPr lang="fr-FR" sz="1600" dirty="0">
                <a:solidFill>
                  <a:srgbClr val="000000"/>
                </a:solidFill>
                <a:latin typeface="Helvetica 45 Light" panose="020B0403020202020204" pitchFamily="34" charset="0"/>
              </a:rPr>
              <a:t>Segmentation &amp; ciblage</a:t>
            </a:r>
          </a:p>
          <a:p>
            <a:pPr marL="380981" indent="-380981">
              <a:buFont typeface="Arial" panose="020B0604020202020204" pitchFamily="34" charset="0"/>
              <a:buChar char="•"/>
            </a:pPr>
            <a:r>
              <a:rPr lang="fr-FR" sz="1600" dirty="0">
                <a:solidFill>
                  <a:srgbClr val="000000"/>
                </a:solidFill>
                <a:latin typeface="Helvetica 45 Light" panose="020B0403020202020204" pitchFamily="34" charset="0"/>
              </a:rPr>
              <a:t>Communication digitale (réseaux sociaux, …)</a:t>
            </a:r>
          </a:p>
        </p:txBody>
      </p:sp>
      <p:sp>
        <p:nvSpPr>
          <p:cNvPr id="13" name="Rectangle 12"/>
          <p:cNvSpPr/>
          <p:nvPr/>
        </p:nvSpPr>
        <p:spPr>
          <a:xfrm>
            <a:off x="148099" y="164410"/>
            <a:ext cx="11760629" cy="566305"/>
          </a:xfrm>
          <a:prstGeom prst="rect">
            <a:avLst/>
          </a:prstGeom>
        </p:spPr>
        <p:txBody>
          <a:bodyPr wrap="square" lIns="121917" tIns="60958" rIns="121917" bIns="60958">
            <a:spAutoFit/>
          </a:bodyPr>
          <a:lstStyle/>
          <a:p>
            <a:pPr>
              <a:lnSpc>
                <a:spcPct val="90000"/>
              </a:lnSpc>
              <a:spcBef>
                <a:spcPct val="0"/>
              </a:spcBef>
            </a:pPr>
            <a:r>
              <a:rPr lang="fr-FR" sz="3200" spc="-27" dirty="0" smtClean="0">
                <a:solidFill>
                  <a:schemeClr val="accent1"/>
                </a:solidFill>
                <a:latin typeface="Helvetica 75 Bold" panose="020B0804020202020204" pitchFamily="34" charset="0"/>
                <a:ea typeface="+mj-ea"/>
                <a:cs typeface="+mj-cs"/>
              </a:rPr>
              <a:t>Le monde change à l’ère du digital…</a:t>
            </a:r>
            <a:endParaRPr lang="fr-FR" sz="3200" spc="-27" dirty="0">
              <a:solidFill>
                <a:schemeClr val="accent1"/>
              </a:solidFill>
              <a:latin typeface="Helvetica 75 Bold" panose="020B0804020202020204" pitchFamily="34" charset="0"/>
              <a:ea typeface="+mj-ea"/>
              <a:cs typeface="+mj-cs"/>
            </a:endParaRPr>
          </a:p>
        </p:txBody>
      </p:sp>
    </p:spTree>
    <p:extLst>
      <p:ext uri="{BB962C8B-B14F-4D97-AF65-F5344CB8AC3E}">
        <p14:creationId xmlns:p14="http://schemas.microsoft.com/office/powerpoint/2010/main" val="330766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3"/>
          <p:cNvSpPr txBox="1">
            <a:spLocks/>
          </p:cNvSpPr>
          <p:nvPr/>
        </p:nvSpPr>
        <p:spPr>
          <a:xfrm>
            <a:off x="417599" y="357717"/>
            <a:ext cx="11355300" cy="988483"/>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defTabSz="1219140"/>
            <a:r>
              <a:rPr lang="fr-FR" sz="3200" dirty="0">
                <a:solidFill>
                  <a:schemeClr val="accent1"/>
                </a:solidFill>
              </a:rPr>
              <a:t>… et les entreprises font face à de nouveaux défis</a:t>
            </a:r>
          </a:p>
        </p:txBody>
      </p:sp>
      <p:grpSp>
        <p:nvGrpSpPr>
          <p:cNvPr id="5" name="Groupe 4"/>
          <p:cNvGrpSpPr/>
          <p:nvPr/>
        </p:nvGrpSpPr>
        <p:grpSpPr>
          <a:xfrm>
            <a:off x="1103446" y="1796819"/>
            <a:ext cx="9120693" cy="4815239"/>
            <a:chOff x="1043848" y="1084397"/>
            <a:chExt cx="6840520" cy="3611429"/>
          </a:xfrm>
        </p:grpSpPr>
        <p:sp>
          <p:nvSpPr>
            <p:cNvPr id="3" name="Ellipse 2"/>
            <p:cNvSpPr/>
            <p:nvPr/>
          </p:nvSpPr>
          <p:spPr>
            <a:xfrm>
              <a:off x="3924108" y="2350052"/>
              <a:ext cx="1080000" cy="1080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fr-FR" sz="2100" dirty="0">
                  <a:solidFill>
                    <a:schemeClr val="bg1"/>
                  </a:solidFill>
                </a:rPr>
                <a:t>Enjeux</a:t>
              </a:r>
            </a:p>
          </p:txBody>
        </p:sp>
        <p:sp>
          <p:nvSpPr>
            <p:cNvPr id="8" name="TextBox 40"/>
            <p:cNvSpPr txBox="1"/>
            <p:nvPr/>
          </p:nvSpPr>
          <p:spPr>
            <a:xfrm>
              <a:off x="1043848" y="1084397"/>
              <a:ext cx="2160000" cy="1440000"/>
            </a:xfrm>
            <a:prstGeom prst="rect">
              <a:avLst/>
            </a:prstGeom>
          </p:spPr>
          <p:txBody>
            <a:bodyPr wrap="square" lIns="0" tIns="0" rIns="0" bIns="0" rtlCol="0">
              <a:noAutofit/>
            </a:bodyPr>
            <a:lstStyle/>
            <a:p>
              <a:pPr algn="just">
                <a:spcBef>
                  <a:spcPts val="800"/>
                </a:spcBef>
              </a:pPr>
              <a:r>
                <a:rPr lang="fr-FR" sz="1600" dirty="0"/>
                <a:t>Maîtrise de la complexité</a:t>
              </a:r>
            </a:p>
            <a:p>
              <a:pPr algn="just">
                <a:spcBef>
                  <a:spcPts val="800"/>
                </a:spcBef>
              </a:pPr>
              <a:r>
                <a:rPr lang="fr-FR" sz="1600" dirty="0">
                  <a:solidFill>
                    <a:srgbClr val="000000"/>
                  </a:solidFill>
                  <a:latin typeface="Helvetica 55 Roman" panose="020B0604020202020204" pitchFamily="34" charset="0"/>
                </a:rPr>
                <a:t>De nombreuses technologies concurrentes, à assembler pour produire un service</a:t>
              </a:r>
            </a:p>
          </p:txBody>
        </p:sp>
        <p:sp>
          <p:nvSpPr>
            <p:cNvPr id="9" name="TextBox 40"/>
            <p:cNvSpPr txBox="1"/>
            <p:nvPr/>
          </p:nvSpPr>
          <p:spPr>
            <a:xfrm>
              <a:off x="5724368" y="1084397"/>
              <a:ext cx="2160000" cy="1440000"/>
            </a:xfrm>
            <a:prstGeom prst="rect">
              <a:avLst/>
            </a:prstGeom>
          </p:spPr>
          <p:txBody>
            <a:bodyPr wrap="square" lIns="0" tIns="0" rIns="0" bIns="0" rtlCol="0">
              <a:noAutofit/>
            </a:bodyPr>
            <a:lstStyle/>
            <a:p>
              <a:pPr algn="just">
                <a:spcBef>
                  <a:spcPts val="800"/>
                </a:spcBef>
              </a:pPr>
              <a:r>
                <a:rPr lang="fr-FR" sz="1600" dirty="0"/>
                <a:t>Sécurité des données</a:t>
              </a:r>
            </a:p>
            <a:p>
              <a:pPr algn="just">
                <a:spcBef>
                  <a:spcPts val="800"/>
                </a:spcBef>
              </a:pPr>
              <a:r>
                <a:rPr lang="fr-FR" sz="1600" dirty="0">
                  <a:solidFill>
                    <a:srgbClr val="000000"/>
                  </a:solidFill>
                  <a:latin typeface="Helvetica 55 Roman" panose="020B0604020202020204" pitchFamily="34" charset="0"/>
                </a:rPr>
                <a:t>Des attaques croissantes, et des systèmes d’information à protéger</a:t>
              </a:r>
            </a:p>
          </p:txBody>
        </p:sp>
        <p:sp>
          <p:nvSpPr>
            <p:cNvPr id="10" name="TextBox 40"/>
            <p:cNvSpPr txBox="1"/>
            <p:nvPr/>
          </p:nvSpPr>
          <p:spPr>
            <a:xfrm>
              <a:off x="1043848" y="3255826"/>
              <a:ext cx="2160000" cy="1440000"/>
            </a:xfrm>
            <a:prstGeom prst="rect">
              <a:avLst/>
            </a:prstGeom>
          </p:spPr>
          <p:txBody>
            <a:bodyPr wrap="square" lIns="0" tIns="0" rIns="0" bIns="0" rtlCol="0">
              <a:noAutofit/>
            </a:bodyPr>
            <a:lstStyle/>
            <a:p>
              <a:pPr algn="just">
                <a:spcBef>
                  <a:spcPts val="800"/>
                </a:spcBef>
              </a:pPr>
              <a:r>
                <a:rPr lang="fr-FR" sz="1600" dirty="0"/>
                <a:t>Agilité</a:t>
              </a:r>
            </a:p>
            <a:p>
              <a:pPr algn="just">
                <a:spcBef>
                  <a:spcPts val="800"/>
                </a:spcBef>
              </a:pPr>
              <a:r>
                <a:rPr lang="fr-FR" sz="1600" dirty="0">
                  <a:solidFill>
                    <a:srgbClr val="000000"/>
                  </a:solidFill>
                  <a:latin typeface="Helvetica 55 Roman" panose="020B0604020202020204" pitchFamily="34" charset="0"/>
                </a:rPr>
                <a:t>Les infrastructures doivent pouvoir accompagner rapidement l’évolution des besoins</a:t>
              </a:r>
            </a:p>
          </p:txBody>
        </p:sp>
        <p:sp>
          <p:nvSpPr>
            <p:cNvPr id="11" name="TextBox 40"/>
            <p:cNvSpPr txBox="1"/>
            <p:nvPr/>
          </p:nvSpPr>
          <p:spPr>
            <a:xfrm>
              <a:off x="5724368" y="3255826"/>
              <a:ext cx="2160000" cy="1440000"/>
            </a:xfrm>
            <a:prstGeom prst="rect">
              <a:avLst/>
            </a:prstGeom>
          </p:spPr>
          <p:txBody>
            <a:bodyPr wrap="square" lIns="0" tIns="0" rIns="0" bIns="0" rtlCol="0">
              <a:noAutofit/>
            </a:bodyPr>
            <a:lstStyle/>
            <a:p>
              <a:pPr algn="just">
                <a:spcBef>
                  <a:spcPts val="800"/>
                </a:spcBef>
              </a:pPr>
              <a:r>
                <a:rPr lang="fr-FR" sz="1600" dirty="0"/>
                <a:t>Disponibilité</a:t>
              </a:r>
            </a:p>
            <a:p>
              <a:pPr algn="just">
                <a:spcBef>
                  <a:spcPts val="800"/>
                </a:spcBef>
              </a:pPr>
              <a:r>
                <a:rPr lang="fr-FR" sz="1600" dirty="0">
                  <a:solidFill>
                    <a:srgbClr val="000000"/>
                  </a:solidFill>
                  <a:latin typeface="Helvetica 55 Roman" panose="020B0604020202020204" pitchFamily="34" charset="0"/>
                </a:rPr>
                <a:t>La connectivité &amp; l’infrastructure IT / Telecom doivent être stables et hautement disponibles pour accueillir des applications plus nombreuses et plus critiques</a:t>
              </a:r>
            </a:p>
          </p:txBody>
        </p:sp>
        <p:sp>
          <p:nvSpPr>
            <p:cNvPr id="4" name="Flèche droite 3"/>
            <p:cNvSpPr/>
            <p:nvPr/>
          </p:nvSpPr>
          <p:spPr>
            <a:xfrm rot="2700000">
              <a:off x="3348074" y="2221225"/>
              <a:ext cx="431808" cy="432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dirty="0">
                <a:solidFill>
                  <a:srgbClr val="000000"/>
                </a:solidFill>
              </a:endParaRPr>
            </a:p>
          </p:txBody>
        </p:sp>
        <p:sp>
          <p:nvSpPr>
            <p:cNvPr id="12" name="Flèche droite 11"/>
            <p:cNvSpPr/>
            <p:nvPr/>
          </p:nvSpPr>
          <p:spPr>
            <a:xfrm rot="18900000">
              <a:off x="3348074" y="3126999"/>
              <a:ext cx="431808" cy="432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dirty="0">
                <a:solidFill>
                  <a:srgbClr val="000000"/>
                </a:solidFill>
              </a:endParaRPr>
            </a:p>
          </p:txBody>
        </p:sp>
        <p:sp>
          <p:nvSpPr>
            <p:cNvPr id="13" name="Flèche droite 12"/>
            <p:cNvSpPr/>
            <p:nvPr/>
          </p:nvSpPr>
          <p:spPr>
            <a:xfrm rot="8100000">
              <a:off x="5148334" y="2221224"/>
              <a:ext cx="431808" cy="432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dirty="0">
                <a:solidFill>
                  <a:srgbClr val="000000"/>
                </a:solidFill>
              </a:endParaRPr>
            </a:p>
          </p:txBody>
        </p:sp>
        <p:sp>
          <p:nvSpPr>
            <p:cNvPr id="15" name="Flèche droite 14"/>
            <p:cNvSpPr/>
            <p:nvPr/>
          </p:nvSpPr>
          <p:spPr>
            <a:xfrm rot="13500000" flipV="1">
              <a:off x="5148334" y="3126999"/>
              <a:ext cx="431808" cy="432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00" dirty="0">
                <a:solidFill>
                  <a:srgbClr val="000000"/>
                </a:solidFill>
              </a:endParaRPr>
            </a:p>
          </p:txBody>
        </p:sp>
      </p:grpSp>
    </p:spTree>
    <p:extLst>
      <p:ext uri="{BB962C8B-B14F-4D97-AF65-F5344CB8AC3E}">
        <p14:creationId xmlns:p14="http://schemas.microsoft.com/office/powerpoint/2010/main" val="359127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993bdc94-d4b0-4369-a178-9f0075175bc4"/>
</p:tagLst>
</file>

<file path=ppt/tags/tag10.xml><?xml version="1.0" encoding="utf-8"?>
<p:tagLst xmlns:a="http://schemas.openxmlformats.org/drawingml/2006/main" xmlns:r="http://schemas.openxmlformats.org/officeDocument/2006/relationships" xmlns:p="http://schemas.openxmlformats.org/presentationml/2006/main">
  <p:tag name="OFFISYNC_SLIDE_GUID" val="dca2925b-a797-46c1-90c7-70d9a4efc076"/>
</p:tagLst>
</file>

<file path=ppt/tags/tag11.xml><?xml version="1.0" encoding="utf-8"?>
<p:tagLst xmlns:a="http://schemas.openxmlformats.org/drawingml/2006/main" xmlns:r="http://schemas.openxmlformats.org/officeDocument/2006/relationships" xmlns:p="http://schemas.openxmlformats.org/presentationml/2006/main">
  <p:tag name="OFFISYNC_SLIDE_GUID" val="ed4af3da-dce6-46c7-9278-8b9cab357f30"/>
</p:tagLst>
</file>

<file path=ppt/tags/tag12.xml><?xml version="1.0" encoding="utf-8"?>
<p:tagLst xmlns:a="http://schemas.openxmlformats.org/drawingml/2006/main" xmlns:r="http://schemas.openxmlformats.org/officeDocument/2006/relationships" xmlns:p="http://schemas.openxmlformats.org/presentationml/2006/main">
  <p:tag name="OFFISYNC_SLIDE_GUID" val="1b0e45b4-9aab-4ad6-b3d3-be5cea8fada4"/>
</p:tagLst>
</file>

<file path=ppt/tags/tag13.xml><?xml version="1.0" encoding="utf-8"?>
<p:tagLst xmlns:a="http://schemas.openxmlformats.org/drawingml/2006/main" xmlns:r="http://schemas.openxmlformats.org/officeDocument/2006/relationships" xmlns:p="http://schemas.openxmlformats.org/presentationml/2006/main">
  <p:tag name="OFFISYNC_SLIDE_GUID" val="1917426e-8412-4ac6-8bea-fb4ed30c6b99"/>
</p:tagLst>
</file>

<file path=ppt/tags/tag14.xml><?xml version="1.0" encoding="utf-8"?>
<p:tagLst xmlns:a="http://schemas.openxmlformats.org/drawingml/2006/main" xmlns:r="http://schemas.openxmlformats.org/officeDocument/2006/relationships" xmlns:p="http://schemas.openxmlformats.org/presentationml/2006/main">
  <p:tag name="OFFISYNC_SLIDE_GUID" val="15612760-d1a9-485d-9625-ff7283fef5b7"/>
</p:tagLst>
</file>

<file path=ppt/tags/tag15.xml><?xml version="1.0" encoding="utf-8"?>
<p:tagLst xmlns:a="http://schemas.openxmlformats.org/drawingml/2006/main" xmlns:r="http://schemas.openxmlformats.org/officeDocument/2006/relationships" xmlns:p="http://schemas.openxmlformats.org/presentationml/2006/main">
  <p:tag name="OFFISYNC_SLIDE_GUID" val="ed4862d2-a2c9-43a1-8569-69e8f6d2abe5"/>
</p:tagLst>
</file>

<file path=ppt/tags/tag16.xml><?xml version="1.0" encoding="utf-8"?>
<p:tagLst xmlns:a="http://schemas.openxmlformats.org/drawingml/2006/main" xmlns:r="http://schemas.openxmlformats.org/officeDocument/2006/relationships" xmlns:p="http://schemas.openxmlformats.org/presentationml/2006/main">
  <p:tag name="OFFISYNC_SLIDE_GUID" val="4ad6c5ae-c1c5-47ac-b3b4-b0f2ab539145"/>
</p:tagLst>
</file>

<file path=ppt/tags/tag17.xml><?xml version="1.0" encoding="utf-8"?>
<p:tagLst xmlns:a="http://schemas.openxmlformats.org/drawingml/2006/main" xmlns:r="http://schemas.openxmlformats.org/officeDocument/2006/relationships" xmlns:p="http://schemas.openxmlformats.org/presentationml/2006/main">
  <p:tag name="OFFISYNC_SLIDE_GUID" val="4ad6c5ae-c1c5-47ac-b3b4-b0f2ab539145"/>
</p:tagLst>
</file>

<file path=ppt/tags/tag18.xml><?xml version="1.0" encoding="utf-8"?>
<p:tagLst xmlns:a="http://schemas.openxmlformats.org/drawingml/2006/main" xmlns:r="http://schemas.openxmlformats.org/officeDocument/2006/relationships" xmlns:p="http://schemas.openxmlformats.org/presentationml/2006/main">
  <p:tag name="OFFISYNC_SLIDE_GUID" val="2de8a1ae-5d43-4ae0-ae70-1f2e15905abb"/>
</p:tagLst>
</file>

<file path=ppt/tags/tag19.xml><?xml version="1.0" encoding="utf-8"?>
<p:tagLst xmlns:a="http://schemas.openxmlformats.org/drawingml/2006/main" xmlns:r="http://schemas.openxmlformats.org/officeDocument/2006/relationships" xmlns:p="http://schemas.openxmlformats.org/presentationml/2006/main">
  <p:tag name="OFFISYNC_SLIDE_GUID" val="4a0f6404-6dc2-49ec-bffb-c0360b5ebe10"/>
</p:tagLst>
</file>

<file path=ppt/tags/tag2.xml><?xml version="1.0" encoding="utf-8"?>
<p:tagLst xmlns:a="http://schemas.openxmlformats.org/drawingml/2006/main" xmlns:r="http://schemas.openxmlformats.org/officeDocument/2006/relationships" xmlns:p="http://schemas.openxmlformats.org/presentationml/2006/main">
  <p:tag name="OFFISYNC_SLIDE_GUID" val="2f766f09-c144-4721-85d6-dfaa81cc25d8"/>
</p:tagLst>
</file>

<file path=ppt/tags/tag20.xml><?xml version="1.0" encoding="utf-8"?>
<p:tagLst xmlns:a="http://schemas.openxmlformats.org/drawingml/2006/main" xmlns:r="http://schemas.openxmlformats.org/officeDocument/2006/relationships" xmlns:p="http://schemas.openxmlformats.org/presentationml/2006/main">
  <p:tag name="OFFISYNC_SLIDE_GUID" val="3e4122ca-1980-472d-a862-56f1c5550a70"/>
</p:tagLst>
</file>

<file path=ppt/tags/tag21.xml><?xml version="1.0" encoding="utf-8"?>
<p:tagLst xmlns:a="http://schemas.openxmlformats.org/drawingml/2006/main" xmlns:r="http://schemas.openxmlformats.org/officeDocument/2006/relationships" xmlns:p="http://schemas.openxmlformats.org/presentationml/2006/main">
  <p:tag name="OFFISYNC_SLIDE_GUID" val="4cbfe603-3057-407a-85af-0224b4c2c518"/>
</p:tagLst>
</file>

<file path=ppt/tags/tag3.xml><?xml version="1.0" encoding="utf-8"?>
<p:tagLst xmlns:a="http://schemas.openxmlformats.org/drawingml/2006/main" xmlns:r="http://schemas.openxmlformats.org/officeDocument/2006/relationships" xmlns:p="http://schemas.openxmlformats.org/presentationml/2006/main">
  <p:tag name="OFFISYNC_SLIDE_GUID" val="3f77e795-66ba-40fa-8dc9-00ac8889909c"/>
</p:tagLst>
</file>

<file path=ppt/tags/tag4.xml><?xml version="1.0" encoding="utf-8"?>
<p:tagLst xmlns:a="http://schemas.openxmlformats.org/drawingml/2006/main" xmlns:r="http://schemas.openxmlformats.org/officeDocument/2006/relationships" xmlns:p="http://schemas.openxmlformats.org/presentationml/2006/main">
  <p:tag name="OFFISYNC_SLIDE_GUID" val="46a2064f-b7f5-4920-8669-5a6643e3eefd"/>
</p:tagLst>
</file>

<file path=ppt/tags/tag5.xml><?xml version="1.0" encoding="utf-8"?>
<p:tagLst xmlns:a="http://schemas.openxmlformats.org/drawingml/2006/main" xmlns:r="http://schemas.openxmlformats.org/officeDocument/2006/relationships" xmlns:p="http://schemas.openxmlformats.org/presentationml/2006/main">
  <p:tag name="OFFISYNC_SLIDE_GUID" val="277583b7-5a9d-45eb-85b5-5f259e7e6df6"/>
</p:tagLst>
</file>

<file path=ppt/tags/tag6.xml><?xml version="1.0" encoding="utf-8"?>
<p:tagLst xmlns:a="http://schemas.openxmlformats.org/drawingml/2006/main" xmlns:r="http://schemas.openxmlformats.org/officeDocument/2006/relationships" xmlns:p="http://schemas.openxmlformats.org/presentationml/2006/main">
  <p:tag name="POWER_USER_ID_TEMPLATES" val="Boxes_6"/>
</p:tagLst>
</file>

<file path=ppt/tags/tag7.xml><?xml version="1.0" encoding="utf-8"?>
<p:tagLst xmlns:a="http://schemas.openxmlformats.org/drawingml/2006/main" xmlns:r="http://schemas.openxmlformats.org/officeDocument/2006/relationships" xmlns:p="http://schemas.openxmlformats.org/presentationml/2006/main">
  <p:tag name="OFFISYNC_SLIDE_GUID" val="0d8ac16a-ea60-4236-8fd1-f0115898b50f"/>
</p:tagLst>
</file>

<file path=ppt/tags/tag8.xml><?xml version="1.0" encoding="utf-8"?>
<p:tagLst xmlns:a="http://schemas.openxmlformats.org/drawingml/2006/main" xmlns:r="http://schemas.openxmlformats.org/officeDocument/2006/relationships" xmlns:p="http://schemas.openxmlformats.org/presentationml/2006/main">
  <p:tag name="OFFISYNC_SLIDE_GUID" val="cf81105b-3466-4912-b254-d224a45617ea"/>
</p:tagLst>
</file>

<file path=ppt/tags/tag9.xml><?xml version="1.0" encoding="utf-8"?>
<p:tagLst xmlns:a="http://schemas.openxmlformats.org/drawingml/2006/main" xmlns:r="http://schemas.openxmlformats.org/officeDocument/2006/relationships" xmlns:p="http://schemas.openxmlformats.org/presentationml/2006/main">
  <p:tag name="OFFISYNC_SLIDE_GUID" val="1295870d-5d91-4382-9ad0-d226d8ea4222"/>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TM10001115[[fn=Colis]]</Template>
  <TotalTime>3722</TotalTime>
  <Words>4297</Words>
  <Application>Microsoft Office PowerPoint</Application>
  <PresentationFormat>Grand écran</PresentationFormat>
  <Paragraphs>633</Paragraphs>
  <Slides>40</Slides>
  <Notes>18</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40</vt:i4>
      </vt:variant>
    </vt:vector>
  </HeadingPairs>
  <TitlesOfParts>
    <vt:vector size="55" baseType="lpstr">
      <vt:lpstr>MS PGothic</vt:lpstr>
      <vt:lpstr>MS PGothic</vt:lpstr>
      <vt:lpstr>Arial</vt:lpstr>
      <vt:lpstr>Calibri</vt:lpstr>
      <vt:lpstr>CiscoSansTT Light</vt:lpstr>
      <vt:lpstr>Gill Sans MT</vt:lpstr>
      <vt:lpstr>Helvetica</vt:lpstr>
      <vt:lpstr>Helvetica 45 Light</vt:lpstr>
      <vt:lpstr>Helvetica 55 Roman</vt:lpstr>
      <vt:lpstr>Helvetica 75</vt:lpstr>
      <vt:lpstr>Helvetica 75 Bold</vt:lpstr>
      <vt:lpstr>Helvetica Neue</vt:lpstr>
      <vt:lpstr>Times New Roman</vt:lpstr>
      <vt:lpstr>Wingdings</vt:lpstr>
      <vt:lpstr>Parcel</vt:lpstr>
      <vt:lpstr>Présentation PowerPoint</vt:lpstr>
      <vt:lpstr>Présentation PowerPoint</vt:lpstr>
      <vt:lpstr>Orange s’engage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Jones BETTO</dc:creator>
  <cp:lastModifiedBy>JERBI Oumaima DTSI/DESI</cp:lastModifiedBy>
  <cp:revision>71</cp:revision>
  <dcterms:created xsi:type="dcterms:W3CDTF">2021-09-04T22:41:42Z</dcterms:created>
  <dcterms:modified xsi:type="dcterms:W3CDTF">2021-09-09T14:16:46Z</dcterms:modified>
</cp:coreProperties>
</file>